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58"/>
  </p:notesMasterIdLst>
  <p:sldIdLst>
    <p:sldId id="360" r:id="rId2"/>
    <p:sldId id="344" r:id="rId3"/>
    <p:sldId id="363" r:id="rId4"/>
    <p:sldId id="302" r:id="rId5"/>
    <p:sldId id="358" r:id="rId6"/>
    <p:sldId id="309" r:id="rId7"/>
    <p:sldId id="345" r:id="rId8"/>
    <p:sldId id="317" r:id="rId9"/>
    <p:sldId id="359" r:id="rId10"/>
    <p:sldId id="263" r:id="rId11"/>
    <p:sldId id="276" r:id="rId12"/>
    <p:sldId id="311" r:id="rId13"/>
    <p:sldId id="266" r:id="rId14"/>
    <p:sldId id="346" r:id="rId15"/>
    <p:sldId id="347" r:id="rId16"/>
    <p:sldId id="351" r:id="rId17"/>
    <p:sldId id="352" r:id="rId18"/>
    <p:sldId id="334" r:id="rId19"/>
    <p:sldId id="335" r:id="rId20"/>
    <p:sldId id="333" r:id="rId21"/>
    <p:sldId id="337" r:id="rId22"/>
    <p:sldId id="338" r:id="rId23"/>
    <p:sldId id="353" r:id="rId24"/>
    <p:sldId id="296" r:id="rId25"/>
    <p:sldId id="304" r:id="rId26"/>
    <p:sldId id="312" r:id="rId27"/>
    <p:sldId id="314" r:id="rId28"/>
    <p:sldId id="313" r:id="rId29"/>
    <p:sldId id="315" r:id="rId30"/>
    <p:sldId id="348" r:id="rId31"/>
    <p:sldId id="342" r:id="rId32"/>
    <p:sldId id="356" r:id="rId33"/>
    <p:sldId id="349" r:id="rId34"/>
    <p:sldId id="343" r:id="rId35"/>
    <p:sldId id="318" r:id="rId36"/>
    <p:sldId id="316" r:id="rId37"/>
    <p:sldId id="320" r:id="rId38"/>
    <p:sldId id="339" r:id="rId39"/>
    <p:sldId id="340" r:id="rId40"/>
    <p:sldId id="330" r:id="rId41"/>
    <p:sldId id="308" r:id="rId42"/>
    <p:sldId id="324" r:id="rId43"/>
    <p:sldId id="310" r:id="rId44"/>
    <p:sldId id="350" r:id="rId45"/>
    <p:sldId id="355" r:id="rId46"/>
    <p:sldId id="357" r:id="rId47"/>
    <p:sldId id="307" r:id="rId48"/>
    <p:sldId id="321" r:id="rId49"/>
    <p:sldId id="322" r:id="rId50"/>
    <p:sldId id="325" r:id="rId51"/>
    <p:sldId id="326" r:id="rId52"/>
    <p:sldId id="327" r:id="rId53"/>
    <p:sldId id="354" r:id="rId54"/>
    <p:sldId id="328" r:id="rId55"/>
    <p:sldId id="362" r:id="rId56"/>
    <p:sldId id="361" r:id="rId57"/>
  </p:sldIdLst>
  <p:sldSz cx="9144000" cy="6858000" type="screen4x3"/>
  <p:notesSz cx="6858000" cy="9144000"/>
  <p:defaultTextStyle>
    <a:defPPr>
      <a:defRPr lang="en-US"/>
    </a:defPPr>
    <a:lvl1pPr algn="l" rtl="0" fontAlgn="base">
      <a:spcBef>
        <a:spcPct val="0"/>
      </a:spcBef>
      <a:spcAft>
        <a:spcPct val="0"/>
      </a:spcAft>
      <a:defRPr sz="6000" kern="1200">
        <a:solidFill>
          <a:srgbClr val="FFFFFF"/>
        </a:solidFill>
        <a:latin typeface="ITC Franklin Gothic DemiCd"/>
        <a:ea typeface="MS PGothic" pitchFamily="34" charset="-128"/>
        <a:cs typeface="+mn-cs"/>
      </a:defRPr>
    </a:lvl1pPr>
    <a:lvl2pPr marL="457200" algn="l" rtl="0" fontAlgn="base">
      <a:spcBef>
        <a:spcPct val="0"/>
      </a:spcBef>
      <a:spcAft>
        <a:spcPct val="0"/>
      </a:spcAft>
      <a:defRPr sz="6000" kern="1200">
        <a:solidFill>
          <a:srgbClr val="FFFFFF"/>
        </a:solidFill>
        <a:latin typeface="ITC Franklin Gothic DemiCd"/>
        <a:ea typeface="MS PGothic" pitchFamily="34" charset="-128"/>
        <a:cs typeface="+mn-cs"/>
      </a:defRPr>
    </a:lvl2pPr>
    <a:lvl3pPr marL="914400" algn="l" rtl="0" fontAlgn="base">
      <a:spcBef>
        <a:spcPct val="0"/>
      </a:spcBef>
      <a:spcAft>
        <a:spcPct val="0"/>
      </a:spcAft>
      <a:defRPr sz="6000" kern="1200">
        <a:solidFill>
          <a:srgbClr val="FFFFFF"/>
        </a:solidFill>
        <a:latin typeface="ITC Franklin Gothic DemiCd"/>
        <a:ea typeface="MS PGothic" pitchFamily="34" charset="-128"/>
        <a:cs typeface="+mn-cs"/>
      </a:defRPr>
    </a:lvl3pPr>
    <a:lvl4pPr marL="1371600" algn="l" rtl="0" fontAlgn="base">
      <a:spcBef>
        <a:spcPct val="0"/>
      </a:spcBef>
      <a:spcAft>
        <a:spcPct val="0"/>
      </a:spcAft>
      <a:defRPr sz="6000" kern="1200">
        <a:solidFill>
          <a:srgbClr val="FFFFFF"/>
        </a:solidFill>
        <a:latin typeface="ITC Franklin Gothic DemiCd"/>
        <a:ea typeface="MS PGothic" pitchFamily="34" charset="-128"/>
        <a:cs typeface="+mn-cs"/>
      </a:defRPr>
    </a:lvl4pPr>
    <a:lvl5pPr marL="1828800" algn="l" rtl="0" fontAlgn="base">
      <a:spcBef>
        <a:spcPct val="0"/>
      </a:spcBef>
      <a:spcAft>
        <a:spcPct val="0"/>
      </a:spcAft>
      <a:defRPr sz="6000" kern="1200">
        <a:solidFill>
          <a:srgbClr val="FFFFFF"/>
        </a:solidFill>
        <a:latin typeface="ITC Franklin Gothic DemiCd"/>
        <a:ea typeface="MS PGothic" pitchFamily="34" charset="-128"/>
        <a:cs typeface="+mn-cs"/>
      </a:defRPr>
    </a:lvl5pPr>
    <a:lvl6pPr marL="2286000" algn="l" defTabSz="914400" rtl="0" eaLnBrk="1" latinLnBrk="0" hangingPunct="1">
      <a:defRPr sz="6000" kern="1200">
        <a:solidFill>
          <a:srgbClr val="FFFFFF"/>
        </a:solidFill>
        <a:latin typeface="ITC Franklin Gothic DemiCd"/>
        <a:ea typeface="MS PGothic" pitchFamily="34" charset="-128"/>
        <a:cs typeface="+mn-cs"/>
      </a:defRPr>
    </a:lvl6pPr>
    <a:lvl7pPr marL="2743200" algn="l" defTabSz="914400" rtl="0" eaLnBrk="1" latinLnBrk="0" hangingPunct="1">
      <a:defRPr sz="6000" kern="1200">
        <a:solidFill>
          <a:srgbClr val="FFFFFF"/>
        </a:solidFill>
        <a:latin typeface="ITC Franklin Gothic DemiCd"/>
        <a:ea typeface="MS PGothic" pitchFamily="34" charset="-128"/>
        <a:cs typeface="+mn-cs"/>
      </a:defRPr>
    </a:lvl7pPr>
    <a:lvl8pPr marL="3200400" algn="l" defTabSz="914400" rtl="0" eaLnBrk="1" latinLnBrk="0" hangingPunct="1">
      <a:defRPr sz="6000" kern="1200">
        <a:solidFill>
          <a:srgbClr val="FFFFFF"/>
        </a:solidFill>
        <a:latin typeface="ITC Franklin Gothic DemiCd"/>
        <a:ea typeface="MS PGothic" pitchFamily="34" charset="-128"/>
        <a:cs typeface="+mn-cs"/>
      </a:defRPr>
    </a:lvl8pPr>
    <a:lvl9pPr marL="3657600" algn="l" defTabSz="914400" rtl="0" eaLnBrk="1" latinLnBrk="0" hangingPunct="1">
      <a:defRPr sz="6000" kern="1200">
        <a:solidFill>
          <a:srgbClr val="FFFFFF"/>
        </a:solidFill>
        <a:latin typeface="ITC Franklin Gothic DemiCd"/>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7F"/>
    <a:srgbClr val="008DA8"/>
    <a:srgbClr val="101033"/>
    <a:srgbClr val="0A0A46"/>
    <a:srgbClr val="181899"/>
    <a:srgbClr val="5DBACA"/>
    <a:srgbClr val="000066"/>
    <a:srgbClr val="C6C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9" autoAdjust="0"/>
    <p:restoredTop sz="84499" autoAdjust="0"/>
  </p:normalViewPr>
  <p:slideViewPr>
    <p:cSldViewPr>
      <p:cViewPr varScale="1">
        <p:scale>
          <a:sx n="57" d="100"/>
          <a:sy n="57" d="100"/>
        </p:scale>
        <p:origin x="154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ITC Franklin Gothic DemiCd" pitchFamily="1" charset="0"/>
                <a:ea typeface="+mn-ea"/>
                <a:cs typeface="+mn-cs"/>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ITC Franklin Gothic DemiCd" pitchFamily="1" charset="0"/>
                <a:ea typeface="+mn-ea"/>
                <a:cs typeface="+mn-cs"/>
              </a:defRPr>
            </a:lvl1pPr>
          </a:lstStyle>
          <a:p>
            <a:pPr>
              <a:defRPr/>
            </a:pPr>
            <a:endParaRPr lang="en-US"/>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ITC Franklin Gothic DemiCd" pitchFamily="1" charset="0"/>
                <a:ea typeface="+mn-ea"/>
                <a:cs typeface="+mn-cs"/>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ITC Franklin Gothic DemiCd" charset="0"/>
                <a:ea typeface="ＭＳ Ｐゴシック" charset="0"/>
                <a:cs typeface="ＭＳ Ｐゴシック" charset="0"/>
              </a:defRPr>
            </a:lvl1pPr>
          </a:lstStyle>
          <a:p>
            <a:pPr>
              <a:defRPr/>
            </a:pPr>
            <a:fld id="{B459AC70-4E72-4281-A135-D20CA8AC26F1}" type="slidenum">
              <a:rPr lang="en-US"/>
              <a:pPr>
                <a:defRPr/>
              </a:pPr>
              <a:t>‹#›</a:t>
            </a:fld>
            <a:endParaRPr lang="en-US"/>
          </a:p>
        </p:txBody>
      </p:sp>
    </p:spTree>
    <p:extLst>
      <p:ext uri="{BB962C8B-B14F-4D97-AF65-F5344CB8AC3E}">
        <p14:creationId xmlns:p14="http://schemas.microsoft.com/office/powerpoint/2010/main" val="14144219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5FBB12C7-5E9B-477A-8CFA-AAB106E3B2B6}" type="slidenum">
              <a:rPr lang="en-US" altLang="en-US" smtClean="0">
                <a:solidFill>
                  <a:srgbClr val="FFFFFF"/>
                </a:solidFill>
                <a:latin typeface="ITC Franklin Gothic DemiCd"/>
              </a:rPr>
              <a:pPr>
                <a:spcBef>
                  <a:spcPct val="0"/>
                </a:spcBef>
              </a:pPr>
              <a:t>1</a:t>
            </a:fld>
            <a:endParaRPr lang="en-US" altLang="en-US">
              <a:solidFill>
                <a:srgbClr val="FFFFFF"/>
              </a:solidFill>
              <a:latin typeface="ITC Franklin Gothic DemiCd"/>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59DCBC64-60AD-4C04-95F9-84F390742895}" type="slidenum">
              <a:rPr lang="en-US" altLang="en-US" smtClean="0">
                <a:solidFill>
                  <a:srgbClr val="FFFFFF"/>
                </a:solidFill>
                <a:latin typeface="ITC Franklin Gothic DemiCd"/>
              </a:rPr>
              <a:pPr>
                <a:spcBef>
                  <a:spcPct val="0"/>
                </a:spcBef>
              </a:pPr>
              <a:t>10</a:t>
            </a:fld>
            <a:endParaRPr lang="en-US" altLang="en-US">
              <a:solidFill>
                <a:srgbClr val="FFFFFF"/>
              </a:solidFill>
              <a:latin typeface="ITC Franklin Gothic DemiCd"/>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Habitat with rocks, boulders, granite or pinnacles is considered rocky bottom or rocky reef. Some of these rocky areas look like boulders, while some are full of cobble-like material. This habitat provides a place for invertebrates to live, grow and survive and also offers essential shelter and habitat for fish.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BA40ED63-C6D2-4B37-A0D3-628AB70C4260}" type="slidenum">
              <a:rPr lang="en-US" altLang="en-US" smtClean="0">
                <a:solidFill>
                  <a:srgbClr val="FFFFFF"/>
                </a:solidFill>
                <a:latin typeface="ITC Franklin Gothic DemiCd"/>
              </a:rPr>
              <a:pPr>
                <a:spcBef>
                  <a:spcPct val="0"/>
                </a:spcBef>
              </a:pPr>
              <a:t>11</a:t>
            </a:fld>
            <a:endParaRPr lang="en-US" altLang="en-US">
              <a:solidFill>
                <a:srgbClr val="FFFFFF"/>
              </a:solidFill>
              <a:latin typeface="ITC Franklin Gothic DemiCd"/>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The soft bottom habitat varies from sandy to muddy. The sandy areas are made of carbonate material (broken shells and corals) and/or mud. </a:t>
            </a:r>
            <a:r>
              <a:rPr lang="en-US" altLang="en-US" i="1" dirty="0">
                <a:latin typeface="Times" pitchFamily="18" charset="0"/>
              </a:rPr>
              <a:t>  </a:t>
            </a:r>
            <a:endParaRPr lang="en-US" altLang="en-US" dirty="0">
              <a:latin typeface="Times" pitchFamily="18" charset="0"/>
            </a:endParaRPr>
          </a:p>
          <a:p>
            <a:endParaRPr lang="en-US" altLang="en-US" dirty="0">
              <a:latin typeface="Times"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5956B2EC-85B0-4C28-9A83-E32298948923}" type="slidenum">
              <a:rPr lang="en-US" altLang="en-US" smtClean="0">
                <a:solidFill>
                  <a:srgbClr val="FFFFFF"/>
                </a:solidFill>
                <a:latin typeface="ITC Franklin Gothic DemiCd"/>
              </a:rPr>
              <a:pPr>
                <a:spcBef>
                  <a:spcPct val="0"/>
                </a:spcBef>
              </a:pPr>
              <a:t>12</a:t>
            </a:fld>
            <a:endParaRPr lang="en-US" altLang="en-US">
              <a:solidFill>
                <a:srgbClr val="FFFFFF"/>
              </a:solidFill>
              <a:latin typeface="ITC Franklin Gothic DemiCd"/>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Ledge: An area with a vertical rocky overhang or stacked shelves. Ledges provide overhead protection for fish and invertebrates to hide under!</a:t>
            </a:r>
          </a:p>
          <a:p>
            <a:endParaRPr lang="en-US" altLang="en-US" dirty="0">
              <a:latin typeface="Times"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C16F02C9-0DD0-4A32-B167-F8822E75E866}" type="slidenum">
              <a:rPr lang="en-US" altLang="en-US" smtClean="0">
                <a:solidFill>
                  <a:srgbClr val="FFFFFF"/>
                </a:solidFill>
                <a:latin typeface="ITC Franklin Gothic DemiCd"/>
              </a:rPr>
              <a:pPr>
                <a:spcBef>
                  <a:spcPct val="0"/>
                </a:spcBef>
              </a:pPr>
              <a:t>13</a:t>
            </a:fld>
            <a:endParaRPr lang="en-US" altLang="en-US">
              <a:solidFill>
                <a:srgbClr val="FFFFFF"/>
              </a:solidFill>
              <a:latin typeface="ITC Franklin Gothic DemiCd"/>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Have students take a few minutes to look over their species identification guides. Ask them: What do you look for when you identify organisms? Characteristics that you should pay attention to include: body shape, color, behavior and habitat type. Some species may be masters of camouflage on the soft bottom (flatfish, for example), but stick out in the rocky bottom areas or vice versa.</a:t>
            </a:r>
          </a:p>
          <a:p>
            <a:endParaRPr lang="en-US" altLang="en-US" dirty="0">
              <a:latin typeface="Times"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Both hard (stony) corals and soft corals are found in deep sea environments, and both provide vital habitat for fish and invertebrates. Here, we see black coral next to a golden sea fan (both soft coral) with </a:t>
            </a:r>
            <a:r>
              <a:rPr lang="en-US" altLang="en-US" i="1" dirty="0" err="1">
                <a:latin typeface="Times" pitchFamily="18" charset="0"/>
              </a:rPr>
              <a:t>Lophelia</a:t>
            </a:r>
            <a:r>
              <a:rPr lang="en-US" altLang="en-US" dirty="0">
                <a:latin typeface="Times" pitchFamily="18" charset="0"/>
              </a:rPr>
              <a:t> hard coral scattered around.</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296E2104-DB57-44F4-9834-04B7F1D953C4}" type="slidenum">
              <a:rPr lang="en-US" altLang="en-US" smtClean="0">
                <a:solidFill>
                  <a:srgbClr val="FFFFFF"/>
                </a:solidFill>
                <a:latin typeface="ITC Franklin Gothic DemiCd"/>
              </a:rPr>
              <a:pPr>
                <a:spcBef>
                  <a:spcPct val="0"/>
                </a:spcBef>
              </a:pPr>
              <a:t>14</a:t>
            </a:fld>
            <a:endParaRPr lang="en-US" altLang="en-US">
              <a:solidFill>
                <a:srgbClr val="FFFFFF"/>
              </a:solidFill>
              <a:latin typeface="ITC Franklin Gothic DemiC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They are found all around the world in deep waters of temperatures down to -1°C (30.2°F). There are over 3,000 species of deep sea corals and new ones are discovered every year. They can live for extremely long periods of time – one colony of deep sea black coral was found to be over 4,000 years old!</a:t>
            </a:r>
          </a:p>
          <a:p>
            <a:endParaRPr lang="en-US" altLang="en-US" dirty="0">
              <a:latin typeface="Times" pitchFamily="18" charset="0"/>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FDBED36A-1703-44D8-9F74-D3453244416D}" type="slidenum">
              <a:rPr lang="en-US" altLang="en-US" smtClean="0">
                <a:solidFill>
                  <a:srgbClr val="FFFFFF"/>
                </a:solidFill>
                <a:latin typeface="ITC Franklin Gothic DemiCd"/>
              </a:rPr>
              <a:pPr>
                <a:spcBef>
                  <a:spcPct val="0"/>
                </a:spcBef>
              </a:pPr>
              <a:t>15</a:t>
            </a:fld>
            <a:endParaRPr lang="en-US" altLang="en-US">
              <a:solidFill>
                <a:srgbClr val="FFFFFF"/>
              </a:solidFill>
              <a:latin typeface="ITC Franklin Gothic DemiC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Most warm water corals contain symbiotic zooxanthellae, a photosynthetic algae, that provide corals with energy in exchange for a protected environment (the corals’ own tissues) to live.</a:t>
            </a:r>
          </a:p>
          <a:p>
            <a:endParaRPr lang="en-US" altLang="en-US" dirty="0">
              <a:latin typeface="Times" pitchFamily="18"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F7ED91B1-91D3-4ABD-9C4C-A30AA98086E2}" type="slidenum">
              <a:rPr lang="en-US" altLang="en-US" smtClean="0">
                <a:solidFill>
                  <a:srgbClr val="FFFFFF"/>
                </a:solidFill>
                <a:latin typeface="ITC Franklin Gothic DemiCd"/>
              </a:rPr>
              <a:pPr>
                <a:spcBef>
                  <a:spcPct val="0"/>
                </a:spcBef>
              </a:pPr>
              <a:t>16</a:t>
            </a:fld>
            <a:endParaRPr lang="en-US" altLang="en-US">
              <a:solidFill>
                <a:srgbClr val="FFFFFF"/>
              </a:solidFill>
              <a:latin typeface="ITC Franklin Gothic DemiC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Deep sea corals, such as </a:t>
            </a:r>
            <a:r>
              <a:rPr lang="en-US" altLang="en-US" i="1" dirty="0" err="1">
                <a:latin typeface="Times" pitchFamily="18" charset="0"/>
              </a:rPr>
              <a:t>Lophelia</a:t>
            </a:r>
            <a:r>
              <a:rPr lang="en-US" altLang="en-US" i="1" dirty="0">
                <a:latin typeface="Times" pitchFamily="18" charset="0"/>
              </a:rPr>
              <a:t> </a:t>
            </a:r>
            <a:r>
              <a:rPr lang="en-US" altLang="en-US" i="1" dirty="0" err="1">
                <a:latin typeface="Times" pitchFamily="18" charset="0"/>
              </a:rPr>
              <a:t>pertusa</a:t>
            </a:r>
            <a:r>
              <a:rPr lang="en-US" altLang="en-US" dirty="0">
                <a:latin typeface="Times" pitchFamily="18" charset="0"/>
              </a:rPr>
              <a:t>,</a:t>
            </a:r>
            <a:r>
              <a:rPr lang="en-US" altLang="en-US" i="1" dirty="0">
                <a:latin typeface="Times" pitchFamily="18" charset="0"/>
              </a:rPr>
              <a:t> </a:t>
            </a:r>
            <a:r>
              <a:rPr lang="en-US" altLang="en-US" dirty="0">
                <a:latin typeface="Times" pitchFamily="18" charset="0"/>
              </a:rPr>
              <a:t>live in low-light environments and do not rely as much on zooxanthellae; instead, they actively capture and consume free floating food, such as zooplankton.</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4FD2F051-5950-4B58-9318-9813795688F7}" type="slidenum">
              <a:rPr lang="en-US" altLang="en-US" smtClean="0">
                <a:solidFill>
                  <a:srgbClr val="FFFFFF"/>
                </a:solidFill>
                <a:latin typeface="ITC Franklin Gothic DemiCd"/>
              </a:rPr>
              <a:pPr>
                <a:spcBef>
                  <a:spcPct val="0"/>
                </a:spcBef>
              </a:pPr>
              <a:t>17</a:t>
            </a:fld>
            <a:endParaRPr lang="en-US" altLang="en-US">
              <a:solidFill>
                <a:srgbClr val="FFFFFF"/>
              </a:solidFill>
              <a:latin typeface="ITC Franklin Gothic DemiC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Coral Biology — What we term “corals” are actually colonies of very small individual coral polyps. Here, we can see the coral polyps of a sea pen, a soft coral, extended and feeding on plankton (left) and a sea pen with the coral polyps retracted (right).</a:t>
            </a:r>
          </a:p>
          <a:p>
            <a:endParaRPr lang="en-US" altLang="en-US" dirty="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08244A3A-0C1A-45D4-A789-B2CBDB08D3BB}" type="slidenum">
              <a:rPr lang="en-US" altLang="en-US" smtClean="0">
                <a:solidFill>
                  <a:srgbClr val="FFFFFF"/>
                </a:solidFill>
                <a:latin typeface="ITC Franklin Gothic DemiCd"/>
              </a:rPr>
              <a:pPr>
                <a:spcBef>
                  <a:spcPct val="0"/>
                </a:spcBef>
              </a:pPr>
              <a:t>18</a:t>
            </a:fld>
            <a:endParaRPr lang="en-US" altLang="en-US">
              <a:solidFill>
                <a:srgbClr val="FFFFFF"/>
              </a:solidFill>
              <a:latin typeface="ITC Franklin Gothic DemiC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Hard corals build a calcium carbonate skeleton and some types of hard coral, such as </a:t>
            </a:r>
            <a:r>
              <a:rPr lang="en-US" altLang="en-US" i="1" dirty="0" err="1">
                <a:latin typeface="Times" pitchFamily="18" charset="0"/>
              </a:rPr>
              <a:t>Lophelia</a:t>
            </a:r>
            <a:r>
              <a:rPr lang="en-US" altLang="en-US" dirty="0">
                <a:latin typeface="Times" pitchFamily="18" charset="0"/>
              </a:rPr>
              <a:t>,</a:t>
            </a:r>
            <a:r>
              <a:rPr lang="en-US" altLang="en-US" i="1" dirty="0">
                <a:latin typeface="Times" pitchFamily="18" charset="0"/>
              </a:rPr>
              <a:t> </a:t>
            </a:r>
            <a:r>
              <a:rPr lang="en-US" altLang="en-US" dirty="0">
                <a:latin typeface="Times" pitchFamily="18" charset="0"/>
              </a:rPr>
              <a:t>(far right photo) are capable of building reefs over many years. Have your students use their ID guides to guess the species! Photos (from left to right): </a:t>
            </a:r>
            <a:r>
              <a:rPr lang="en-US" altLang="en-US" i="1" dirty="0">
                <a:latin typeface="Times" pitchFamily="18" charset="0"/>
              </a:rPr>
              <a:t>Flabellum </a:t>
            </a:r>
            <a:r>
              <a:rPr lang="en-US" altLang="en-US" dirty="0">
                <a:latin typeface="Times" pitchFamily="18" charset="0"/>
              </a:rPr>
              <a:t>cup coral, </a:t>
            </a:r>
            <a:r>
              <a:rPr lang="en-US" altLang="en-US" i="1" dirty="0" err="1">
                <a:latin typeface="Times" pitchFamily="18" charset="0"/>
              </a:rPr>
              <a:t>Desmophyllum</a:t>
            </a:r>
            <a:r>
              <a:rPr lang="en-US" altLang="en-US" dirty="0">
                <a:latin typeface="Times" pitchFamily="18" charset="0"/>
              </a:rPr>
              <a:t> cup coral and </a:t>
            </a:r>
            <a:r>
              <a:rPr lang="en-US" altLang="en-US" i="1" dirty="0" err="1">
                <a:latin typeface="Times" pitchFamily="18" charset="0"/>
              </a:rPr>
              <a:t>Lophelia</a:t>
            </a:r>
            <a:r>
              <a:rPr lang="en-US" altLang="en-US" dirty="0">
                <a:latin typeface="Times" pitchFamily="18" charset="0"/>
              </a:rPr>
              <a:t> spider hard coral.</a:t>
            </a: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3018092B-0721-4F32-AFED-42A584BFB69E}" type="slidenum">
              <a:rPr lang="en-US" altLang="en-US" smtClean="0">
                <a:solidFill>
                  <a:srgbClr val="FFFFFF"/>
                </a:solidFill>
                <a:latin typeface="ITC Franklin Gothic DemiCd"/>
              </a:rPr>
              <a:pPr>
                <a:spcBef>
                  <a:spcPct val="0"/>
                </a:spcBef>
              </a:pPr>
              <a:t>19</a:t>
            </a:fld>
            <a:endParaRPr lang="en-US" altLang="en-US">
              <a:solidFill>
                <a:srgbClr val="FFFFFF"/>
              </a:solidFill>
              <a:latin typeface="ITC Franklin Gothic DemiC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We are going to take a look at the deep coral communities of the West Coast through the eyes of a deep sea researcher. These communities support vibrant biodiversity in a variety of habitats, but they face many threats. We are going to learn how our national marine sanctuaries work to protect these special places, what scientists are doing to research them and how we all can help keep them healthy. </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0CBFB823-1EBB-4A0A-8BE0-0DDA2412803D}" type="slidenum">
              <a:rPr lang="en-US" altLang="en-US" smtClean="0">
                <a:solidFill>
                  <a:srgbClr val="FFFFFF"/>
                </a:solidFill>
                <a:latin typeface="ITC Franklin Gothic DemiCd"/>
              </a:rPr>
              <a:pPr>
                <a:spcBef>
                  <a:spcPct val="0"/>
                </a:spcBef>
              </a:pPr>
              <a:t>2</a:t>
            </a:fld>
            <a:endParaRPr lang="en-US" altLang="en-US">
              <a:solidFill>
                <a:srgbClr val="FFFFFF"/>
              </a:solidFill>
              <a:latin typeface="ITC Franklin Gothic DemiC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Unlike hard corals, soft corals do not produce a calcium carbonate skeleton.  These soft corals thrive in nutrient-rich waters with less light. They are integral members of our deep sea ecosystem and provide essential habitat for fish and invertebrates. Photos (left to right): top – </a:t>
            </a:r>
            <a:r>
              <a:rPr lang="en-US" altLang="en-US" i="1" dirty="0" err="1">
                <a:latin typeface="Times" pitchFamily="18" charset="0"/>
              </a:rPr>
              <a:t>Acanthogogia</a:t>
            </a:r>
            <a:r>
              <a:rPr lang="en-US" altLang="en-US" dirty="0">
                <a:latin typeface="Times" pitchFamily="18" charset="0"/>
              </a:rPr>
              <a:t> golden sea fan, </a:t>
            </a:r>
            <a:r>
              <a:rPr lang="en-US" altLang="en-US" i="1" dirty="0" err="1">
                <a:latin typeface="Times" pitchFamily="18" charset="0"/>
              </a:rPr>
              <a:t>Adelogorgia</a:t>
            </a:r>
            <a:r>
              <a:rPr lang="en-US" altLang="en-US" dirty="0">
                <a:latin typeface="Times" pitchFamily="18" charset="0"/>
              </a:rPr>
              <a:t> orange sea fan and </a:t>
            </a:r>
            <a:r>
              <a:rPr lang="en-US" altLang="en-US" i="1" dirty="0" err="1">
                <a:latin typeface="Times" pitchFamily="18" charset="0"/>
              </a:rPr>
              <a:t>Eugorgia</a:t>
            </a:r>
            <a:r>
              <a:rPr lang="en-US" altLang="en-US" i="1" dirty="0">
                <a:latin typeface="Times" pitchFamily="18" charset="0"/>
              </a:rPr>
              <a:t> </a:t>
            </a:r>
            <a:r>
              <a:rPr lang="en-US" altLang="en-US" dirty="0">
                <a:latin typeface="Times" pitchFamily="18" charset="0"/>
              </a:rPr>
              <a:t>purple sea fan; bottom – </a:t>
            </a:r>
            <a:r>
              <a:rPr lang="en-US" altLang="en-US" i="1" dirty="0" err="1">
                <a:latin typeface="Times" pitchFamily="18" charset="0"/>
              </a:rPr>
              <a:t>Paragorgia</a:t>
            </a:r>
            <a:r>
              <a:rPr lang="en-US" altLang="en-US" i="1" dirty="0">
                <a:latin typeface="Times" pitchFamily="18" charset="0"/>
              </a:rPr>
              <a:t> </a:t>
            </a:r>
            <a:r>
              <a:rPr lang="en-US" altLang="en-US" dirty="0">
                <a:latin typeface="Times" pitchFamily="18" charset="0"/>
              </a:rPr>
              <a:t>bubblegum sea fan, </a:t>
            </a:r>
            <a:r>
              <a:rPr lang="en-US" altLang="en-US" i="1" dirty="0" err="1">
                <a:latin typeface="Times" pitchFamily="18" charset="0"/>
              </a:rPr>
              <a:t>Antipathes</a:t>
            </a:r>
            <a:r>
              <a:rPr lang="en-US" altLang="en-US" i="1" dirty="0">
                <a:latin typeface="Times" pitchFamily="18" charset="0"/>
              </a:rPr>
              <a:t> </a:t>
            </a:r>
            <a:r>
              <a:rPr lang="en-US" altLang="en-US" i="1" dirty="0" err="1">
                <a:latin typeface="Times" pitchFamily="18" charset="0"/>
              </a:rPr>
              <a:t>dendrochristos</a:t>
            </a:r>
            <a:r>
              <a:rPr lang="en-US" altLang="en-US" dirty="0">
                <a:latin typeface="Times" pitchFamily="18" charset="0"/>
              </a:rPr>
              <a:t> black coral and </a:t>
            </a:r>
            <a:r>
              <a:rPr lang="en-US" altLang="en-US" i="1" dirty="0" err="1">
                <a:latin typeface="Times" pitchFamily="18" charset="0"/>
              </a:rPr>
              <a:t>Leptogorgia</a:t>
            </a:r>
            <a:r>
              <a:rPr lang="en-US" altLang="en-US" dirty="0">
                <a:latin typeface="Times" pitchFamily="18" charset="0"/>
              </a:rPr>
              <a:t> sea pen.</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B6EFF0BB-683E-468D-93F9-79DB5712A85E}" type="slidenum">
              <a:rPr lang="en-US" altLang="en-US" smtClean="0">
                <a:solidFill>
                  <a:srgbClr val="FFFFFF"/>
                </a:solidFill>
                <a:latin typeface="ITC Franklin Gothic DemiCd"/>
              </a:rPr>
              <a:pPr>
                <a:spcBef>
                  <a:spcPct val="0"/>
                </a:spcBef>
              </a:pPr>
              <a:t>20</a:t>
            </a:fld>
            <a:endParaRPr lang="en-US" altLang="en-US">
              <a:solidFill>
                <a:srgbClr val="FFFFFF"/>
              </a:solidFill>
              <a:latin typeface="ITC Franklin Gothic DemiC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Students should be encouraged to identify species, if they can; however, this can be overwhelming during the transect. Simply writing down the common name, such as sponge or sea star, is sufficient for this activity. Photos (left to right): top – </a:t>
            </a:r>
            <a:r>
              <a:rPr lang="en-US" altLang="en-US" i="1" dirty="0" err="1">
                <a:latin typeface="Times" pitchFamily="18" charset="0"/>
              </a:rPr>
              <a:t>Aphrocallistes</a:t>
            </a:r>
            <a:r>
              <a:rPr lang="en-US" altLang="en-US" i="1" dirty="0">
                <a:latin typeface="Times" pitchFamily="18" charset="0"/>
              </a:rPr>
              <a:t> vastus</a:t>
            </a:r>
            <a:r>
              <a:rPr lang="en-US" altLang="en-US" dirty="0">
                <a:latin typeface="Times" pitchFamily="18" charset="0"/>
              </a:rPr>
              <a:t> glass vase sponge, </a:t>
            </a:r>
            <a:r>
              <a:rPr lang="en-US" altLang="en-US" i="1" dirty="0" err="1">
                <a:latin typeface="Times" pitchFamily="18" charset="0"/>
              </a:rPr>
              <a:t>Munida</a:t>
            </a:r>
            <a:r>
              <a:rPr lang="en-US" altLang="en-US" dirty="0">
                <a:latin typeface="Times" pitchFamily="18" charset="0"/>
              </a:rPr>
              <a:t> squat lobster and </a:t>
            </a:r>
            <a:r>
              <a:rPr lang="en-US" altLang="en-US" i="1" dirty="0" err="1">
                <a:latin typeface="Times" pitchFamily="18" charset="0"/>
              </a:rPr>
              <a:t>Gorgoncephalus</a:t>
            </a:r>
            <a:r>
              <a:rPr lang="en-US" altLang="en-US" dirty="0">
                <a:latin typeface="Times" pitchFamily="18" charset="0"/>
              </a:rPr>
              <a:t> basket star; bottom – </a:t>
            </a:r>
            <a:r>
              <a:rPr lang="en-US" altLang="en-US" i="1" dirty="0" err="1">
                <a:latin typeface="Times" pitchFamily="18" charset="0"/>
              </a:rPr>
              <a:t>Rathbunaster</a:t>
            </a:r>
            <a:r>
              <a:rPr lang="en-US" altLang="en-US" i="1" dirty="0">
                <a:latin typeface="Times" pitchFamily="18" charset="0"/>
              </a:rPr>
              <a:t> </a:t>
            </a:r>
            <a:r>
              <a:rPr lang="en-US" altLang="en-US" i="1" dirty="0" err="1">
                <a:latin typeface="Times" pitchFamily="18" charset="0"/>
              </a:rPr>
              <a:t>californicus</a:t>
            </a:r>
            <a:r>
              <a:rPr lang="en-US" altLang="en-US" dirty="0">
                <a:latin typeface="Times" pitchFamily="18" charset="0"/>
              </a:rPr>
              <a:t> sun star, </a:t>
            </a:r>
            <a:r>
              <a:rPr lang="en-US" altLang="en-US" i="1" dirty="0" err="1">
                <a:latin typeface="Times" pitchFamily="18" charset="0"/>
              </a:rPr>
              <a:t>Florometra</a:t>
            </a:r>
            <a:r>
              <a:rPr lang="en-US" altLang="en-US" i="1" dirty="0">
                <a:latin typeface="Times" pitchFamily="18" charset="0"/>
              </a:rPr>
              <a:t> </a:t>
            </a:r>
            <a:r>
              <a:rPr lang="en-US" altLang="en-US" i="1" dirty="0" err="1">
                <a:latin typeface="Times" pitchFamily="18" charset="0"/>
              </a:rPr>
              <a:t>serratissima</a:t>
            </a:r>
            <a:r>
              <a:rPr lang="en-US" altLang="en-US" i="1" dirty="0">
                <a:latin typeface="Times" pitchFamily="18" charset="0"/>
              </a:rPr>
              <a:t> </a:t>
            </a:r>
            <a:r>
              <a:rPr lang="en-US" altLang="en-US" dirty="0">
                <a:latin typeface="Times" pitchFamily="18" charset="0"/>
              </a:rPr>
              <a:t>feather star and </a:t>
            </a:r>
            <a:r>
              <a:rPr lang="en-US" altLang="en-US" i="1" dirty="0" err="1">
                <a:latin typeface="Times" pitchFamily="18" charset="0"/>
              </a:rPr>
              <a:t>Parastichopus</a:t>
            </a:r>
            <a:r>
              <a:rPr lang="en-US" altLang="en-US" dirty="0">
                <a:latin typeface="Times" pitchFamily="18" charset="0"/>
              </a:rPr>
              <a:t> sea cucumbers.</a:t>
            </a: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847AB116-DA0D-4371-8F2E-531FCA64D5F4}" type="slidenum">
              <a:rPr lang="en-US" altLang="en-US" smtClean="0">
                <a:solidFill>
                  <a:srgbClr val="FFFFFF"/>
                </a:solidFill>
                <a:latin typeface="ITC Franklin Gothic DemiCd"/>
              </a:rPr>
              <a:pPr>
                <a:spcBef>
                  <a:spcPct val="0"/>
                </a:spcBef>
              </a:pPr>
              <a:t>21</a:t>
            </a:fld>
            <a:endParaRPr lang="en-US" altLang="en-US">
              <a:solidFill>
                <a:srgbClr val="FFFFFF"/>
              </a:solidFill>
              <a:latin typeface="ITC Franklin Gothic DemiC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There are many types of fish in the deep sea environment, but the species pictured here are the main species we will identify in this lesson. Therefore, if a species does not look like anything on your guide, do not record it!  We do not have to identify rockfish species – only record that they are rockfish! Photos (left to right): top – </a:t>
            </a:r>
            <a:r>
              <a:rPr lang="en-US" altLang="en-US" i="1" dirty="0">
                <a:latin typeface="Times" pitchFamily="18" charset="0"/>
              </a:rPr>
              <a:t>Sebastes </a:t>
            </a:r>
            <a:r>
              <a:rPr lang="en-US" altLang="en-US" dirty="0">
                <a:latin typeface="Times" pitchFamily="18" charset="0"/>
              </a:rPr>
              <a:t>rockfish (all three top photos); bottom – </a:t>
            </a:r>
            <a:r>
              <a:rPr lang="en-US" altLang="en-US" i="1" dirty="0" err="1">
                <a:latin typeface="Times" pitchFamily="18" charset="0"/>
              </a:rPr>
              <a:t>Ophiodon</a:t>
            </a:r>
            <a:r>
              <a:rPr lang="en-US" altLang="en-US" i="1" dirty="0">
                <a:latin typeface="Times" pitchFamily="18" charset="0"/>
              </a:rPr>
              <a:t> </a:t>
            </a:r>
            <a:r>
              <a:rPr lang="en-US" altLang="en-US" i="1" dirty="0" err="1">
                <a:latin typeface="Times" pitchFamily="18" charset="0"/>
              </a:rPr>
              <a:t>elongatus</a:t>
            </a:r>
            <a:r>
              <a:rPr lang="en-US" altLang="en-US" i="1" dirty="0">
                <a:latin typeface="Times" pitchFamily="18" charset="0"/>
              </a:rPr>
              <a:t> </a:t>
            </a:r>
            <a:r>
              <a:rPr lang="en-US" altLang="en-US" dirty="0">
                <a:latin typeface="Times" pitchFamily="18" charset="0"/>
              </a:rPr>
              <a:t>lingcod, </a:t>
            </a:r>
            <a:r>
              <a:rPr lang="en-US" altLang="en-US" i="1" dirty="0" err="1">
                <a:latin typeface="Times" pitchFamily="18" charset="0"/>
              </a:rPr>
              <a:t>Hydrolagus</a:t>
            </a:r>
            <a:r>
              <a:rPr lang="en-US" altLang="en-US" i="1" dirty="0">
                <a:latin typeface="Times" pitchFamily="18" charset="0"/>
              </a:rPr>
              <a:t> </a:t>
            </a:r>
            <a:r>
              <a:rPr lang="en-US" altLang="en-US" i="1" dirty="0" err="1">
                <a:latin typeface="Times" pitchFamily="18" charset="0"/>
              </a:rPr>
              <a:t>colliei</a:t>
            </a:r>
            <a:r>
              <a:rPr lang="en-US" altLang="en-US" dirty="0">
                <a:latin typeface="Times" pitchFamily="18" charset="0"/>
              </a:rPr>
              <a:t> spotted ratfish and </a:t>
            </a:r>
            <a:r>
              <a:rPr lang="en-US" altLang="en-US" i="1" dirty="0" err="1">
                <a:latin typeface="Times" pitchFamily="18" charset="0"/>
              </a:rPr>
              <a:t>Citharichthys</a:t>
            </a:r>
            <a:r>
              <a:rPr lang="en-US" altLang="en-US" i="1" dirty="0">
                <a:latin typeface="Times" pitchFamily="18" charset="0"/>
              </a:rPr>
              <a:t> </a:t>
            </a:r>
            <a:r>
              <a:rPr lang="en-US" altLang="en-US" i="1" dirty="0" err="1">
                <a:latin typeface="Times" pitchFamily="18" charset="0"/>
              </a:rPr>
              <a:t>sordidus</a:t>
            </a:r>
            <a:r>
              <a:rPr lang="en-US" altLang="en-US" dirty="0">
                <a:latin typeface="Times" pitchFamily="18" charset="0"/>
              </a:rPr>
              <a:t> pacific sanddab.</a:t>
            </a: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28C19D75-3FFF-47CC-A33C-9412563C1134}" type="slidenum">
              <a:rPr lang="en-US" altLang="en-US" smtClean="0">
                <a:solidFill>
                  <a:srgbClr val="FFFFFF"/>
                </a:solidFill>
                <a:latin typeface="ITC Franklin Gothic DemiCd"/>
              </a:rPr>
              <a:pPr>
                <a:spcBef>
                  <a:spcPct val="0"/>
                </a:spcBef>
              </a:pPr>
              <a:t>22</a:t>
            </a:fld>
            <a:endParaRPr lang="en-US" altLang="en-US">
              <a:solidFill>
                <a:srgbClr val="FFFFFF"/>
              </a:solidFill>
              <a:latin typeface="ITC Franklin Gothic DemiC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Students do not have to identify every single organism – each person will only be responsible for identifying one group of organisms! Biodiversity is very high in these transects; therefore, it is necessary to assign each student to one group of organisms, or one particular organism, to ID during the transects. </a:t>
            </a:r>
          </a:p>
          <a:p>
            <a:endParaRPr lang="en-US" altLang="en-US" dirty="0">
              <a:latin typeface="Times" pitchFamily="18"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8261E5B9-BB17-4843-A570-5CBF03FC45AC}" type="slidenum">
              <a:rPr lang="en-US" altLang="en-US" smtClean="0">
                <a:solidFill>
                  <a:srgbClr val="FFFFFF"/>
                </a:solidFill>
                <a:latin typeface="ITC Franklin Gothic DemiCd"/>
              </a:rPr>
              <a:pPr>
                <a:spcBef>
                  <a:spcPct val="0"/>
                </a:spcBef>
              </a:pPr>
              <a:t>23</a:t>
            </a:fld>
            <a:endParaRPr lang="en-US" altLang="en-US">
              <a:solidFill>
                <a:srgbClr val="FFFFFF"/>
              </a:solidFill>
              <a:latin typeface="ITC Franklin Gothic DemiC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F1BFD62B-1755-492A-B79C-8560B0A5284F}" type="slidenum">
              <a:rPr lang="en-US" altLang="en-US" smtClean="0">
                <a:solidFill>
                  <a:srgbClr val="FFFFFF"/>
                </a:solidFill>
                <a:latin typeface="ITC Franklin Gothic DemiCd"/>
              </a:rPr>
              <a:pPr>
                <a:spcBef>
                  <a:spcPct val="0"/>
                </a:spcBef>
              </a:pPr>
              <a:t>24</a:t>
            </a:fld>
            <a:endParaRPr lang="en-US" altLang="en-US">
              <a:solidFill>
                <a:srgbClr val="FFFFFF"/>
              </a:solidFill>
              <a:latin typeface="ITC Franklin Gothic DemiCd"/>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When viewing the video transect, you are going to notice two red dots that do not seem to go away; the dots are lasers set at a distance of 10 centimeters apart. These are set to get an accurate measurement of the species you are observing. This is particularly useful for studying rockfish, because it helps researchers to determine the age class of a fish.</a:t>
            </a:r>
          </a:p>
          <a:p>
            <a:endParaRPr lang="en-US" altLang="en-US" dirty="0">
              <a:latin typeface="Times"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E1BB641D-830A-42AA-8D5C-BEFC586DAD5D}" type="slidenum">
              <a:rPr lang="en-US" altLang="en-US" smtClean="0">
                <a:solidFill>
                  <a:srgbClr val="FFFFFF"/>
                </a:solidFill>
                <a:latin typeface="ITC Franklin Gothic DemiCd"/>
              </a:rPr>
              <a:pPr>
                <a:spcBef>
                  <a:spcPct val="0"/>
                </a:spcBef>
              </a:pPr>
              <a:t>25</a:t>
            </a:fld>
            <a:endParaRPr lang="en-US" altLang="en-US">
              <a:solidFill>
                <a:srgbClr val="FFFFFF"/>
              </a:solidFill>
              <a:latin typeface="ITC Franklin Gothic DemiCd"/>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Often, it is much easier and more practical for scientists to estimate abundance rather than actually count individuals, especially when biodiversity is dense. For this exercise, we are going to use our best estimate for species abundance, or the number of individuals of a particular species present in each transect.</a:t>
            </a:r>
          </a:p>
          <a:p>
            <a:endParaRPr lang="en-US" altLang="en-US" dirty="0">
              <a:latin typeface="Times" pitchFamily="18" charset="0"/>
            </a:endParaRPr>
          </a:p>
          <a:p>
            <a:r>
              <a:rPr lang="en-US" altLang="en-US" dirty="0">
                <a:latin typeface="Times" pitchFamily="18" charset="0"/>
              </a:rPr>
              <a:t>During the video transect, each member of the group will watch for a different group of organisms or species. After the transect is complete, you will assign an abundance category for the total amount counted during each minute of the transect. Single is for 1 individual by itself, few is for 2-10 individuals, many is for 11-50 and abundant is for &gt;50. Sometimes species are so abundant that they are hard to count. When large groups of corals or fish are seen (greater than 50 or 100), students may mark off “many” or “abundant” on the data sheet immediately.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When counting fish or invertebrates, find the individuals. When counting coral colonies, look at the base or try to determine the center of the branches to count how many colonies are present. In this photo, the coral colony is </a:t>
            </a:r>
            <a:r>
              <a:rPr lang="en-US" altLang="en-US" i="1" dirty="0" err="1">
                <a:latin typeface="Times" pitchFamily="18" charset="0"/>
              </a:rPr>
              <a:t>Paragorgia</a:t>
            </a:r>
            <a:r>
              <a:rPr lang="en-US" altLang="en-US" i="1" dirty="0">
                <a:latin typeface="Times" pitchFamily="18" charset="0"/>
              </a:rPr>
              <a:t> </a:t>
            </a:r>
            <a:r>
              <a:rPr lang="en-US" altLang="en-US" dirty="0">
                <a:latin typeface="Times" pitchFamily="18" charset="0"/>
              </a:rPr>
              <a:t>bubblegum sea fan and the fish is </a:t>
            </a:r>
            <a:r>
              <a:rPr lang="en-US" altLang="en-US" i="1" dirty="0">
                <a:latin typeface="Times" pitchFamily="18" charset="0"/>
              </a:rPr>
              <a:t>Sebastes</a:t>
            </a:r>
            <a:r>
              <a:rPr lang="en-US" altLang="en-US" dirty="0">
                <a:latin typeface="Times" pitchFamily="18" charset="0"/>
              </a:rPr>
              <a:t> rockfish.</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A80D47D8-E67B-468C-88C0-E196F0A9C083}" type="slidenum">
              <a:rPr lang="en-US" altLang="en-US" smtClean="0">
                <a:solidFill>
                  <a:srgbClr val="FFFFFF"/>
                </a:solidFill>
                <a:latin typeface="ITC Franklin Gothic DemiCd"/>
              </a:rPr>
              <a:pPr>
                <a:spcBef>
                  <a:spcPct val="0"/>
                </a:spcBef>
              </a:pPr>
              <a:t>26</a:t>
            </a:fld>
            <a:endParaRPr lang="en-US" altLang="en-US">
              <a:solidFill>
                <a:srgbClr val="FFFFFF"/>
              </a:solidFill>
              <a:latin typeface="ITC Franklin Gothic DemiC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More than one, 10 or less. The urchins are </a:t>
            </a:r>
            <a:r>
              <a:rPr lang="en-US" altLang="en-US" i="1" dirty="0" err="1">
                <a:latin typeface="Times" pitchFamily="18" charset="0"/>
              </a:rPr>
              <a:t>Strongylocentrotus</a:t>
            </a:r>
            <a:r>
              <a:rPr lang="en-US" altLang="en-US" i="1" dirty="0">
                <a:latin typeface="Times" pitchFamily="18" charset="0"/>
              </a:rPr>
              <a:t> </a:t>
            </a:r>
            <a:r>
              <a:rPr lang="en-US" altLang="en-US" i="1" dirty="0" err="1">
                <a:latin typeface="Times" pitchFamily="18" charset="0"/>
              </a:rPr>
              <a:t>fragilis</a:t>
            </a:r>
            <a:r>
              <a:rPr lang="en-US" altLang="en-US" i="1" dirty="0">
                <a:latin typeface="Times" pitchFamily="18" charset="0"/>
              </a:rPr>
              <a:t> </a:t>
            </a:r>
            <a:r>
              <a:rPr lang="en-US" altLang="en-US" dirty="0">
                <a:latin typeface="Times" pitchFamily="18" charset="0"/>
              </a:rPr>
              <a:t>fragile pink sea urchin.</a:t>
            </a: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1872A89C-D50C-4EBB-AEAF-1900456BB4D4}" type="slidenum">
              <a:rPr lang="en-US" altLang="en-US" smtClean="0">
                <a:solidFill>
                  <a:srgbClr val="FFFFFF"/>
                </a:solidFill>
                <a:latin typeface="ITC Franklin Gothic DemiCd"/>
              </a:rPr>
              <a:pPr>
                <a:spcBef>
                  <a:spcPct val="0"/>
                </a:spcBef>
              </a:pPr>
              <a:t>27</a:t>
            </a:fld>
            <a:endParaRPr lang="en-US" altLang="en-US">
              <a:solidFill>
                <a:srgbClr val="FFFFFF"/>
              </a:solidFill>
              <a:latin typeface="ITC Franklin Gothic DemiC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11-50 individuals or colonies. These fish are </a:t>
            </a:r>
            <a:r>
              <a:rPr lang="en-US" altLang="en-US" i="1" dirty="0">
                <a:latin typeface="Times" pitchFamily="18" charset="0"/>
              </a:rPr>
              <a:t>Sebastes </a:t>
            </a:r>
            <a:r>
              <a:rPr lang="en-US" altLang="en-US" dirty="0">
                <a:latin typeface="Times" pitchFamily="18" charset="0"/>
              </a:rPr>
              <a:t>rockfish.</a:t>
            </a: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FB8AF73D-B793-4854-BCCB-B31E7650B053}" type="slidenum">
              <a:rPr lang="en-US" altLang="en-US" smtClean="0">
                <a:solidFill>
                  <a:srgbClr val="FFFFFF"/>
                </a:solidFill>
                <a:latin typeface="ITC Franklin Gothic DemiCd"/>
              </a:rPr>
              <a:pPr>
                <a:spcBef>
                  <a:spcPct val="0"/>
                </a:spcBef>
              </a:pPr>
              <a:t>28</a:t>
            </a:fld>
            <a:endParaRPr lang="en-US" altLang="en-US">
              <a:solidFill>
                <a:srgbClr val="FFFFFF"/>
              </a:solidFill>
              <a:latin typeface="ITC Franklin Gothic DemiC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More than 50 individuals or colonies (which can be hard to count!). The corals are </a:t>
            </a:r>
            <a:r>
              <a:rPr lang="en-US" altLang="en-US" i="1" dirty="0" err="1">
                <a:latin typeface="Times" pitchFamily="18" charset="0"/>
              </a:rPr>
              <a:t>Adelogorgia</a:t>
            </a:r>
            <a:r>
              <a:rPr lang="en-US" altLang="en-US" dirty="0">
                <a:latin typeface="Times" pitchFamily="18" charset="0"/>
              </a:rPr>
              <a:t>  orange sea fan.</a:t>
            </a: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F7BC60C9-E2FC-4E26-83E0-152CE64FD340}" type="slidenum">
              <a:rPr lang="en-US" altLang="en-US" smtClean="0">
                <a:solidFill>
                  <a:srgbClr val="FFFFFF"/>
                </a:solidFill>
                <a:latin typeface="ITC Franklin Gothic DemiCd"/>
              </a:rPr>
              <a:pPr>
                <a:spcBef>
                  <a:spcPct val="0"/>
                </a:spcBef>
              </a:pPr>
              <a:t>29</a:t>
            </a:fld>
            <a:endParaRPr lang="en-US" altLang="en-US">
              <a:solidFill>
                <a:srgbClr val="FFFFFF"/>
              </a:solidFill>
              <a:latin typeface="ITC Franklin Gothic DemiC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We are going to take a look at the deep coral communities of the West Coast through the eyes of a deep sea researcher. These communities support vibrant biodiversity in a variety of habitats, but they face many threats. We are going to learn how our national marine sanctuaries work to protect these special places, what scientists are doing to research them and how we all can help keep them healthy. </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0CBFB823-1EBB-4A0A-8BE0-0DDA2412803D}" type="slidenum">
              <a:rPr lang="en-US" altLang="en-US" smtClean="0">
                <a:solidFill>
                  <a:srgbClr val="FFFFFF"/>
                </a:solidFill>
                <a:latin typeface="ITC Franklin Gothic DemiCd"/>
              </a:rPr>
              <a:pPr>
                <a:spcBef>
                  <a:spcPct val="0"/>
                </a:spcBef>
              </a:pPr>
              <a:t>3</a:t>
            </a:fld>
            <a:endParaRPr lang="en-US" altLang="en-US">
              <a:solidFill>
                <a:srgbClr val="FFFFFF"/>
              </a:solidFill>
              <a:latin typeface="ITC Franklin Gothic DemiCd"/>
            </a:endParaRPr>
          </a:p>
        </p:txBody>
      </p:sp>
    </p:spTree>
    <p:extLst>
      <p:ext uri="{BB962C8B-B14F-4D97-AF65-F5344CB8AC3E}">
        <p14:creationId xmlns:p14="http://schemas.microsoft.com/office/powerpoint/2010/main" val="974160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It is easy to count individuals in a still shot, but we have to do it while the ROV is moving! Ask your students: What other challenges do you think there are when viewing ROV footage? For instance, sediment or a lack of light can reduce visibility; large schools of fish or other moving organisms can be hard to count; and the ROV field of view is limited.</a:t>
            </a:r>
          </a:p>
          <a:p>
            <a:endParaRPr lang="en-US" altLang="en-US" dirty="0">
              <a:latin typeface="Times" pitchFamily="18" charset="0"/>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1DB8F00B-A151-4E25-BC27-1ED1AD3C82F6}" type="slidenum">
              <a:rPr lang="en-US" altLang="en-US" smtClean="0">
                <a:solidFill>
                  <a:srgbClr val="FFFFFF"/>
                </a:solidFill>
                <a:latin typeface="ITC Franklin Gothic DemiCd"/>
              </a:rPr>
              <a:pPr>
                <a:spcBef>
                  <a:spcPct val="0"/>
                </a:spcBef>
              </a:pPr>
              <a:t>30</a:t>
            </a:fld>
            <a:endParaRPr lang="en-US" altLang="en-US">
              <a:solidFill>
                <a:srgbClr val="FFFFFF"/>
              </a:solidFill>
              <a:latin typeface="ITC Franklin Gothic DemiC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Can we take an ROV and look at an entire habitat? No! That would be nearly impossible considering time constraints and the limited abilities of an ROV. Plus, it would be a tremendous amount of work for researchers to analyze all that data! Therefore, we need to use a scientific method called a transect. </a:t>
            </a:r>
          </a:p>
          <a:p>
            <a:endParaRPr lang="en-US" altLang="en-US" dirty="0">
              <a:latin typeface="Times" pitchFamily="18" charset="0"/>
            </a:endParaRPr>
          </a:p>
          <a:p>
            <a:r>
              <a:rPr lang="en-US" altLang="en-US" dirty="0">
                <a:latin typeface="Times" pitchFamily="18" charset="0"/>
              </a:rPr>
              <a:t>A transect is a straight line or path through a habitat for a specific distance or length of time along which researchers record species diversity, abundance and habitat type. A transect is a way to profile the physical and biological components of an ecosystem by just looking at one small part. Again, it would be very time consuming and difficult to profile an entire ecosystem, especially because transects generally provide an accurate picture of species diversity, abundance and habitat type. </a:t>
            </a:r>
          </a:p>
          <a:p>
            <a:endParaRPr lang="en-US" altLang="en-US" dirty="0">
              <a:latin typeface="Times" pitchFamily="18" charset="0"/>
            </a:endParaRPr>
          </a:p>
          <a:p>
            <a:r>
              <a:rPr lang="en-US" altLang="en-US" dirty="0">
                <a:latin typeface="Times" pitchFamily="18" charset="0"/>
              </a:rPr>
              <a:t>This photo shows students conducting a transect through a rocky intertidal habitat. They are counting invertebrates and algae that they find along the transect.</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5EF6CDF9-3600-4F79-B59A-370A702E4F21}" type="slidenum">
              <a:rPr lang="en-US" altLang="en-US" smtClean="0">
                <a:solidFill>
                  <a:srgbClr val="FFFFFF"/>
                </a:solidFill>
                <a:latin typeface="ITC Franklin Gothic DemiCd"/>
              </a:rPr>
              <a:pPr>
                <a:spcBef>
                  <a:spcPct val="0"/>
                </a:spcBef>
              </a:pPr>
              <a:t>31</a:t>
            </a:fld>
            <a:endParaRPr lang="en-US" altLang="en-US">
              <a:solidFill>
                <a:srgbClr val="FFFFFF"/>
              </a:solidFill>
              <a:latin typeface="ITC Franklin Gothic DemiC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Collecting information from a transect helps us understand how an ecosystem functions. They may describe the flow of energy through a system and allow us to predict the impacts of natural or human-caused events. Each of our transects are 3 minutes in length (with the exception of Olympic Coast which is 1.5 minutes). </a:t>
            </a:r>
          </a:p>
          <a:p>
            <a:endParaRPr lang="en-US" altLang="en-US" dirty="0">
              <a:latin typeface="Times" pitchFamily="18" charset="0"/>
            </a:endParaRPr>
          </a:p>
          <a:p>
            <a:r>
              <a:rPr lang="en-US" altLang="en-US" dirty="0">
                <a:latin typeface="Times" pitchFamily="18" charset="0"/>
              </a:rPr>
              <a:t>*A note for your students: The ROV will often pause to investigate a particular organism, which may take it off of the transect line. Please tell your students to be aware of the potential for such a pause and if one does occur, that they should not re-count organisms when the ROV moves back towards the line. </a:t>
            </a:r>
          </a:p>
          <a:p>
            <a:endParaRPr lang="en-US" altLang="en-US" dirty="0">
              <a:latin typeface="Times" pitchFamily="18"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A13C9C6B-82A7-4207-BA93-9536D04F9DA6}" type="slidenum">
              <a:rPr lang="en-US" altLang="en-US" smtClean="0">
                <a:solidFill>
                  <a:srgbClr val="FFFFFF"/>
                </a:solidFill>
                <a:latin typeface="ITC Franklin Gothic DemiCd"/>
              </a:rPr>
              <a:pPr>
                <a:spcBef>
                  <a:spcPct val="0"/>
                </a:spcBef>
              </a:pPr>
              <a:t>32</a:t>
            </a:fld>
            <a:endParaRPr lang="en-US" altLang="en-US">
              <a:solidFill>
                <a:srgbClr val="FFFFFF"/>
              </a:solidFill>
              <a:latin typeface="ITC Franklin Gothic DemiC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Three points to keep in mind as we conduct our transects:</a:t>
            </a:r>
          </a:p>
          <a:p>
            <a:endParaRPr lang="en-US" altLang="en-US" dirty="0">
              <a:latin typeface="Times" pitchFamily="18" charset="0"/>
            </a:endParaRPr>
          </a:p>
          <a:p>
            <a:r>
              <a:rPr lang="en-US" altLang="en-US" dirty="0">
                <a:latin typeface="Times" pitchFamily="18" charset="0"/>
              </a:rPr>
              <a:t>(1.) The ROV’s speed should remain consistent.</a:t>
            </a:r>
          </a:p>
          <a:p>
            <a:r>
              <a:rPr lang="en-US" altLang="en-US" dirty="0">
                <a:latin typeface="Times" pitchFamily="18" charset="0"/>
              </a:rPr>
              <a:t>(2.) The field of vision in which species are counted is limited.</a:t>
            </a:r>
          </a:p>
          <a:p>
            <a:r>
              <a:rPr lang="en-US" altLang="en-US" dirty="0">
                <a:latin typeface="Times" pitchFamily="18" charset="0"/>
              </a:rPr>
              <a:t>(3.) Observations must be consistent. Different people may arrive at different numbers for the same individuals or colonies; however, the data is usable if said numbers are approximately similar. Conversely, if the numbers vary drastically, the transect should be evaluated again. </a:t>
            </a: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BDAC7AB0-AF3F-4D96-AAA7-74F8D3F7066B}" type="slidenum">
              <a:rPr lang="en-US" altLang="en-US" smtClean="0">
                <a:solidFill>
                  <a:srgbClr val="FFFFFF"/>
                </a:solidFill>
                <a:latin typeface="ITC Franklin Gothic DemiCd"/>
              </a:rPr>
              <a:pPr>
                <a:spcBef>
                  <a:spcPct val="0"/>
                </a:spcBef>
              </a:pPr>
              <a:t>33</a:t>
            </a:fld>
            <a:endParaRPr lang="en-US" altLang="en-US">
              <a:solidFill>
                <a:srgbClr val="FFFFFF"/>
              </a:solidFill>
              <a:latin typeface="ITC Franklin Gothic DemiC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We will count individuals of a certain species during one minute segments of a transect, then estimate abundance for the entire transect.</a:t>
            </a:r>
          </a:p>
          <a:p>
            <a:endParaRPr lang="en-US" altLang="en-US" dirty="0">
              <a:latin typeface="Times" pitchFamily="18" charset="0"/>
            </a:endParaRPr>
          </a:p>
          <a:p>
            <a:r>
              <a:rPr lang="en-US" altLang="en-US" dirty="0">
                <a:latin typeface="Times" pitchFamily="18" charset="0"/>
              </a:rPr>
              <a:t>Once we graph our abundance, we will look at diversity, or how many different species we found.</a:t>
            </a:r>
          </a:p>
          <a:p>
            <a:endParaRPr lang="en-US" altLang="en-US" dirty="0">
              <a:latin typeface="Times" pitchFamily="18"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82A9E708-61DB-46D7-9FC3-8DEFC49DB357}" type="slidenum">
              <a:rPr lang="en-US" altLang="en-US" smtClean="0">
                <a:solidFill>
                  <a:srgbClr val="FFFFFF"/>
                </a:solidFill>
                <a:latin typeface="ITC Franklin Gothic DemiCd"/>
              </a:rPr>
              <a:pPr>
                <a:spcBef>
                  <a:spcPct val="0"/>
                </a:spcBef>
              </a:pPr>
              <a:t>34</a:t>
            </a:fld>
            <a:endParaRPr lang="en-US" altLang="en-US">
              <a:solidFill>
                <a:srgbClr val="FFFFFF"/>
              </a:solidFill>
              <a:latin typeface="ITC Franklin Gothic DemiC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Everyone will record their data on a data sheet like this one. The teacher should show each transect in one minute segments, and the students should mark down how many of each species they see during each segment, and then add up totals at the end. Students should at least write down the common name of each species, and the genus and species as well, if they are able to identify it. Students should split up species among the group, so that each person only looks for a couple of species or one group of organisms (Soft Coral, Hard Coral, Invertebrates, Vertebrates). Additionally, at the end, tally the total abundance by adding how many of each species were seen in the transect and mark the overall abundance in the entire transect. </a:t>
            </a:r>
          </a:p>
          <a:p>
            <a:endParaRPr lang="en-US" altLang="en-US" dirty="0">
              <a:latin typeface="Times" pitchFamily="18" charset="0"/>
            </a:endParaRPr>
          </a:p>
          <a:p>
            <a:r>
              <a:rPr lang="en-US" altLang="en-US" dirty="0">
                <a:latin typeface="Times" pitchFamily="18" charset="0"/>
              </a:rPr>
              <a:t>*Note: Depth and temperature may not be available for all transects. </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CFB73CE4-FA36-47EB-88D5-E78384B96A24}" type="slidenum">
              <a:rPr lang="en-US" altLang="en-US" smtClean="0">
                <a:solidFill>
                  <a:srgbClr val="FFFFFF"/>
                </a:solidFill>
                <a:latin typeface="ITC Franklin Gothic DemiCd"/>
              </a:rPr>
              <a:pPr>
                <a:spcBef>
                  <a:spcPct val="0"/>
                </a:spcBef>
              </a:pPr>
              <a:t>35</a:t>
            </a:fld>
            <a:endParaRPr lang="en-US" altLang="en-US">
              <a:solidFill>
                <a:srgbClr val="FFFFFF"/>
              </a:solidFill>
              <a:latin typeface="ITC Franklin Gothic DemiC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Students will watch an ROV deployment and then perform a practice transect. The ROV deployment takes place over the first minute and 25 seconds, and the transect spans the last minute of the video.</a:t>
            </a: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ADE75CC1-180D-4AE1-98F6-55AC6BB3184D}" type="slidenum">
              <a:rPr lang="en-US" altLang="en-US" smtClean="0">
                <a:solidFill>
                  <a:srgbClr val="FFFFFF"/>
                </a:solidFill>
                <a:latin typeface="ITC Franklin Gothic DemiCd"/>
              </a:rPr>
              <a:pPr>
                <a:spcBef>
                  <a:spcPct val="0"/>
                </a:spcBef>
              </a:pPr>
              <a:t>36</a:t>
            </a:fld>
            <a:endParaRPr lang="en-US" altLang="en-US">
              <a:solidFill>
                <a:srgbClr val="FFFFFF"/>
              </a:solidFill>
              <a:latin typeface="ITC Franklin Gothic DemiC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Have students break down their experience during the practice transect.</a:t>
            </a:r>
          </a:p>
          <a:p>
            <a:endParaRPr lang="en-US" altLang="en-US" dirty="0">
              <a:latin typeface="Times" pitchFamily="18" charset="0"/>
            </a:endParaRPr>
          </a:p>
          <a:p>
            <a:r>
              <a:rPr lang="en-US" altLang="en-US" dirty="0">
                <a:latin typeface="Times" pitchFamily="18" charset="0"/>
              </a:rPr>
              <a:t>Habitat type: Soft bottom</a:t>
            </a:r>
          </a:p>
          <a:p>
            <a:r>
              <a:rPr lang="en-US" altLang="en-US" dirty="0">
                <a:latin typeface="Times" pitchFamily="18" charset="0"/>
              </a:rPr>
              <a:t>Data:</a:t>
            </a:r>
          </a:p>
          <a:p>
            <a:r>
              <a:rPr lang="en-US" altLang="en-US" dirty="0">
                <a:latin typeface="Times" pitchFamily="18" charset="0"/>
              </a:rPr>
              <a:t>Single – Pacific sanddab (flatfish), feather star</a:t>
            </a:r>
          </a:p>
          <a:p>
            <a:r>
              <a:rPr lang="en-US" altLang="en-US" dirty="0">
                <a:latin typeface="Times" pitchFamily="18" charset="0"/>
              </a:rPr>
              <a:t>Few – Rockfish, sea cucumber</a:t>
            </a:r>
          </a:p>
          <a:p>
            <a:r>
              <a:rPr lang="en-US" altLang="en-US" dirty="0">
                <a:latin typeface="Times" pitchFamily="18" charset="0"/>
              </a:rPr>
              <a:t>Abundant – Fragile pink sea urchins</a:t>
            </a:r>
          </a:p>
          <a:p>
            <a:r>
              <a:rPr lang="en-US" altLang="en-US" dirty="0">
                <a:latin typeface="Times" pitchFamily="18" charset="0"/>
              </a:rPr>
              <a:t>Ask students – How would you visually represent this information?</a:t>
            </a:r>
          </a:p>
          <a:p>
            <a:endParaRPr lang="en-US" altLang="en-US" dirty="0">
              <a:latin typeface="Times" pitchFamily="18" charset="0"/>
            </a:endParaRPr>
          </a:p>
          <a:p>
            <a:r>
              <a:rPr lang="en-US" altLang="en-US" dirty="0">
                <a:latin typeface="Times" pitchFamily="18" charset="0"/>
              </a:rPr>
              <a:t>Students may find it difficult to identify species while the ROV is moving; it is also challenging to try to ID so many different species all at once. This is why it is important to split up species identification between members of a group, so that each student only looks for one particular species or group of organisms.</a:t>
            </a:r>
          </a:p>
          <a:p>
            <a:endParaRPr lang="en-US" altLang="en-US" dirty="0">
              <a:latin typeface="Times" pitchFamily="18" charset="0"/>
            </a:endParaRPr>
          </a:p>
          <a:p>
            <a:r>
              <a:rPr lang="en-US" altLang="en-US" dirty="0">
                <a:latin typeface="Times" pitchFamily="18" charset="0"/>
              </a:rPr>
              <a:t>It is recommended that students use Excel or another graphing program to represent their data for the actual transects; however, if access to a computer or classroom time is limited, a graph template is provided. </a:t>
            </a: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6CAC4632-0D1F-403B-8560-FC159D1B0F04}" type="slidenum">
              <a:rPr lang="en-US" altLang="en-US" smtClean="0">
                <a:solidFill>
                  <a:srgbClr val="FFFFFF"/>
                </a:solidFill>
                <a:latin typeface="ITC Franklin Gothic DemiCd"/>
              </a:rPr>
              <a:pPr>
                <a:spcBef>
                  <a:spcPct val="0"/>
                </a:spcBef>
              </a:pPr>
              <a:t>37</a:t>
            </a:fld>
            <a:endParaRPr lang="en-US" altLang="en-US">
              <a:solidFill>
                <a:srgbClr val="FFFFFF"/>
              </a:solidFill>
              <a:latin typeface="ITC Franklin Gothic DemiC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Have students break down their experience with the practice transect. How many different species are there? Which ones are abundant? Did everyone get the same data? Discuss observer consistency and what challenges students encountered.</a:t>
            </a:r>
          </a:p>
          <a:p>
            <a:endParaRPr lang="en-US" altLang="en-US" dirty="0">
              <a:latin typeface="Times" pitchFamily="18" charset="0"/>
            </a:endParaRP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46757143-3C22-4F9E-BD07-4FFF891838E3}" type="slidenum">
              <a:rPr lang="en-US" altLang="en-US" smtClean="0">
                <a:solidFill>
                  <a:srgbClr val="FFFFFF"/>
                </a:solidFill>
                <a:latin typeface="ITC Franklin Gothic DemiCd"/>
              </a:rPr>
              <a:pPr>
                <a:spcBef>
                  <a:spcPct val="0"/>
                </a:spcBef>
              </a:pPr>
              <a:t>38</a:t>
            </a:fld>
            <a:endParaRPr lang="en-US" altLang="en-US">
              <a:solidFill>
                <a:srgbClr val="FFFFFF"/>
              </a:solidFill>
              <a:latin typeface="ITC Franklin Gothic DemiC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We will graph species data from one or more transects from the National Marine Sanctuary System’s West Coast Region to compare and contrast species abundance and diversity among different sites, habitat types and depths. </a:t>
            </a:r>
          </a:p>
          <a:p>
            <a:endParaRPr lang="en-US" altLang="en-US" dirty="0">
              <a:latin typeface="Times" pitchFamily="18" charset="0"/>
            </a:endParaRPr>
          </a:p>
          <a:p>
            <a:r>
              <a:rPr lang="en-US" altLang="en-US" dirty="0">
                <a:latin typeface="Times" pitchFamily="18" charset="0"/>
              </a:rPr>
              <a:t>You may choose to pause the slideshow here to conduct the transect activity, and then come back to the threats/solutions to deep sea coral communities afterwards (suggested) OR continue to the end of the slide show to talk about threats/solutions to deep sea coral communities, then conduct the transect activity.</a:t>
            </a: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A46EC341-0227-4B2C-A4E5-DCE6D6DAAA97}" type="slidenum">
              <a:rPr lang="en-US" altLang="en-US" smtClean="0">
                <a:solidFill>
                  <a:srgbClr val="FFFFFF"/>
                </a:solidFill>
                <a:latin typeface="ITC Franklin Gothic DemiCd"/>
              </a:rPr>
              <a:pPr>
                <a:spcBef>
                  <a:spcPct val="0"/>
                </a:spcBef>
              </a:pPr>
              <a:t>39</a:t>
            </a:fld>
            <a:endParaRPr lang="en-US" altLang="en-US">
              <a:solidFill>
                <a:srgbClr val="FFFFFF"/>
              </a:solidFill>
              <a:latin typeface="ITC Franklin Gothic DemiC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11A05661-EDC9-4806-A3A6-4EFAAEB80C6D}" type="slidenum">
              <a:rPr lang="en-US" altLang="en-US" smtClean="0">
                <a:solidFill>
                  <a:srgbClr val="FFFFFF"/>
                </a:solidFill>
                <a:latin typeface="ITC Franklin Gothic DemiCd"/>
              </a:rPr>
              <a:pPr>
                <a:spcBef>
                  <a:spcPct val="0"/>
                </a:spcBef>
              </a:pPr>
              <a:t>4</a:t>
            </a:fld>
            <a:endParaRPr lang="en-US" altLang="en-US">
              <a:solidFill>
                <a:srgbClr val="FFFFFF"/>
              </a:solidFill>
              <a:latin typeface="ITC Franklin Gothic DemiCd"/>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Managed by the National Oceanic and Atmospheric Administration (NOAA), the Office of National Marine Sanctuaries is a network of 14 marine protected areas encompassing more than 170,000 square miles of marine and Great Lakes waters. This system preserves the extraordinary scenic beauty, biodiversity, historical connections and economic productivity of these underwater treasures. Our sanctuaries protect sandy beaches, rocky shores and open ocean, in addition to deep sea communities found on the seafloor.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What are the threats to deep sea coral communities?</a:t>
            </a:r>
          </a:p>
          <a:p>
            <a:endParaRPr lang="en-US" altLang="en-US" dirty="0">
              <a:latin typeface="Times" pitchFamily="18" charset="0"/>
            </a:endParaRPr>
          </a:p>
          <a:p>
            <a:r>
              <a:rPr lang="en-US" altLang="en-US" dirty="0">
                <a:latin typeface="Times" pitchFamily="18" charset="0"/>
              </a:rPr>
              <a:t>(1.) Marine debris (garbage) and derelict (abandoned) fishing gear.</a:t>
            </a:r>
          </a:p>
          <a:p>
            <a:r>
              <a:rPr lang="en-US" altLang="en-US" dirty="0">
                <a:latin typeface="Times" pitchFamily="18" charset="0"/>
              </a:rPr>
              <a:t>(2.) Harmful fishing methods, such as bottom trawling.</a:t>
            </a:r>
          </a:p>
          <a:p>
            <a:r>
              <a:rPr lang="en-US" altLang="en-US" dirty="0">
                <a:latin typeface="Times" pitchFamily="18" charset="0"/>
              </a:rPr>
              <a:t>(3) Exploration for energy/oil and natural gas often involves drilling/fracking on the deep ocean floor.</a:t>
            </a:r>
          </a:p>
          <a:p>
            <a:r>
              <a:rPr lang="en-US" altLang="en-US" dirty="0">
                <a:latin typeface="Times" pitchFamily="18" charset="0"/>
              </a:rPr>
              <a:t>(4.) Ocean acidification. Your students may be unfamiliar with ocean acidification; however, the slideshow will talk in-depth about this topic later. </a:t>
            </a: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B80981B5-130E-4017-8AF4-5B9A178E6E16}" type="slidenum">
              <a:rPr lang="en-US" altLang="en-US" smtClean="0">
                <a:solidFill>
                  <a:srgbClr val="FFFFFF"/>
                </a:solidFill>
                <a:latin typeface="ITC Franklin Gothic DemiCd"/>
              </a:rPr>
              <a:pPr>
                <a:spcBef>
                  <a:spcPct val="0"/>
                </a:spcBef>
              </a:pPr>
              <a:t>40</a:t>
            </a:fld>
            <a:endParaRPr lang="en-US" altLang="en-US">
              <a:solidFill>
                <a:srgbClr val="FFFFFF"/>
              </a:solidFill>
              <a:latin typeface="ITC Franklin Gothic DemiC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Marine debris is one of the biggest threats to all marine ecosystems; nonetheless, it is also one of the most preventable problems that face our ocean. Debris can cause physical damage to corals, entangle animals or cause harm, or even death, if ingested by marine life. The</a:t>
            </a:r>
            <a:r>
              <a:rPr lang="en-US" altLang="en-US" baseline="0" dirty="0">
                <a:latin typeface="Times" pitchFamily="18" charset="0"/>
              </a:rPr>
              <a:t> species seen here is a type of rattail, the giant grenadier, </a:t>
            </a:r>
            <a:r>
              <a:rPr lang="en-US" altLang="en-US" i="1" baseline="0" dirty="0" err="1">
                <a:latin typeface="Times" pitchFamily="18" charset="0"/>
              </a:rPr>
              <a:t>Albatrossia</a:t>
            </a:r>
            <a:r>
              <a:rPr lang="en-US" altLang="en-US" i="1" baseline="0" dirty="0">
                <a:latin typeface="Times" pitchFamily="18" charset="0"/>
              </a:rPr>
              <a:t> pectoralis</a:t>
            </a:r>
            <a:r>
              <a:rPr lang="en-US" altLang="en-US" i="0" baseline="0" dirty="0">
                <a:latin typeface="Times" pitchFamily="18" charset="0"/>
              </a:rPr>
              <a:t>.</a:t>
            </a:r>
            <a:endParaRPr lang="en-US" altLang="en-US" dirty="0">
              <a:latin typeface="Times" pitchFamily="18" charset="0"/>
            </a:endParaRP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008D0AE7-B55D-4056-AFF0-6483B79A575B}" type="slidenum">
              <a:rPr lang="en-US" altLang="en-US" smtClean="0">
                <a:solidFill>
                  <a:srgbClr val="FFFFFF"/>
                </a:solidFill>
                <a:latin typeface="ITC Franklin Gothic DemiCd"/>
              </a:rPr>
              <a:pPr>
                <a:spcBef>
                  <a:spcPct val="0"/>
                </a:spcBef>
              </a:pPr>
              <a:t>41</a:t>
            </a:fld>
            <a:endParaRPr lang="en-US" altLang="en-US">
              <a:solidFill>
                <a:srgbClr val="FFFFFF"/>
              </a:solidFill>
              <a:latin typeface="ITC Franklin Gothic DemiC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Derelict (abandoned) fishing gear and marine debris pose a serious threat to deep coral communities. </a:t>
            </a: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0E140377-F771-4FC5-BB0E-C13B159F70AE}" type="slidenum">
              <a:rPr lang="en-US" altLang="en-US" smtClean="0">
                <a:solidFill>
                  <a:srgbClr val="FFFFFF"/>
                </a:solidFill>
                <a:latin typeface="ITC Franklin Gothic DemiCd"/>
              </a:rPr>
              <a:pPr>
                <a:spcBef>
                  <a:spcPct val="0"/>
                </a:spcBef>
              </a:pPr>
              <a:t>42</a:t>
            </a:fld>
            <a:endParaRPr lang="en-US" altLang="en-US">
              <a:solidFill>
                <a:srgbClr val="FFFFFF"/>
              </a:solidFill>
              <a:latin typeface="ITC Franklin Gothic DemiC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Derelict fishing gear can be very harmful for deep sea coral communities. They can crush corals, especially during storms or times of large water movement, and continuously catch fish and invertebrates. Conversely, sometimes derelict fishing gear can be harmless, and even act as an artificial reef, if organisms begin to grow on it and use it as shelter. In these cases, removal of the gear must be carefully evaluated.</a:t>
            </a: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6B9ADB7E-EC71-49C2-8813-C98FF6FEE38E}" type="slidenum">
              <a:rPr lang="en-US" altLang="en-US" smtClean="0">
                <a:solidFill>
                  <a:srgbClr val="FFFFFF"/>
                </a:solidFill>
                <a:latin typeface="ITC Franklin Gothic DemiCd"/>
              </a:rPr>
              <a:pPr>
                <a:spcBef>
                  <a:spcPct val="0"/>
                </a:spcBef>
              </a:pPr>
              <a:t>43</a:t>
            </a:fld>
            <a:endParaRPr lang="en-US" altLang="en-US">
              <a:solidFill>
                <a:srgbClr val="FFFFFF"/>
              </a:solidFill>
              <a:latin typeface="ITC Franklin Gothic DemiC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Harmful Fishing Methods: Bottom trawling is a fishing method where a net is dragged along the seafloor, scooping up all fish and invertebrates. It can take many years for deep sea communities to recover from damage caused by trawling. Destructive fishing methods, such as bottom trawling, where fishing nets are dragged along the seafloor to catch fish, can destroy hundreds of years of growth in coral communities. </a:t>
            </a:r>
          </a:p>
          <a:p>
            <a:endParaRPr lang="en-US" altLang="en-US" dirty="0">
              <a:latin typeface="Times" pitchFamily="18" charset="0"/>
            </a:endParaRP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54770CDD-1548-4F07-92A7-38348E320780}" type="slidenum">
              <a:rPr lang="en-US" altLang="en-US" smtClean="0">
                <a:solidFill>
                  <a:srgbClr val="FFFFFF"/>
                </a:solidFill>
                <a:latin typeface="ITC Franklin Gothic DemiCd"/>
              </a:rPr>
              <a:pPr>
                <a:spcBef>
                  <a:spcPct val="0"/>
                </a:spcBef>
              </a:pPr>
              <a:t>44</a:t>
            </a:fld>
            <a:endParaRPr lang="en-US" altLang="en-US">
              <a:solidFill>
                <a:srgbClr val="FFFFFF"/>
              </a:solidFill>
              <a:latin typeface="ITC Franklin Gothic DemiC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The exploration for and production of oil and natural gas resources can have a profound impact on deep sea coral communities. Potential threats include the physical impact of drilling, placement of structures on the seafloor (e.g. platforms, anchors, pipelines, cables, etc.), discharges from rock-cutting during the drilling process and drilling fluids discharges. For instance, in the North Sea, scientists observed how drilling muds and cuttings smothered and killed </a:t>
            </a:r>
            <a:r>
              <a:rPr lang="en-US" altLang="en-US" i="1" dirty="0" err="1">
                <a:latin typeface="Times" pitchFamily="18" charset="0"/>
              </a:rPr>
              <a:t>Lophelia</a:t>
            </a:r>
            <a:r>
              <a:rPr lang="en-US" altLang="en-US" i="1" dirty="0">
                <a:latin typeface="Times" pitchFamily="18" charset="0"/>
              </a:rPr>
              <a:t> </a:t>
            </a:r>
            <a:r>
              <a:rPr lang="en-US" altLang="en-US" i="1" dirty="0" err="1">
                <a:latin typeface="Times" pitchFamily="18" charset="0"/>
              </a:rPr>
              <a:t>pertusa</a:t>
            </a:r>
            <a:r>
              <a:rPr lang="en-US" altLang="en-US" dirty="0">
                <a:latin typeface="Times" pitchFamily="18" charset="0"/>
              </a:rPr>
              <a:t> colonies living on an oil platform close to drilling discharge points. Moreover, once oil platforms are established, there is a risk that accidental oil spills can impact these communities. </a:t>
            </a: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3B93F9F0-48FA-4B46-A74C-613BEE986562}" type="slidenum">
              <a:rPr lang="en-US" altLang="en-US" smtClean="0">
                <a:solidFill>
                  <a:srgbClr val="FFFFFF"/>
                </a:solidFill>
                <a:latin typeface="ITC Franklin Gothic DemiCd"/>
              </a:rPr>
              <a:pPr>
                <a:spcBef>
                  <a:spcPct val="0"/>
                </a:spcBef>
              </a:pPr>
              <a:t>45</a:t>
            </a:fld>
            <a:endParaRPr lang="en-US" altLang="en-US">
              <a:solidFill>
                <a:srgbClr val="FFFFFF"/>
              </a:solidFill>
              <a:latin typeface="ITC Franklin Gothic DemiC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Ocean acidification is caused by excess carbon dioxide (CO</a:t>
            </a:r>
            <a:r>
              <a:rPr lang="en-US" altLang="en-US" baseline="-25000" dirty="0">
                <a:latin typeface="Times" pitchFamily="18" charset="0"/>
              </a:rPr>
              <a:t>2</a:t>
            </a:r>
            <a:r>
              <a:rPr lang="en-US" altLang="en-US" dirty="0">
                <a:latin typeface="Times" pitchFamily="18" charset="0"/>
              </a:rPr>
              <a:t>) in the atmosphere. The ocean acts like a big sponge, absorbing CO</a:t>
            </a:r>
            <a:r>
              <a:rPr lang="en-US" altLang="en-US" baseline="-25000" dirty="0">
                <a:latin typeface="Times" pitchFamily="18" charset="0"/>
              </a:rPr>
              <a:t>2</a:t>
            </a:r>
            <a:r>
              <a:rPr lang="en-US" altLang="en-US" dirty="0">
                <a:latin typeface="Times" pitchFamily="18" charset="0"/>
              </a:rPr>
              <a:t> from the air. As CO</a:t>
            </a:r>
            <a:r>
              <a:rPr lang="en-US" altLang="en-US" baseline="-25000" dirty="0">
                <a:latin typeface="Times" pitchFamily="18" charset="0"/>
              </a:rPr>
              <a:t>2</a:t>
            </a:r>
            <a:r>
              <a:rPr lang="en-US" altLang="en-US" dirty="0">
                <a:latin typeface="Times" pitchFamily="18" charset="0"/>
              </a:rPr>
              <a:t> enters the ocean, it reacts with H</a:t>
            </a:r>
            <a:r>
              <a:rPr lang="en-US" altLang="en-US" baseline="-25000" dirty="0">
                <a:latin typeface="Times" pitchFamily="18" charset="0"/>
              </a:rPr>
              <a:t>2</a:t>
            </a:r>
            <a:r>
              <a:rPr lang="en-US" altLang="en-US" dirty="0">
                <a:latin typeface="Times" pitchFamily="18" charset="0"/>
              </a:rPr>
              <a:t>O and carbonate already present in seawater. Shown</a:t>
            </a:r>
            <a:r>
              <a:rPr lang="en-US" altLang="en-US" baseline="0" dirty="0">
                <a:latin typeface="Times" pitchFamily="18" charset="0"/>
              </a:rPr>
              <a:t> here: In a lab experiment, a sea butterfly (</a:t>
            </a:r>
            <a:r>
              <a:rPr lang="en-US" altLang="en-US" baseline="0" dirty="0" err="1">
                <a:latin typeface="Times" pitchFamily="18" charset="0"/>
              </a:rPr>
              <a:t>pteropod</a:t>
            </a:r>
            <a:r>
              <a:rPr lang="en-US" altLang="en-US" baseline="0" dirty="0">
                <a:latin typeface="Times" pitchFamily="18" charset="0"/>
              </a:rPr>
              <a:t>) shell was placed in seawater with increased acidity and the shell slowly dissolved over 45 days. </a:t>
            </a:r>
            <a:endParaRPr lang="en-US" altLang="en-US" dirty="0">
              <a:latin typeface="Times" pitchFamily="18" charset="0"/>
            </a:endParaRP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7DF570FF-84BD-4628-AC12-5CF27EB9E079}" type="slidenum">
              <a:rPr lang="en-US" altLang="en-US" smtClean="0">
                <a:solidFill>
                  <a:srgbClr val="FFFFFF"/>
                </a:solidFill>
                <a:latin typeface="ITC Franklin Gothic DemiCd"/>
              </a:rPr>
              <a:pPr>
                <a:spcBef>
                  <a:spcPct val="0"/>
                </a:spcBef>
              </a:pPr>
              <a:t>46</a:t>
            </a:fld>
            <a:endParaRPr lang="en-US" altLang="en-US">
              <a:solidFill>
                <a:srgbClr val="FFFFFF"/>
              </a:solidFill>
              <a:latin typeface="ITC Franklin Gothic DemiC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Organisms with calcium carbonate shells, such as hard coral, need to absorb carbonate from seawater in order to build their shells and skeletons. The chemical process of ocean acidification depletes seawater of carbonate ions, thereby depriving shelled organisms of the materials they need to grow. An influx of CO</a:t>
            </a:r>
            <a:r>
              <a:rPr lang="en-US" altLang="en-US" baseline="-25000" dirty="0">
                <a:latin typeface="Times" pitchFamily="18" charset="0"/>
              </a:rPr>
              <a:t>2</a:t>
            </a:r>
            <a:r>
              <a:rPr lang="en-US" altLang="en-US" dirty="0">
                <a:latin typeface="Times" pitchFamily="18" charset="0"/>
              </a:rPr>
              <a:t> also causes a higher concentration of H+ ions, making seawater more acidic/less basic, which may be harmful for animals with calcium carbonate shells, as well as other organisms.</a:t>
            </a:r>
          </a:p>
          <a:p>
            <a:endParaRPr lang="en-US" altLang="en-US" dirty="0">
              <a:latin typeface="Times" pitchFamily="18" charset="0"/>
            </a:endParaRPr>
          </a:p>
          <a:p>
            <a:r>
              <a:rPr lang="en-US" altLang="en-US" dirty="0">
                <a:latin typeface="Times" pitchFamily="18" charset="0"/>
              </a:rPr>
              <a:t>As their shells and skeletons become thinner and weaker, animals impacted by ocean acidification are less likely to be able to find food and shelter, or protect themselves against predators. In regards to corals, they may become more susceptible to injuries, predation or other impacts.</a:t>
            </a:r>
          </a:p>
          <a:p>
            <a:endParaRPr lang="en-US" altLang="en-US" dirty="0">
              <a:latin typeface="Times" pitchFamily="18" charset="0"/>
            </a:endParaRPr>
          </a:p>
          <a:p>
            <a:r>
              <a:rPr lang="en-US" altLang="en-US" dirty="0">
                <a:latin typeface="Times" pitchFamily="18" charset="0"/>
              </a:rPr>
              <a:t>It should be noted that the ocean is </a:t>
            </a:r>
            <a:r>
              <a:rPr lang="en-US" altLang="en-US" i="1" dirty="0">
                <a:latin typeface="Times" pitchFamily="18" charset="0"/>
              </a:rPr>
              <a:t>not </a:t>
            </a:r>
            <a:r>
              <a:rPr lang="en-US" altLang="en-US" dirty="0">
                <a:latin typeface="Times" pitchFamily="18" charset="0"/>
              </a:rPr>
              <a:t>actually becoming acidic, which would indicate a pH below 7; rather, the ocean is becoming </a:t>
            </a:r>
            <a:r>
              <a:rPr lang="en-US" altLang="en-US" i="1" dirty="0">
                <a:latin typeface="Times" pitchFamily="18" charset="0"/>
              </a:rPr>
              <a:t>less basic</a:t>
            </a:r>
            <a:r>
              <a:rPr lang="en-US" altLang="en-US" dirty="0">
                <a:latin typeface="Times" pitchFamily="18" charset="0"/>
              </a:rPr>
              <a:t>. Historically, the ocean has been estimated to have an average pH of 8.3; however, at present, it is closer to an average pH of 8.1.</a:t>
            </a: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1518E9CA-0A35-4B68-B085-F2E06CAE900A}" type="slidenum">
              <a:rPr lang="en-US" altLang="en-US" smtClean="0">
                <a:solidFill>
                  <a:srgbClr val="FFFFFF"/>
                </a:solidFill>
                <a:latin typeface="ITC Franklin Gothic DemiCd"/>
              </a:rPr>
              <a:pPr>
                <a:spcBef>
                  <a:spcPct val="0"/>
                </a:spcBef>
              </a:pPr>
              <a:t>47</a:t>
            </a:fld>
            <a:endParaRPr lang="en-US" altLang="en-US">
              <a:solidFill>
                <a:srgbClr val="FFFFFF"/>
              </a:solidFill>
              <a:latin typeface="ITC Franklin Gothic DemiC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Have students guess the coral genus, estimate the percentage of total damage and try to determine the cause of injury. </a:t>
            </a:r>
          </a:p>
          <a:p>
            <a:endParaRPr lang="en-US" altLang="en-US" dirty="0">
              <a:latin typeface="Times" pitchFamily="18" charset="0"/>
            </a:endParaRPr>
          </a:p>
          <a:p>
            <a:r>
              <a:rPr lang="en-US" altLang="en-US" i="1" dirty="0">
                <a:latin typeface="Times" pitchFamily="18" charset="0"/>
              </a:rPr>
              <a:t>Answers are on the next slide.</a:t>
            </a:r>
          </a:p>
          <a:p>
            <a:endParaRPr lang="en-US" altLang="en-US" dirty="0">
              <a:latin typeface="Times" pitchFamily="18" charset="0"/>
            </a:endParaRP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C72350B5-B907-474C-BA93-16A6926A4C27}" type="slidenum">
              <a:rPr lang="en-US" altLang="en-US" smtClean="0">
                <a:solidFill>
                  <a:srgbClr val="FFFFFF"/>
                </a:solidFill>
                <a:latin typeface="ITC Franklin Gothic DemiCd"/>
              </a:rPr>
              <a:pPr>
                <a:spcBef>
                  <a:spcPct val="0"/>
                </a:spcBef>
              </a:pPr>
              <a:t>48</a:t>
            </a:fld>
            <a:endParaRPr lang="en-US" altLang="en-US">
              <a:solidFill>
                <a:srgbClr val="FFFFFF"/>
              </a:solidFill>
              <a:latin typeface="ITC Franklin Gothic DemiC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The species of coral is part of the genus </a:t>
            </a:r>
            <a:r>
              <a:rPr lang="en-US" altLang="en-US" i="1" dirty="0" err="1">
                <a:latin typeface="Times" pitchFamily="18" charset="0"/>
              </a:rPr>
              <a:t>Acanthogorgia</a:t>
            </a:r>
            <a:r>
              <a:rPr lang="en-US" altLang="en-US" dirty="0">
                <a:latin typeface="Times" pitchFamily="18" charset="0"/>
              </a:rPr>
              <a:t>, and its common species name is the golden sea fan. The percentage of total damage to the coral colony is about 30%. The area outlined in red is dead coral, while the area outlined in green is the living coral; the outlines were created using a computer program. The cause of injury is predation by a nudibranch, or sea slug, which actually eats the coral polyps; however, it is very likely that some initial injury weakened the coral and made it more vulnerable to predation. Impacts, such as ocean acidification, can make corals even more susceptible to injury and predation. </a:t>
            </a: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EF671527-BB03-4E7D-9FDD-8D6D3BD60083}" type="slidenum">
              <a:rPr lang="en-US" altLang="en-US" smtClean="0">
                <a:solidFill>
                  <a:srgbClr val="FFFFFF"/>
                </a:solidFill>
                <a:latin typeface="ITC Franklin Gothic DemiCd"/>
              </a:rPr>
              <a:pPr>
                <a:spcBef>
                  <a:spcPct val="0"/>
                </a:spcBef>
              </a:pPr>
              <a:t>49</a:t>
            </a:fld>
            <a:endParaRPr lang="en-US" altLang="en-US">
              <a:solidFill>
                <a:srgbClr val="FFFFFF"/>
              </a:solidFill>
              <a:latin typeface="ITC Franklin Gothic DemiC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These are the zones of the ocean. Sunlight only penetrates the first 200 meters of the ocean (Epipelagic Zone or the Sunlight Zone). Most of the coral communities (but not all) we are going to look at today fall within the Mesopelagic or Twilight Zone, or the area found between 200 meters and 1,000 meters; however, deep sea corals can be found at much deeper depths (up to 3,000 meters!). The organisms found within these communities are specially adapted to withstand the high pressure and low light of the deep sea environment. </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80DC02DC-146B-4503-93E5-7A8620CA46D8}" type="slidenum">
              <a:rPr lang="en-US" altLang="en-US" smtClean="0">
                <a:solidFill>
                  <a:srgbClr val="FFFFFF"/>
                </a:solidFill>
                <a:latin typeface="ITC Franklin Gothic DemiCd"/>
              </a:rPr>
              <a:pPr>
                <a:spcBef>
                  <a:spcPct val="0"/>
                </a:spcBef>
              </a:pPr>
              <a:t>5</a:t>
            </a:fld>
            <a:endParaRPr lang="en-US" altLang="en-US">
              <a:solidFill>
                <a:srgbClr val="FFFFFF"/>
              </a:solidFill>
              <a:latin typeface="ITC Franklin Gothic DemiC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Scientists will place permanent markers near certain habitat locations and measure the health of those habitats over time. If damage (dead coral, in the case of this </a:t>
            </a:r>
            <a:r>
              <a:rPr lang="en-US" altLang="en-US" i="1" dirty="0" err="1">
                <a:latin typeface="Times" pitchFamily="18" charset="0"/>
              </a:rPr>
              <a:t>Lophelia</a:t>
            </a:r>
            <a:r>
              <a:rPr lang="en-US" altLang="en-US" dirty="0">
                <a:latin typeface="Times" pitchFamily="18" charset="0"/>
              </a:rPr>
              <a:t>) increases over time, we know the ecosystem is experiencing negative impacts, and may need additional scientific attention and/or ecosystem protection.</a:t>
            </a: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4EC2F718-EC69-4A43-8B29-50B3041C6A1F}" type="slidenum">
              <a:rPr lang="en-US" altLang="en-US" smtClean="0">
                <a:solidFill>
                  <a:srgbClr val="FFFFFF"/>
                </a:solidFill>
                <a:latin typeface="ITC Franklin Gothic DemiCd"/>
              </a:rPr>
              <a:pPr>
                <a:spcBef>
                  <a:spcPct val="0"/>
                </a:spcBef>
              </a:pPr>
              <a:t>50</a:t>
            </a:fld>
            <a:endParaRPr lang="en-US" altLang="en-US">
              <a:solidFill>
                <a:srgbClr val="FFFFFF"/>
              </a:solidFill>
              <a:latin typeface="ITC Franklin Gothic DemiC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Using the ROV, researchers deploy markers near coral aggregations and take many high quality images of all the coral colonies around the marker.  They have navigation data that helps them come back to the same location, and the reflective marker helps researchers return to the exact same coral colonies at a later time.  By examining the same coral at multiple points in time, we can learn more about the:</a:t>
            </a:r>
          </a:p>
          <a:p>
            <a:endParaRPr lang="en-US" altLang="en-US" dirty="0">
              <a:latin typeface="Times" pitchFamily="18" charset="0"/>
            </a:endParaRPr>
          </a:p>
          <a:p>
            <a:r>
              <a:rPr lang="en-US" altLang="en-US" dirty="0">
                <a:latin typeface="Times" pitchFamily="18" charset="0"/>
              </a:rPr>
              <a:t>(1.) rate of injury;</a:t>
            </a:r>
          </a:p>
          <a:p>
            <a:r>
              <a:rPr lang="en-US" altLang="en-US" dirty="0">
                <a:latin typeface="Times" pitchFamily="18" charset="0"/>
              </a:rPr>
              <a:t>(2.) rate of injury progression;</a:t>
            </a:r>
          </a:p>
          <a:p>
            <a:r>
              <a:rPr lang="en-US" altLang="en-US" dirty="0">
                <a:latin typeface="Times" pitchFamily="18" charset="0"/>
              </a:rPr>
              <a:t>(3.) rate of recovery; and</a:t>
            </a:r>
          </a:p>
          <a:p>
            <a:r>
              <a:rPr lang="en-US" altLang="en-US" dirty="0">
                <a:latin typeface="Times" pitchFamily="18" charset="0"/>
              </a:rPr>
              <a:t>(4.) rate of growth. </a:t>
            </a:r>
          </a:p>
          <a:p>
            <a:endParaRPr lang="en-US" altLang="en-US" dirty="0">
              <a:latin typeface="Times" pitchFamily="18" charset="0"/>
            </a:endParaRPr>
          </a:p>
          <a:p>
            <a:r>
              <a:rPr lang="en-US" altLang="en-US" dirty="0">
                <a:latin typeface="Times" pitchFamily="18" charset="0"/>
              </a:rPr>
              <a:t>This marker example shows a large aggregation of </a:t>
            </a:r>
            <a:r>
              <a:rPr lang="en-US" altLang="en-US" i="1" dirty="0" err="1">
                <a:latin typeface="Times" pitchFamily="18" charset="0"/>
              </a:rPr>
              <a:t>Lophelia</a:t>
            </a:r>
            <a:r>
              <a:rPr lang="en-US" altLang="en-US" i="1" dirty="0">
                <a:latin typeface="Times" pitchFamily="18" charset="0"/>
              </a:rPr>
              <a:t> </a:t>
            </a:r>
            <a:r>
              <a:rPr lang="en-US" altLang="en-US" i="1" dirty="0" err="1">
                <a:latin typeface="Times" pitchFamily="18" charset="0"/>
              </a:rPr>
              <a:t>pertusa</a:t>
            </a:r>
            <a:r>
              <a:rPr lang="en-US" altLang="en-US" dirty="0">
                <a:latin typeface="Times" pitchFamily="18" charset="0"/>
              </a:rPr>
              <a:t>, a reef building coral. As the ocean absorbs carbon dioxide, a process called ocean acidification, we expect it may get harder for reef building corals, like </a:t>
            </a:r>
            <a:r>
              <a:rPr lang="en-US" altLang="en-US" i="1" dirty="0" err="1">
                <a:latin typeface="Times" pitchFamily="18" charset="0"/>
              </a:rPr>
              <a:t>Lophelia</a:t>
            </a:r>
            <a:r>
              <a:rPr lang="en-US" altLang="en-US" dirty="0">
                <a:latin typeface="Times" pitchFamily="18" charset="0"/>
              </a:rPr>
              <a:t>, to build their skeletons.  Using the markers, we can track the proportion of live and dead skeletons over time. </a:t>
            </a: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8F6C2C83-DC74-4A7B-BF77-07847708CA6B}" type="slidenum">
              <a:rPr lang="en-US" altLang="en-US" smtClean="0">
                <a:solidFill>
                  <a:srgbClr val="FFFFFF"/>
                </a:solidFill>
                <a:latin typeface="ITC Franklin Gothic DemiCd"/>
              </a:rPr>
              <a:pPr>
                <a:spcBef>
                  <a:spcPct val="0"/>
                </a:spcBef>
              </a:pPr>
              <a:t>51</a:t>
            </a:fld>
            <a:endParaRPr lang="en-US" altLang="en-US">
              <a:solidFill>
                <a:srgbClr val="FFFFFF"/>
              </a:solidFill>
              <a:latin typeface="ITC Franklin Gothic DemiC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a:ea typeface="ＭＳ Ｐゴシック" charset="0"/>
              </a:rPr>
              <a:t>What can we do to help protect our deep sea coral communities? Have your students brainstorm ideas and use these bullet points as a way to start a conversation.</a:t>
            </a:r>
          </a:p>
          <a:p>
            <a:pPr>
              <a:defRPr/>
            </a:pPr>
            <a:endParaRPr lang="en-US" dirty="0">
              <a:ea typeface="ＭＳ Ｐゴシック" charset="0"/>
            </a:endParaRPr>
          </a:p>
          <a:p>
            <a:pPr>
              <a:defRPr/>
            </a:pPr>
            <a:r>
              <a:rPr lang="en-US" dirty="0">
                <a:ea typeface="ＭＳ Ｐゴシック" charset="0"/>
              </a:rPr>
              <a:t>Reduce carbon dioxide and other greenhouse gas emissions! Carpool, take public transportation, walk and/or bike — it all helps!</a:t>
            </a:r>
          </a:p>
          <a:p>
            <a:pPr>
              <a:defRPr/>
            </a:pPr>
            <a:r>
              <a:rPr lang="en-US" dirty="0">
                <a:ea typeface="ＭＳ Ｐゴシック" charset="0"/>
              </a:rPr>
              <a:t>Reducing our carbon footprint, or contributing less carbon dioxide emissions to the atmosphere, is probably the single most important thing that each and every person can do!</a:t>
            </a:r>
          </a:p>
          <a:p>
            <a:pPr>
              <a:defRPr/>
            </a:pPr>
            <a:endParaRPr lang="en-US" dirty="0">
              <a:ea typeface="ＭＳ Ｐゴシック" charset="0"/>
            </a:endParaRPr>
          </a:p>
          <a:p>
            <a:pPr>
              <a:defRPr/>
            </a:pPr>
            <a:r>
              <a:rPr lang="en-US" dirty="0">
                <a:ea typeface="ＭＳ Ｐゴシック" charset="0"/>
              </a:rPr>
              <a:t>Support both the establishment of new and conservation of current marine protected areas (MPAs) and national marine sanctuaries in order to protect the special places in our ocean. </a:t>
            </a:r>
            <a:endParaRPr lang="en-US" dirty="0">
              <a:ln w="18415" cmpd="sng">
                <a:solidFill>
                  <a:srgbClr val="FFFFFF"/>
                </a:solidFill>
                <a:prstDash val="solid"/>
              </a:ln>
              <a:effectLst>
                <a:outerShdw blurRad="63500" dir="3600000" algn="tl" rotWithShape="0">
                  <a:srgbClr val="000000">
                    <a:alpha val="70000"/>
                  </a:srgbClr>
                </a:outerShdw>
              </a:effectLst>
              <a:latin typeface="Times New Roman"/>
              <a:ea typeface="ＭＳ Ｐゴシック" charset="0"/>
              <a:cs typeface="Times New Roman"/>
            </a:endParaRP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20AD9665-18C5-4718-A5B8-0C95A23B3B0A}" type="slidenum">
              <a:rPr lang="en-US" altLang="en-US" smtClean="0">
                <a:solidFill>
                  <a:srgbClr val="FFFFFF"/>
                </a:solidFill>
                <a:latin typeface="ITC Franklin Gothic DemiCd"/>
              </a:rPr>
              <a:pPr>
                <a:spcBef>
                  <a:spcPct val="0"/>
                </a:spcBef>
              </a:pPr>
              <a:t>52</a:t>
            </a:fld>
            <a:endParaRPr lang="en-US" altLang="en-US">
              <a:solidFill>
                <a:srgbClr val="FFFFFF"/>
              </a:solidFill>
              <a:latin typeface="ITC Franklin Gothic DemiC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Work with the government and fishermen to reduce harmful fishing methods and derelict fishing gear.</a:t>
            </a:r>
          </a:p>
          <a:p>
            <a:endParaRPr lang="en-US" altLang="en-US" dirty="0">
              <a:latin typeface="Times" pitchFamily="18" charset="0"/>
            </a:endParaRPr>
          </a:p>
          <a:p>
            <a:r>
              <a:rPr lang="en-US" altLang="en-US" dirty="0">
                <a:latin typeface="Times" pitchFamily="18" charset="0"/>
              </a:rPr>
              <a:t>Support organizations that help protect the special places in our ocean (MPAs, national marine sanctuaries, numerous non-profit organizations).</a:t>
            </a:r>
          </a:p>
          <a:p>
            <a:endParaRPr lang="en-US" altLang="en-US" dirty="0">
              <a:latin typeface="Times" pitchFamily="18" charset="0"/>
            </a:endParaRPr>
          </a:p>
          <a:p>
            <a:r>
              <a:rPr lang="en-US" altLang="en-US" dirty="0">
                <a:latin typeface="Times" pitchFamily="18" charset="0"/>
              </a:rPr>
              <a:t>“Reduce, reuse, recycle”  to keep trash out of the ocean! </a:t>
            </a:r>
          </a:p>
          <a:p>
            <a:endParaRPr lang="en-US" altLang="en-US" dirty="0">
              <a:latin typeface="Times" pitchFamily="18" charset="0"/>
            </a:endParaRP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DC1A8ACF-D2D5-43AE-9746-8A78B3BB9DC1}" type="slidenum">
              <a:rPr lang="en-US" altLang="en-US" smtClean="0">
                <a:solidFill>
                  <a:srgbClr val="FFFFFF"/>
                </a:solidFill>
                <a:latin typeface="ITC Franklin Gothic DemiCd"/>
              </a:rPr>
              <a:pPr>
                <a:spcBef>
                  <a:spcPct val="0"/>
                </a:spcBef>
              </a:pPr>
              <a:t>53</a:t>
            </a:fld>
            <a:endParaRPr lang="en-US" altLang="en-US">
              <a:solidFill>
                <a:srgbClr val="FFFFFF"/>
              </a:solidFill>
              <a:latin typeface="ITC Franklin Gothic DemiC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Encourage your students to find other ways to help!</a:t>
            </a: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EB2CF51A-5E03-4DDD-A0C4-D42BA63C82B0}" type="slidenum">
              <a:rPr lang="en-US" altLang="en-US" smtClean="0">
                <a:solidFill>
                  <a:srgbClr val="FFFFFF"/>
                </a:solidFill>
                <a:latin typeface="ITC Franklin Gothic DemiCd"/>
              </a:rPr>
              <a:pPr>
                <a:spcBef>
                  <a:spcPct val="0"/>
                </a:spcBef>
              </a:pPr>
              <a:t>54</a:t>
            </a:fld>
            <a:endParaRPr lang="en-US" altLang="en-US">
              <a:solidFill>
                <a:srgbClr val="FFFFFF"/>
              </a:solidFill>
              <a:latin typeface="ITC Franklin Gothic DemiC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18"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EB2CF51A-5E03-4DDD-A0C4-D42BA63C82B0}" type="slidenum">
              <a:rPr lang="en-US" altLang="en-US" smtClean="0">
                <a:solidFill>
                  <a:srgbClr val="FFFFFF"/>
                </a:solidFill>
                <a:latin typeface="ITC Franklin Gothic DemiCd"/>
              </a:rPr>
              <a:pPr>
                <a:spcBef>
                  <a:spcPct val="0"/>
                </a:spcBef>
              </a:pPr>
              <a:t>55</a:t>
            </a:fld>
            <a:endParaRPr lang="en-US" altLang="en-US">
              <a:solidFill>
                <a:srgbClr val="FFFFFF"/>
              </a:solidFill>
              <a:latin typeface="ITC Franklin Gothic DemiC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61198779-4230-4B75-B36E-4AE79273865E}" type="slidenum">
              <a:rPr lang="en-US" altLang="en-US" smtClean="0">
                <a:solidFill>
                  <a:srgbClr val="FFFFFF"/>
                </a:solidFill>
                <a:latin typeface="ITC Franklin Gothic DemiCd"/>
              </a:rPr>
              <a:pPr>
                <a:spcBef>
                  <a:spcPct val="0"/>
                </a:spcBef>
              </a:pPr>
              <a:t>56</a:t>
            </a:fld>
            <a:endParaRPr lang="en-US" altLang="en-US">
              <a:solidFill>
                <a:srgbClr val="FFFFFF"/>
              </a:solidFill>
              <a:latin typeface="ITC Franklin Gothic DemiCd"/>
            </a:endParaRPr>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r>
              <a:rPr lang="en-US" altLang="en-US" dirty="0">
                <a:latin typeface="Times" pitchFamily="18" charset="0"/>
              </a:rPr>
              <a:t>Marine protected areas, like national marine sanctuaries, safeguard these special areas for the future. Research provides us with information and data to best prepare for potential impacts. A greater knowledge of habitats will help us keep them healthy and thriving.</a:t>
            </a:r>
          </a:p>
          <a:p>
            <a:endParaRPr lang="en-US" altLang="en-US" dirty="0">
              <a:latin typeface="Times"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Black coral with several squat lobsters. Deep sea coral communities along the West Coast provide habitat for fish and invertebrates at depths from 50 meters to over 6,000 meters (160 feet-20,00 feet). Deep coral communities contain incredible biodiversity, which is why they are such important ocean habitat</a:t>
            </a:r>
            <a:r>
              <a:rPr lang="en-US" altLang="en-US" u="sng" dirty="0">
                <a:latin typeface="Times" pitchFamily="18" charset="0"/>
              </a:rPr>
              <a:t>s</a:t>
            </a:r>
            <a:r>
              <a:rPr lang="en-US" altLang="en-US" dirty="0">
                <a:latin typeface="Times" pitchFamily="18" charset="0"/>
              </a:rPr>
              <a:t>. Many species thrive in these habitats, including commercially and recreationally important fish and invertebrate species</a:t>
            </a:r>
            <a:r>
              <a:rPr lang="en-US" altLang="en-US" u="sng" dirty="0">
                <a:latin typeface="Times" pitchFamily="18" charset="0"/>
              </a:rPr>
              <a:t>,</a:t>
            </a:r>
            <a:r>
              <a:rPr lang="en-US" altLang="en-US" dirty="0">
                <a:latin typeface="Times" pitchFamily="18" charset="0"/>
              </a:rPr>
              <a:t> such as rockfish, lingcod and crabs. Without these communities, our fisheries would suffer along with the entire ecosystem. </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6E283624-0161-4DE9-9503-59144952006D}" type="slidenum">
              <a:rPr lang="en-US" altLang="en-US" smtClean="0">
                <a:solidFill>
                  <a:srgbClr val="FFFFFF"/>
                </a:solidFill>
                <a:latin typeface="ITC Franklin Gothic DemiCd"/>
              </a:rPr>
              <a:pPr>
                <a:spcBef>
                  <a:spcPct val="0"/>
                </a:spcBef>
              </a:pPr>
              <a:t>6</a:t>
            </a:fld>
            <a:endParaRPr lang="en-US" altLang="en-US">
              <a:solidFill>
                <a:srgbClr val="FFFFFF"/>
              </a:solidFill>
              <a:latin typeface="ITC Franklin Gothic DemiC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1AA0E942-BCED-481A-AC85-65EDE5538A5F}" type="slidenum">
              <a:rPr lang="en-US" altLang="en-US" smtClean="0">
                <a:solidFill>
                  <a:srgbClr val="FFFFFF"/>
                </a:solidFill>
                <a:latin typeface="ITC Franklin Gothic DemiCd"/>
              </a:rPr>
              <a:pPr>
                <a:spcBef>
                  <a:spcPct val="0"/>
                </a:spcBef>
              </a:pPr>
              <a:t>7</a:t>
            </a:fld>
            <a:endParaRPr lang="en-US" altLang="en-US">
              <a:solidFill>
                <a:srgbClr val="FFFFFF"/>
              </a:solidFill>
              <a:latin typeface="ITC Franklin Gothic DemiCd"/>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1. To explore deep sea coral communities, researchers utilize Remotely Operated Vehicles (ROVs) that are designed to withstand deep sea pressures. ROVs are tethered to a vessel and operated from a boat via remote control. They are equipped with lights and a live feed camera so researchers on the vessel can observe and record the deep sea habitat.</a:t>
            </a:r>
          </a:p>
          <a:p>
            <a:endParaRPr lang="en-US" altLang="en-US" dirty="0">
              <a:latin typeface="Times" pitchFamily="18" charset="0"/>
            </a:endParaRPr>
          </a:p>
          <a:p>
            <a:r>
              <a:rPr lang="en-US" altLang="en-US" dirty="0">
                <a:latin typeface="Times" pitchFamily="18" charset="0"/>
              </a:rPr>
              <a:t>2. We will explore various habitat types at different depths and measure species abundance and diversity found within deep sea coral communities. We will become familiar with the unique organisms that live in these communities and learn real scientific methods that researchers use to gauge the health of these habitats.</a:t>
            </a:r>
          </a:p>
          <a:p>
            <a:endParaRPr lang="en-US" altLang="en-US" dirty="0">
              <a:latin typeface="Times" pitchFamily="18" charset="0"/>
            </a:endParaRPr>
          </a:p>
          <a:p>
            <a:r>
              <a:rPr lang="en-US" altLang="en-US" dirty="0">
                <a:latin typeface="Times" pitchFamily="18" charset="0"/>
              </a:rPr>
              <a:t>3.</a:t>
            </a:r>
            <a:r>
              <a:rPr lang="en-US" altLang="en-US" baseline="0" dirty="0">
                <a:latin typeface="Times" pitchFamily="18" charset="0"/>
              </a:rPr>
              <a:t> </a:t>
            </a:r>
            <a:r>
              <a:rPr lang="en-US" altLang="en-US" dirty="0">
                <a:latin typeface="Times" pitchFamily="18" charset="0"/>
              </a:rPr>
              <a:t>Depth and habitat type definitely influence these communities – and this lesson provides only a small snapshot!</a:t>
            </a:r>
          </a:p>
          <a:p>
            <a:endParaRPr lang="en-US" altLang="en-US" dirty="0">
              <a:latin typeface="Times" pitchFamily="18" charset="0"/>
            </a:endParaRPr>
          </a:p>
          <a:p>
            <a:r>
              <a:rPr lang="en-US" altLang="en-US" dirty="0">
                <a:latin typeface="Times" pitchFamily="18" charset="0"/>
              </a:rPr>
              <a:t>4. Many threats face these habitats including fishing, marine debris and ocean acidification.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18" charset="0"/>
              </a:rPr>
              <a:t>Due to the challenges of reaching the deep ocean, less than 5% of our ocean has been explored. Remotely Operated Vehicles (ROVs) have made it possible to explore farther and deeper than ever before. ROVs are designed to withstand the pressures of the deep sea and are equipped with video cameras. This allows scientists to view species diversity and abundance in deep sea communities while staying above water. There is often a tether that connects the ROV to a research vessel, and researchers view live footage from the camera mounted on an ROV. An ROV is also equipped with lights to illuminate the deep ocean environment. Video transects and still photos are recorded throughout each dive so that researchers can go through them in detail at a later time in order to identify deep sea species and characterize habitat. </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836EF5FE-CD0F-4192-ABD2-1DE8E192A964}" type="slidenum">
              <a:rPr lang="en-US" altLang="en-US" smtClean="0">
                <a:solidFill>
                  <a:srgbClr val="FFFFFF"/>
                </a:solidFill>
                <a:latin typeface="ITC Franklin Gothic DemiCd"/>
              </a:rPr>
              <a:pPr>
                <a:spcBef>
                  <a:spcPct val="0"/>
                </a:spcBef>
              </a:pPr>
              <a:t>8</a:t>
            </a:fld>
            <a:endParaRPr lang="en-US" altLang="en-US">
              <a:solidFill>
                <a:srgbClr val="FFFFFF"/>
              </a:solidFill>
              <a:latin typeface="ITC Franklin Gothic DemiC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ＭＳ Ｐゴシック" charset="0"/>
              </a:rPr>
              <a:t>Choose any of the transects available for download. When the clip is over, ask students the following questions:</a:t>
            </a:r>
          </a:p>
          <a:p>
            <a:pPr marL="171450" indent="-171450">
              <a:buFont typeface="Arial"/>
              <a:buChar char="•"/>
              <a:defRPr/>
            </a:pPr>
            <a:r>
              <a:rPr lang="en-US" dirty="0">
                <a:ea typeface="ＭＳ Ｐゴシック" charset="0"/>
              </a:rPr>
              <a:t>What information do you think scientists are interested in when they view a video of a deep sea environment? </a:t>
            </a:r>
          </a:p>
          <a:p>
            <a:pPr marL="171450" indent="-171450">
              <a:buFont typeface="Arial"/>
              <a:buChar char="•"/>
              <a:defRPr/>
            </a:pPr>
            <a:r>
              <a:rPr lang="en-US" dirty="0">
                <a:ea typeface="ＭＳ Ｐゴシック" charset="0"/>
              </a:rPr>
              <a:t>What would they count/measure/record in order to gain a better understanding of an ecosystem?</a:t>
            </a:r>
          </a:p>
          <a:p>
            <a:pPr>
              <a:buFont typeface="Arial"/>
              <a:buNone/>
              <a:defRPr/>
            </a:pPr>
            <a:endParaRPr lang="en-US" dirty="0">
              <a:ea typeface="ＭＳ Ｐゴシック" charset="0"/>
            </a:endParaRPr>
          </a:p>
          <a:p>
            <a:pPr>
              <a:defRPr/>
            </a:pPr>
            <a:r>
              <a:rPr lang="en-US" dirty="0">
                <a:ea typeface="ＭＳ Ｐゴシック" charset="0"/>
              </a:rPr>
              <a:t>Play the clip for students once more if they request it. </a:t>
            </a:r>
          </a:p>
          <a:p>
            <a:pPr marL="171450" indent="-171450">
              <a:buFont typeface="Arial"/>
              <a:buChar char="•"/>
              <a:defRPr/>
            </a:pPr>
            <a:r>
              <a:rPr lang="en-US" dirty="0">
                <a:ea typeface="ＭＳ Ｐゴシック" charset="0"/>
              </a:rPr>
              <a:t>Ask them – Do you think researchers can explore the entire ecosystem using an ROV? </a:t>
            </a:r>
          </a:p>
          <a:p>
            <a:pPr marL="171450" indent="-171450">
              <a:buFont typeface="Arial"/>
              <a:buChar char="•"/>
              <a:defRPr/>
            </a:pPr>
            <a:r>
              <a:rPr lang="en-US" dirty="0">
                <a:ea typeface="ＭＳ Ｐゴシック" charset="0"/>
              </a:rPr>
              <a:t>What scientific methods could they use instead?</a:t>
            </a:r>
          </a:p>
          <a:p>
            <a:pPr>
              <a:buFont typeface="Arial"/>
              <a:buNone/>
              <a:defRPr/>
            </a:pPr>
            <a:endParaRPr lang="en-US" dirty="0">
              <a:ea typeface="ＭＳ Ｐゴシック" charset="0"/>
            </a:endParaRPr>
          </a:p>
          <a:p>
            <a:pPr>
              <a:defRPr/>
            </a:pPr>
            <a:r>
              <a:rPr lang="en-US" dirty="0">
                <a:ea typeface="ＭＳ Ｐゴシック" charset="0"/>
              </a:rPr>
              <a:t>Let them take a moment to think about these questions and answer them to the best of their ability/knowledge. </a:t>
            </a:r>
          </a:p>
          <a:p>
            <a:pPr>
              <a:defRPr/>
            </a:pPr>
            <a:endParaRPr lang="en-US" dirty="0">
              <a:ea typeface="ＭＳ Ｐゴシック" charset="0"/>
            </a:endParaRPr>
          </a:p>
          <a:p>
            <a:pPr>
              <a:defRPr/>
            </a:pPr>
            <a:r>
              <a:rPr lang="en-US" dirty="0">
                <a:ea typeface="ＭＳ Ｐゴシック" charset="0"/>
              </a:rPr>
              <a:t>The correct answers: Scientists are interested in the type of habitat, the composition of species in terms of abundance (how many individuals) and diversity (how many species) are found in a habitat. They can and do use transects (covered a few slides ahead), which are measured snapshots of a habitat that allow scientists to gain an accurate understanding of the entire ecosystem. </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7DD0EE11-FE15-4569-B231-4C7D33232DDB}" type="slidenum">
              <a:rPr lang="en-US" altLang="en-US" smtClean="0">
                <a:solidFill>
                  <a:srgbClr val="FFFFFF"/>
                </a:solidFill>
                <a:latin typeface="ITC Franklin Gothic DemiCd"/>
              </a:rPr>
              <a:pPr>
                <a:spcBef>
                  <a:spcPct val="0"/>
                </a:spcBef>
              </a:pPr>
              <a:t>9</a:t>
            </a:fld>
            <a:endParaRPr lang="en-US" altLang="en-US">
              <a:solidFill>
                <a:srgbClr val="FFFFFF"/>
              </a:solidFill>
              <a:latin typeface="ITC Franklin Gothic DemiC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6DA83C-25EC-4F40-9428-EC9A3133CFAB}" type="slidenum">
              <a:rPr lang="en-US"/>
              <a:pPr>
                <a:defRPr/>
              </a:pPr>
              <a:t>‹#›</a:t>
            </a:fld>
            <a:endParaRPr lang="en-US"/>
          </a:p>
        </p:txBody>
      </p:sp>
    </p:spTree>
    <p:extLst>
      <p:ext uri="{BB962C8B-B14F-4D97-AF65-F5344CB8AC3E}">
        <p14:creationId xmlns:p14="http://schemas.microsoft.com/office/powerpoint/2010/main" val="434144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56B73F-6BDC-4E8C-AF24-FB67490FD6BC}" type="slidenum">
              <a:rPr lang="en-US"/>
              <a:pPr>
                <a:defRPr/>
              </a:pPr>
              <a:t>‹#›</a:t>
            </a:fld>
            <a:endParaRPr lang="en-US"/>
          </a:p>
        </p:txBody>
      </p:sp>
    </p:spTree>
    <p:extLst>
      <p:ext uri="{BB962C8B-B14F-4D97-AF65-F5344CB8AC3E}">
        <p14:creationId xmlns:p14="http://schemas.microsoft.com/office/powerpoint/2010/main" val="3258572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EDB037-40AC-48EA-96DB-8AF2F10C29BA}" type="slidenum">
              <a:rPr lang="en-US"/>
              <a:pPr>
                <a:defRPr/>
              </a:pPr>
              <a:t>‹#›</a:t>
            </a:fld>
            <a:endParaRPr lang="en-US"/>
          </a:p>
        </p:txBody>
      </p:sp>
    </p:spTree>
    <p:extLst>
      <p:ext uri="{BB962C8B-B14F-4D97-AF65-F5344CB8AC3E}">
        <p14:creationId xmlns:p14="http://schemas.microsoft.com/office/powerpoint/2010/main" val="464834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08E583-11B9-404D-A9FD-3674B2E638D9}" type="slidenum">
              <a:rPr lang="en-US"/>
              <a:pPr>
                <a:defRPr/>
              </a:pPr>
              <a:t>‹#›</a:t>
            </a:fld>
            <a:endParaRPr lang="en-US"/>
          </a:p>
        </p:txBody>
      </p:sp>
    </p:spTree>
    <p:extLst>
      <p:ext uri="{BB962C8B-B14F-4D97-AF65-F5344CB8AC3E}">
        <p14:creationId xmlns:p14="http://schemas.microsoft.com/office/powerpoint/2010/main" val="3869844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584DC1-55D0-40CD-A66E-B3EFB7BAA365}" type="slidenum">
              <a:rPr lang="en-US"/>
              <a:pPr>
                <a:defRPr/>
              </a:pPr>
              <a:t>‹#›</a:t>
            </a:fld>
            <a:endParaRPr lang="en-US"/>
          </a:p>
        </p:txBody>
      </p:sp>
    </p:spTree>
    <p:extLst>
      <p:ext uri="{BB962C8B-B14F-4D97-AF65-F5344CB8AC3E}">
        <p14:creationId xmlns:p14="http://schemas.microsoft.com/office/powerpoint/2010/main" val="451662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F6A7A3-A2B2-4311-B543-C32FB5B076CF}" type="slidenum">
              <a:rPr lang="en-US"/>
              <a:pPr>
                <a:defRPr/>
              </a:pPr>
              <a:t>‹#›</a:t>
            </a:fld>
            <a:endParaRPr lang="en-US"/>
          </a:p>
        </p:txBody>
      </p:sp>
    </p:spTree>
    <p:extLst>
      <p:ext uri="{BB962C8B-B14F-4D97-AF65-F5344CB8AC3E}">
        <p14:creationId xmlns:p14="http://schemas.microsoft.com/office/powerpoint/2010/main" val="3147755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FBF415-7834-4174-8252-9632BE320571}" type="slidenum">
              <a:rPr lang="en-US"/>
              <a:pPr>
                <a:defRPr/>
              </a:pPr>
              <a:t>‹#›</a:t>
            </a:fld>
            <a:endParaRPr lang="en-US"/>
          </a:p>
        </p:txBody>
      </p:sp>
    </p:spTree>
    <p:extLst>
      <p:ext uri="{BB962C8B-B14F-4D97-AF65-F5344CB8AC3E}">
        <p14:creationId xmlns:p14="http://schemas.microsoft.com/office/powerpoint/2010/main" val="195003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2252879-C113-4BA1-AD61-E44F5E4D7096}" type="slidenum">
              <a:rPr lang="en-US"/>
              <a:pPr>
                <a:defRPr/>
              </a:pPr>
              <a:t>‹#›</a:t>
            </a:fld>
            <a:endParaRPr lang="en-US"/>
          </a:p>
        </p:txBody>
      </p:sp>
    </p:spTree>
    <p:extLst>
      <p:ext uri="{BB962C8B-B14F-4D97-AF65-F5344CB8AC3E}">
        <p14:creationId xmlns:p14="http://schemas.microsoft.com/office/powerpoint/2010/main" val="375729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58BEE1-83FE-4B17-B018-4899623C4D45}" type="slidenum">
              <a:rPr lang="en-US"/>
              <a:pPr>
                <a:defRPr/>
              </a:pPr>
              <a:t>‹#›</a:t>
            </a:fld>
            <a:endParaRPr lang="en-US"/>
          </a:p>
        </p:txBody>
      </p:sp>
    </p:spTree>
    <p:extLst>
      <p:ext uri="{BB962C8B-B14F-4D97-AF65-F5344CB8AC3E}">
        <p14:creationId xmlns:p14="http://schemas.microsoft.com/office/powerpoint/2010/main" val="1426194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E3AC3D-EBF1-40E7-B8D8-C6ED353D6A02}" type="slidenum">
              <a:rPr lang="en-US"/>
              <a:pPr>
                <a:defRPr/>
              </a:pPr>
              <a:t>‹#›</a:t>
            </a:fld>
            <a:endParaRPr lang="en-US"/>
          </a:p>
        </p:txBody>
      </p:sp>
    </p:spTree>
    <p:extLst>
      <p:ext uri="{BB962C8B-B14F-4D97-AF65-F5344CB8AC3E}">
        <p14:creationId xmlns:p14="http://schemas.microsoft.com/office/powerpoint/2010/main" val="239888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126B61-749F-4F71-B7ED-A2F97B1BBAA4}" type="slidenum">
              <a:rPr lang="en-US"/>
              <a:pPr>
                <a:defRPr/>
              </a:pPr>
              <a:t>‹#›</a:t>
            </a:fld>
            <a:endParaRPr lang="en-US"/>
          </a:p>
        </p:txBody>
      </p:sp>
    </p:spTree>
    <p:extLst>
      <p:ext uri="{BB962C8B-B14F-4D97-AF65-F5344CB8AC3E}">
        <p14:creationId xmlns:p14="http://schemas.microsoft.com/office/powerpoint/2010/main" val="1864405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8DA8"/>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mn-lt"/>
                <a:ea typeface="+mn-ea"/>
                <a:cs typeface="+mn-cs"/>
              </a:defRPr>
            </a:lvl1pPr>
          </a:lstStyle>
          <a:p>
            <a:pPr>
              <a:defRPr/>
            </a:pPr>
            <a:endParaRPr lang="en-US"/>
          </a:p>
        </p:txBody>
      </p:sp>
      <p:sp>
        <p:nvSpPr>
          <p:cNvPr id="10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mn-lt"/>
                <a:ea typeface="+mn-ea"/>
                <a:cs typeface="+mn-cs"/>
              </a:defRPr>
            </a:lvl1pPr>
          </a:lstStyle>
          <a:p>
            <a:pPr>
              <a:defRPr/>
            </a:pPr>
            <a:endParaRPr lang="en-US"/>
          </a:p>
        </p:txBody>
      </p:sp>
      <p:sp>
        <p:nvSpPr>
          <p:cNvPr id="10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imes" charset="0"/>
                <a:ea typeface="ＭＳ Ｐゴシック" charset="0"/>
                <a:cs typeface="ＭＳ Ｐゴシック" charset="0"/>
              </a:defRPr>
            </a:lvl1pPr>
          </a:lstStyle>
          <a:p>
            <a:pPr>
              <a:defRPr/>
            </a:pPr>
            <a:fld id="{640BCEA9-FFEE-42C4-BE62-3354FE9D3C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TitleSlide_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51938"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1"/>
          <p:cNvPicPr>
            <a:picLocks noChangeAspect="1"/>
          </p:cNvPicPr>
          <p:nvPr/>
        </p:nvPicPr>
        <p:blipFill>
          <a:blip r:embed="rId4">
            <a:extLst>
              <a:ext uri="{28A0092B-C50C-407E-A947-70E740481C1C}">
                <a14:useLocalDpi xmlns:a14="http://schemas.microsoft.com/office/drawing/2010/main" val="0"/>
              </a:ext>
            </a:extLst>
          </a:blip>
          <a:srcRect t="16899"/>
          <a:stretch>
            <a:fillRect/>
          </a:stretch>
        </p:blipFill>
        <p:spPr bwMode="auto">
          <a:xfrm>
            <a:off x="0" y="1676400"/>
            <a:ext cx="9144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3"/>
          <p:cNvSpPr txBox="1">
            <a:spLocks noChangeArrowheads="1"/>
          </p:cNvSpPr>
          <p:nvPr/>
        </p:nvSpPr>
        <p:spPr bwMode="auto">
          <a:xfrm>
            <a:off x="1943100" y="-14288"/>
            <a:ext cx="5257800" cy="8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4600" b="1">
                <a:solidFill>
                  <a:srgbClr val="FFFFFF"/>
                </a:solidFill>
                <a:latin typeface="Arial" pitchFamily="34" charset="0"/>
                <a:cs typeface="Arial" pitchFamily="34" charset="0"/>
              </a:rPr>
              <a:t>Habitat Types </a:t>
            </a:r>
          </a:p>
        </p:txBody>
      </p:sp>
      <p:sp>
        <p:nvSpPr>
          <p:cNvPr id="10245" name="Text Box 4"/>
          <p:cNvSpPr txBox="1">
            <a:spLocks noChangeArrowheads="1"/>
          </p:cNvSpPr>
          <p:nvPr/>
        </p:nvSpPr>
        <p:spPr bwMode="auto">
          <a:xfrm>
            <a:off x="-11113" y="646113"/>
            <a:ext cx="9144001"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800" b="1" dirty="0">
                <a:solidFill>
                  <a:srgbClr val="FFFFFF"/>
                </a:solidFill>
                <a:latin typeface="Arial" pitchFamily="34" charset="0"/>
                <a:cs typeface="Arial" pitchFamily="34" charset="0"/>
              </a:rPr>
              <a:t>Rocky bottom: Any area with rocks, boulders, granite or pinnacles</a:t>
            </a:r>
            <a:endParaRPr lang="en-US" altLang="en-US" sz="2800" dirty="0">
              <a:solidFill>
                <a:srgbClr val="FFFFFF"/>
              </a:solidFill>
              <a:latin typeface="Arial" pitchFamily="34" charset="0"/>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1"/>
          <p:cNvPicPr>
            <a:picLocks noChangeAspect="1"/>
          </p:cNvPicPr>
          <p:nvPr/>
        </p:nvPicPr>
        <p:blipFill>
          <a:blip r:embed="rId4">
            <a:extLst>
              <a:ext uri="{28A0092B-C50C-407E-A947-70E740481C1C}">
                <a14:useLocalDpi xmlns:a14="http://schemas.microsoft.com/office/drawing/2010/main" val="0"/>
              </a:ext>
            </a:extLst>
          </a:blip>
          <a:srcRect t="24651"/>
          <a:stretch>
            <a:fillRect/>
          </a:stretch>
        </p:blipFill>
        <p:spPr bwMode="auto">
          <a:xfrm>
            <a:off x="0" y="1690688"/>
            <a:ext cx="9144000"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0" y="609600"/>
            <a:ext cx="91614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800" b="1" dirty="0">
                <a:solidFill>
                  <a:schemeClr val="bg1"/>
                </a:solidFill>
                <a:latin typeface="Arial" pitchFamily="34" charset="0"/>
                <a:cs typeface="Arial" pitchFamily="34" charset="0"/>
              </a:rPr>
              <a:t>Soft bottom: Any area that lacks reef material and consists of soft, sandy or muddy substrate</a:t>
            </a:r>
            <a:endParaRPr lang="en-US" altLang="en-US" sz="2800" dirty="0">
              <a:solidFill>
                <a:schemeClr val="bg1"/>
              </a:solidFill>
              <a:latin typeface="Arial" pitchFamily="34" charset="0"/>
              <a:cs typeface="Arial" pitchFamily="34" charset="0"/>
            </a:endParaRPr>
          </a:p>
        </p:txBody>
      </p:sp>
      <p:sp>
        <p:nvSpPr>
          <p:cNvPr id="11269" name="Text Box 3"/>
          <p:cNvSpPr txBox="1">
            <a:spLocks noChangeArrowheads="1"/>
          </p:cNvSpPr>
          <p:nvPr/>
        </p:nvSpPr>
        <p:spPr bwMode="auto">
          <a:xfrm>
            <a:off x="1933575" y="-14288"/>
            <a:ext cx="5257800" cy="8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4600" b="1">
                <a:solidFill>
                  <a:srgbClr val="FFFFFF"/>
                </a:solidFill>
                <a:latin typeface="Arial" pitchFamily="34" charset="0"/>
                <a:cs typeface="Arial" pitchFamily="34" charset="0"/>
              </a:rPr>
              <a:t>Habitat Types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2"/>
          <p:cNvPicPr>
            <a:picLocks noChangeAspect="1"/>
          </p:cNvPicPr>
          <p:nvPr/>
        </p:nvPicPr>
        <p:blipFill>
          <a:blip r:embed="rId4">
            <a:extLst>
              <a:ext uri="{28A0092B-C50C-407E-A947-70E740481C1C}">
                <a14:useLocalDpi xmlns:a14="http://schemas.microsoft.com/office/drawing/2010/main" val="0"/>
              </a:ext>
            </a:extLst>
          </a:blip>
          <a:srcRect t="-362" b="24625"/>
          <a:stretch>
            <a:fillRect/>
          </a:stretch>
        </p:blipFill>
        <p:spPr bwMode="auto">
          <a:xfrm>
            <a:off x="0" y="1649413"/>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4"/>
          <p:cNvSpPr txBox="1">
            <a:spLocks noChangeArrowheads="1"/>
          </p:cNvSpPr>
          <p:nvPr/>
        </p:nvSpPr>
        <p:spPr bwMode="auto">
          <a:xfrm>
            <a:off x="0" y="646113"/>
            <a:ext cx="91614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800" b="1" dirty="0">
                <a:solidFill>
                  <a:schemeClr val="bg1"/>
                </a:solidFill>
                <a:latin typeface="Arial" pitchFamily="34" charset="0"/>
                <a:cs typeface="Arial" pitchFamily="34" charset="0"/>
              </a:rPr>
              <a:t>Ledge: An area with a vertical rocky overhang or stacked shelves </a:t>
            </a:r>
            <a:endParaRPr lang="en-US" altLang="en-US" sz="2800" dirty="0">
              <a:solidFill>
                <a:schemeClr val="bg1"/>
              </a:solidFill>
              <a:latin typeface="Arial" pitchFamily="34" charset="0"/>
              <a:cs typeface="Arial" pitchFamily="34" charset="0"/>
            </a:endParaRPr>
          </a:p>
        </p:txBody>
      </p:sp>
      <p:sp>
        <p:nvSpPr>
          <p:cNvPr id="12293" name="Text Box 3"/>
          <p:cNvSpPr txBox="1">
            <a:spLocks noChangeArrowheads="1"/>
          </p:cNvSpPr>
          <p:nvPr/>
        </p:nvSpPr>
        <p:spPr bwMode="auto">
          <a:xfrm>
            <a:off x="1951038" y="0"/>
            <a:ext cx="5257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4600" b="1">
                <a:solidFill>
                  <a:srgbClr val="FFFFFF"/>
                </a:solidFill>
                <a:latin typeface="Arial" pitchFamily="34" charset="0"/>
                <a:cs typeface="Arial" pitchFamily="34" charset="0"/>
              </a:rPr>
              <a:t>Habitat Types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4"/>
          <p:cNvSpPr txBox="1">
            <a:spLocks noChangeArrowheads="1"/>
          </p:cNvSpPr>
          <p:nvPr/>
        </p:nvSpPr>
        <p:spPr bwMode="auto">
          <a:xfrm>
            <a:off x="8860" y="1828800"/>
            <a:ext cx="9067800" cy="4708981"/>
          </a:xfrm>
          <a:prstGeom prst="rect">
            <a:avLst/>
          </a:prstGeom>
          <a:noFill/>
          <a:ln>
            <a:noFill/>
          </a:ln>
          <a:effectLst>
            <a:glow rad="101600">
              <a:schemeClr val="accent4">
                <a:satMod val="175000"/>
                <a:alpha val="40000"/>
              </a:schemeClr>
            </a:glow>
            <a:innerShdw blurRad="63500" dist="50800">
              <a:prstClr val="black">
                <a:alpha val="50000"/>
              </a:prstClr>
            </a:innerShdw>
          </a:effectLst>
        </p:spPr>
        <p:txBody>
          <a:bodyPr>
            <a:spAutoFit/>
          </a:bodyPr>
          <a:lstStyle>
            <a:lvl1pPr marL="457200" indent="-457200">
              <a:defRPr sz="6000">
                <a:solidFill>
                  <a:srgbClr val="FFFFFF"/>
                </a:solidFill>
                <a:latin typeface="ITC Franklin Gothic DemiCd" charset="0"/>
                <a:ea typeface="ＭＳ Ｐゴシック" charset="0"/>
                <a:cs typeface="ＭＳ Ｐゴシック" charset="0"/>
              </a:defRPr>
            </a:lvl1pPr>
            <a:lvl2pPr marL="37931725" indent="-37474525">
              <a:defRPr sz="6000">
                <a:solidFill>
                  <a:srgbClr val="FFFFFF"/>
                </a:solidFill>
                <a:latin typeface="ITC Franklin Gothic DemiCd" charset="0"/>
                <a:ea typeface="ＭＳ Ｐゴシック" charset="0"/>
              </a:defRPr>
            </a:lvl2pPr>
            <a:lvl3pPr>
              <a:defRPr sz="6000">
                <a:solidFill>
                  <a:srgbClr val="FFFFFF"/>
                </a:solidFill>
                <a:latin typeface="ITC Franklin Gothic DemiCd" charset="0"/>
                <a:ea typeface="ＭＳ Ｐゴシック" charset="0"/>
              </a:defRPr>
            </a:lvl3pPr>
            <a:lvl4pPr>
              <a:defRPr sz="6000">
                <a:solidFill>
                  <a:srgbClr val="FFFFFF"/>
                </a:solidFill>
                <a:latin typeface="ITC Franklin Gothic DemiCd" charset="0"/>
                <a:ea typeface="ＭＳ Ｐゴシック" charset="0"/>
              </a:defRPr>
            </a:lvl4pPr>
            <a:lvl5pPr>
              <a:defRPr sz="6000">
                <a:solidFill>
                  <a:srgbClr val="FFFFFF"/>
                </a:solidFill>
                <a:latin typeface="ITC Franklin Gothic DemiCd" charset="0"/>
                <a:ea typeface="ＭＳ Ｐゴシック" charset="0"/>
              </a:defRPr>
            </a:lvl5pPr>
            <a:lvl6pPr marL="457200" eaLnBrk="0" fontAlgn="base" hangingPunct="0">
              <a:spcBef>
                <a:spcPct val="0"/>
              </a:spcBef>
              <a:spcAft>
                <a:spcPct val="0"/>
              </a:spcAft>
              <a:defRPr sz="6000">
                <a:solidFill>
                  <a:srgbClr val="FFFFFF"/>
                </a:solidFill>
                <a:latin typeface="ITC Franklin Gothic DemiCd" charset="0"/>
                <a:ea typeface="ＭＳ Ｐゴシック" charset="0"/>
              </a:defRPr>
            </a:lvl6pPr>
            <a:lvl7pPr marL="914400" eaLnBrk="0" fontAlgn="base" hangingPunct="0">
              <a:spcBef>
                <a:spcPct val="0"/>
              </a:spcBef>
              <a:spcAft>
                <a:spcPct val="0"/>
              </a:spcAft>
              <a:defRPr sz="6000">
                <a:solidFill>
                  <a:srgbClr val="FFFFFF"/>
                </a:solidFill>
                <a:latin typeface="ITC Franklin Gothic DemiCd" charset="0"/>
                <a:ea typeface="ＭＳ Ｐゴシック" charset="0"/>
              </a:defRPr>
            </a:lvl7pPr>
            <a:lvl8pPr marL="1371600" eaLnBrk="0" fontAlgn="base" hangingPunct="0">
              <a:spcBef>
                <a:spcPct val="0"/>
              </a:spcBef>
              <a:spcAft>
                <a:spcPct val="0"/>
              </a:spcAft>
              <a:defRPr sz="6000">
                <a:solidFill>
                  <a:srgbClr val="FFFFFF"/>
                </a:solidFill>
                <a:latin typeface="ITC Franklin Gothic DemiCd" charset="0"/>
                <a:ea typeface="ＭＳ Ｐゴシック" charset="0"/>
              </a:defRPr>
            </a:lvl8pPr>
            <a:lvl9pPr marL="18288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marL="0" indent="0" algn="ctr" eaLnBrk="0" hangingPunct="0">
              <a:buClr>
                <a:srgbClr val="000066"/>
              </a:buClr>
              <a:buSzPct val="75000"/>
              <a:defRPr/>
            </a:pPr>
            <a:r>
              <a:rPr lang="en-US" sz="2500" b="1" dirty="0">
                <a:solidFill>
                  <a:schemeClr val="bg1"/>
                </a:solidFill>
                <a:latin typeface="Arial" panose="020B0604020202020204" pitchFamily="34" charset="0"/>
                <a:cs typeface="Arial" panose="020B0604020202020204" pitchFamily="34" charset="0"/>
              </a:rPr>
              <a:t>Soft Corals</a:t>
            </a:r>
          </a:p>
          <a:p>
            <a:pPr marL="0" indent="0" algn="ctr" eaLnBrk="0" hangingPunct="0">
              <a:buClr>
                <a:srgbClr val="000066"/>
              </a:buClr>
              <a:buSzPct val="75000"/>
              <a:defRPr/>
            </a:pPr>
            <a:r>
              <a:rPr lang="en-US" sz="2500" b="1" dirty="0">
                <a:solidFill>
                  <a:schemeClr val="bg1"/>
                </a:solidFill>
                <a:latin typeface="Arial" panose="020B0604020202020204" pitchFamily="34" charset="0"/>
                <a:cs typeface="Arial" panose="020B0604020202020204" pitchFamily="34" charset="0"/>
              </a:rPr>
              <a:t>    </a:t>
            </a:r>
            <a:r>
              <a:rPr lang="en-US" sz="2500" dirty="0">
                <a:solidFill>
                  <a:schemeClr val="bg1"/>
                </a:solidFill>
                <a:latin typeface="Arial" panose="020B0604020202020204" pitchFamily="34" charset="0"/>
                <a:cs typeface="Arial" panose="020B0604020202020204" pitchFamily="34" charset="0"/>
              </a:rPr>
              <a:t>Sea fans, sea pens, black coral</a:t>
            </a:r>
          </a:p>
          <a:p>
            <a:pPr marL="0" indent="0" algn="ctr" eaLnBrk="0" hangingPunct="0">
              <a:buClr>
                <a:srgbClr val="000066"/>
              </a:buClr>
              <a:buSzPct val="75000"/>
              <a:defRPr/>
            </a:pPr>
            <a:endParaRPr lang="en-US" sz="2500" dirty="0">
              <a:solidFill>
                <a:schemeClr val="bg1"/>
              </a:solidFill>
              <a:latin typeface="Arial" panose="020B0604020202020204" pitchFamily="34" charset="0"/>
              <a:cs typeface="Arial" panose="020B0604020202020204" pitchFamily="34" charset="0"/>
            </a:endParaRPr>
          </a:p>
          <a:p>
            <a:pPr marL="0" indent="0" algn="ctr" eaLnBrk="0" hangingPunct="0">
              <a:buClr>
                <a:srgbClr val="000066"/>
              </a:buClr>
              <a:buSzPct val="75000"/>
              <a:defRPr/>
            </a:pPr>
            <a:r>
              <a:rPr lang="en-US" sz="2500" b="1" dirty="0">
                <a:solidFill>
                  <a:schemeClr val="bg1"/>
                </a:solidFill>
                <a:latin typeface="Arial" panose="020B0604020202020204" pitchFamily="34" charset="0"/>
                <a:cs typeface="Arial" panose="020B0604020202020204" pitchFamily="34" charset="0"/>
              </a:rPr>
              <a:t>Hard Corals</a:t>
            </a:r>
          </a:p>
          <a:p>
            <a:pPr marL="0" indent="0" algn="ctr" eaLnBrk="0" hangingPunct="0">
              <a:buClr>
                <a:srgbClr val="000066"/>
              </a:buClr>
              <a:buSzPct val="75000"/>
              <a:defRPr/>
            </a:pPr>
            <a:r>
              <a:rPr lang="en-US" sz="2500" b="1" dirty="0">
                <a:solidFill>
                  <a:schemeClr val="bg1"/>
                </a:solidFill>
                <a:latin typeface="Arial" panose="020B0604020202020204" pitchFamily="34" charset="0"/>
                <a:cs typeface="Arial" panose="020B0604020202020204" pitchFamily="34" charset="0"/>
              </a:rPr>
              <a:t>    </a:t>
            </a:r>
            <a:r>
              <a:rPr lang="en-US" sz="2500" dirty="0">
                <a:solidFill>
                  <a:schemeClr val="bg1"/>
                </a:solidFill>
                <a:latin typeface="Arial" panose="020B0604020202020204" pitchFamily="34" charset="0"/>
                <a:cs typeface="Arial" panose="020B0604020202020204" pitchFamily="34" charset="0"/>
              </a:rPr>
              <a:t>Cup corals, reef-building </a:t>
            </a:r>
            <a:r>
              <a:rPr lang="en-US" sz="2500" i="1" dirty="0" err="1">
                <a:solidFill>
                  <a:schemeClr val="bg1"/>
                </a:solidFill>
                <a:latin typeface="Arial" panose="020B0604020202020204" pitchFamily="34" charset="0"/>
                <a:cs typeface="Arial" panose="020B0604020202020204" pitchFamily="34" charset="0"/>
              </a:rPr>
              <a:t>Lophelia</a:t>
            </a:r>
            <a:endParaRPr lang="en-US" sz="2500" i="1" dirty="0">
              <a:solidFill>
                <a:schemeClr val="bg1"/>
              </a:solidFill>
              <a:latin typeface="Arial" panose="020B0604020202020204" pitchFamily="34" charset="0"/>
              <a:cs typeface="Arial" panose="020B0604020202020204" pitchFamily="34" charset="0"/>
            </a:endParaRPr>
          </a:p>
          <a:p>
            <a:pPr marL="0" indent="0" algn="ctr" eaLnBrk="0" hangingPunct="0">
              <a:buClr>
                <a:srgbClr val="000066"/>
              </a:buClr>
              <a:buSzPct val="75000"/>
              <a:defRPr/>
            </a:pPr>
            <a:endParaRPr lang="en-US" sz="2500" dirty="0">
              <a:solidFill>
                <a:schemeClr val="bg1"/>
              </a:solidFill>
              <a:latin typeface="Arial" panose="020B0604020202020204" pitchFamily="34" charset="0"/>
              <a:cs typeface="Arial" panose="020B0604020202020204" pitchFamily="34" charset="0"/>
            </a:endParaRPr>
          </a:p>
          <a:p>
            <a:pPr marL="0" indent="0" algn="ctr" eaLnBrk="0" hangingPunct="0">
              <a:buClr>
                <a:srgbClr val="000066"/>
              </a:buClr>
              <a:buSzPct val="75000"/>
              <a:defRPr/>
            </a:pPr>
            <a:r>
              <a:rPr lang="en-US" sz="2500" b="1" dirty="0">
                <a:solidFill>
                  <a:schemeClr val="bg1"/>
                </a:solidFill>
                <a:latin typeface="Arial" panose="020B0604020202020204" pitchFamily="34" charset="0"/>
                <a:cs typeface="Arial" panose="020B0604020202020204" pitchFamily="34" charset="0"/>
              </a:rPr>
              <a:t>Invertebrates</a:t>
            </a:r>
          </a:p>
          <a:p>
            <a:pPr marL="0" indent="0" algn="ctr" eaLnBrk="0" hangingPunct="0">
              <a:buClr>
                <a:srgbClr val="000066"/>
              </a:buClr>
              <a:buSzPct val="75000"/>
              <a:defRPr/>
            </a:pPr>
            <a:r>
              <a:rPr lang="en-US" sz="2500" dirty="0">
                <a:solidFill>
                  <a:schemeClr val="bg1"/>
                </a:solidFill>
                <a:latin typeface="Arial" panose="020B0604020202020204" pitchFamily="34" charset="0"/>
                <a:cs typeface="Arial" panose="020B0604020202020204" pitchFamily="34" charset="0"/>
              </a:rPr>
              <a:t>    Sea stars, sea urchins, sea cucumbers, feather stars, crustaceans</a:t>
            </a:r>
          </a:p>
          <a:p>
            <a:pPr marL="0" indent="0" algn="ctr" eaLnBrk="0" hangingPunct="0">
              <a:buClr>
                <a:srgbClr val="000066"/>
              </a:buClr>
              <a:buSzPct val="75000"/>
              <a:defRPr/>
            </a:pPr>
            <a:endParaRPr lang="en-US" sz="2500" dirty="0">
              <a:solidFill>
                <a:schemeClr val="bg1"/>
              </a:solidFill>
              <a:latin typeface="Arial" panose="020B0604020202020204" pitchFamily="34" charset="0"/>
              <a:cs typeface="Arial" panose="020B0604020202020204" pitchFamily="34" charset="0"/>
            </a:endParaRPr>
          </a:p>
          <a:p>
            <a:pPr marL="0" indent="0" algn="ctr" eaLnBrk="0" hangingPunct="0">
              <a:buClr>
                <a:srgbClr val="000066"/>
              </a:buClr>
              <a:buSzPct val="75000"/>
              <a:defRPr/>
            </a:pPr>
            <a:r>
              <a:rPr lang="en-US" sz="2500" b="1" dirty="0">
                <a:solidFill>
                  <a:schemeClr val="bg1"/>
                </a:solidFill>
                <a:latin typeface="Arial" panose="020B0604020202020204" pitchFamily="34" charset="0"/>
                <a:cs typeface="Arial" panose="020B0604020202020204" pitchFamily="34" charset="0"/>
              </a:rPr>
              <a:t>Vertebrates</a:t>
            </a:r>
          </a:p>
          <a:p>
            <a:pPr marL="0" indent="0" algn="ctr" eaLnBrk="0" hangingPunct="0">
              <a:buClr>
                <a:srgbClr val="000066"/>
              </a:buClr>
              <a:buSzPct val="75000"/>
              <a:defRPr/>
            </a:pPr>
            <a:r>
              <a:rPr lang="en-US" sz="2500" dirty="0">
                <a:solidFill>
                  <a:schemeClr val="bg1"/>
                </a:solidFill>
                <a:latin typeface="Arial" panose="020B0604020202020204" pitchFamily="34" charset="0"/>
                <a:cs typeface="Arial" panose="020B0604020202020204" pitchFamily="34" charset="0"/>
              </a:rPr>
              <a:t>    Rockfish, lingcod, rays, other fish</a:t>
            </a:r>
          </a:p>
        </p:txBody>
      </p:sp>
      <p:sp>
        <p:nvSpPr>
          <p:cNvPr id="13318" name="TextBox 1"/>
          <p:cNvSpPr txBox="1">
            <a:spLocks noChangeArrowheads="1"/>
          </p:cNvSpPr>
          <p:nvPr/>
        </p:nvSpPr>
        <p:spPr bwMode="auto">
          <a:xfrm>
            <a:off x="76200" y="457200"/>
            <a:ext cx="8915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4600" b="1">
                <a:solidFill>
                  <a:srgbClr val="FFFFFF"/>
                </a:solidFill>
                <a:latin typeface="Arial" pitchFamily="34" charset="0"/>
                <a:cs typeface="Arial" pitchFamily="34" charset="0"/>
              </a:rPr>
              <a:t>Species Identification</a:t>
            </a:r>
            <a:endParaRPr lang="en-US" altLang="en-US" sz="4600">
              <a:solidFill>
                <a:srgbClr val="FFFFFF"/>
              </a:solidFill>
              <a:latin typeface="ITC Franklin Gothic DemiCd"/>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6"/>
          <p:cNvPicPr>
            <a:picLocks noChangeAspect="1"/>
          </p:cNvPicPr>
          <p:nvPr/>
        </p:nvPicPr>
        <p:blipFill>
          <a:blip r:embed="rId4">
            <a:extLst>
              <a:ext uri="{28A0092B-C50C-407E-A947-70E740481C1C}">
                <a14:useLocalDpi xmlns:a14="http://schemas.microsoft.com/office/drawing/2010/main" val="0"/>
              </a:ext>
            </a:extLst>
          </a:blip>
          <a:srcRect t="24496"/>
          <a:stretch>
            <a:fillRect/>
          </a:stretch>
        </p:blipFill>
        <p:spPr bwMode="auto">
          <a:xfrm>
            <a:off x="0" y="1679575"/>
            <a:ext cx="9144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3"/>
          <p:cNvSpPr txBox="1">
            <a:spLocks noChangeArrowheads="1"/>
          </p:cNvSpPr>
          <p:nvPr/>
        </p:nvSpPr>
        <p:spPr bwMode="auto">
          <a:xfrm>
            <a:off x="160338" y="-76200"/>
            <a:ext cx="883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4000" b="1" dirty="0">
                <a:solidFill>
                  <a:srgbClr val="FFFFFF"/>
                </a:solidFill>
                <a:latin typeface="Arial" pitchFamily="34" charset="0"/>
                <a:cs typeface="Arial" pitchFamily="34" charset="0"/>
              </a:rPr>
              <a:t>Deep-Sea Corals</a:t>
            </a:r>
          </a:p>
        </p:txBody>
      </p:sp>
      <p:sp>
        <p:nvSpPr>
          <p:cNvPr id="4" name="Text Box 4"/>
          <p:cNvSpPr txBox="1">
            <a:spLocks noChangeArrowheads="1"/>
          </p:cNvSpPr>
          <p:nvPr/>
        </p:nvSpPr>
        <p:spPr bwMode="auto">
          <a:xfrm>
            <a:off x="6350" y="476250"/>
            <a:ext cx="91614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400" b="1" dirty="0">
                <a:solidFill>
                  <a:schemeClr val="bg1"/>
                </a:solidFill>
                <a:latin typeface="Arial" pitchFamily="34" charset="0"/>
                <a:cs typeface="Arial" pitchFamily="34" charset="0"/>
              </a:rPr>
              <a:t>Both hard (stony) corals and soft corals are found in deep-sea environments. Both provide vital habitat for fish and invertebrates.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ext Box 3"/>
          <p:cNvSpPr txBox="1">
            <a:spLocks noChangeArrowheads="1"/>
          </p:cNvSpPr>
          <p:nvPr/>
        </p:nvSpPr>
        <p:spPr bwMode="auto">
          <a:xfrm>
            <a:off x="152400" y="457200"/>
            <a:ext cx="8839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4500" b="1" dirty="0">
                <a:solidFill>
                  <a:srgbClr val="FFFFFF"/>
                </a:solidFill>
                <a:latin typeface="Arial" pitchFamily="34" charset="0"/>
                <a:cs typeface="Arial" pitchFamily="34" charset="0"/>
              </a:rPr>
              <a:t>Deep-Sea Corals</a:t>
            </a:r>
          </a:p>
        </p:txBody>
      </p:sp>
      <p:sp>
        <p:nvSpPr>
          <p:cNvPr id="4" name="Text Box 4"/>
          <p:cNvSpPr txBox="1">
            <a:spLocks noChangeArrowheads="1"/>
          </p:cNvSpPr>
          <p:nvPr/>
        </p:nvSpPr>
        <p:spPr bwMode="auto">
          <a:xfrm>
            <a:off x="457200" y="1752600"/>
            <a:ext cx="8305800"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Tx/>
              <a:buNone/>
            </a:pPr>
            <a:endParaRPr lang="en-US" altLang="en-US" sz="2300" dirty="0">
              <a:solidFill>
                <a:schemeClr val="bg1"/>
              </a:solidFill>
              <a:latin typeface="Arial" pitchFamily="34" charset="0"/>
              <a:cs typeface="Arial" pitchFamily="34" charset="0"/>
            </a:endParaRPr>
          </a:p>
          <a:p>
            <a:pPr algn="ctr">
              <a:spcBef>
                <a:spcPct val="0"/>
              </a:spcBef>
              <a:buClr>
                <a:srgbClr val="000066"/>
              </a:buClr>
              <a:buSzPct val="25000"/>
              <a:buFontTx/>
              <a:buNone/>
            </a:pPr>
            <a:r>
              <a:rPr lang="en-US" altLang="en-US" sz="2300" dirty="0">
                <a:solidFill>
                  <a:schemeClr val="bg1"/>
                </a:solidFill>
                <a:latin typeface="Arial" pitchFamily="34" charset="0"/>
                <a:cs typeface="Arial" pitchFamily="34" charset="0"/>
              </a:rPr>
              <a:t>They are found all around the world in deep waters with temperatures down to </a:t>
            </a:r>
            <a:r>
              <a:rPr lang="en-US" altLang="en-US" sz="2300" dirty="0">
                <a:solidFill>
                  <a:srgbClr val="FFFFFF"/>
                </a:solidFill>
                <a:latin typeface="Arial" pitchFamily="34" charset="0"/>
                <a:cs typeface="Arial" pitchFamily="34" charset="0"/>
              </a:rPr>
              <a:t>-1°C (30.2°F).</a:t>
            </a:r>
          </a:p>
          <a:p>
            <a:pPr algn="ctr">
              <a:spcBef>
                <a:spcPct val="0"/>
              </a:spcBef>
              <a:buClr>
                <a:srgbClr val="000066"/>
              </a:buClr>
              <a:buSzPct val="25000"/>
              <a:buFontTx/>
              <a:buNone/>
            </a:pPr>
            <a:endParaRPr lang="en-US" altLang="en-US" sz="2300" dirty="0">
              <a:solidFill>
                <a:schemeClr val="bg1"/>
              </a:solidFill>
              <a:latin typeface="Arial" pitchFamily="34" charset="0"/>
              <a:cs typeface="Arial" pitchFamily="34" charset="0"/>
            </a:endParaRPr>
          </a:p>
          <a:p>
            <a:pPr algn="ctr">
              <a:spcBef>
                <a:spcPct val="0"/>
              </a:spcBef>
              <a:buClr>
                <a:srgbClr val="000066"/>
              </a:buClr>
              <a:buSzPct val="25000"/>
              <a:buFontTx/>
              <a:buNone/>
            </a:pPr>
            <a:endParaRPr lang="en-US" altLang="en-US" sz="2300" dirty="0">
              <a:solidFill>
                <a:schemeClr val="bg1"/>
              </a:solidFill>
              <a:latin typeface="Arial" pitchFamily="34" charset="0"/>
              <a:cs typeface="Arial" pitchFamily="34" charset="0"/>
            </a:endParaRPr>
          </a:p>
          <a:p>
            <a:pPr algn="ctr">
              <a:spcBef>
                <a:spcPct val="0"/>
              </a:spcBef>
              <a:buClr>
                <a:srgbClr val="000066"/>
              </a:buClr>
              <a:buSzPct val="25000"/>
              <a:buFont typeface="Times" pitchFamily="18" charset="0"/>
              <a:buNone/>
            </a:pPr>
            <a:r>
              <a:rPr lang="en-US" altLang="en-US" sz="2300" dirty="0">
                <a:solidFill>
                  <a:schemeClr val="bg1"/>
                </a:solidFill>
                <a:latin typeface="Arial" pitchFamily="34" charset="0"/>
                <a:cs typeface="Arial" pitchFamily="34" charset="0"/>
              </a:rPr>
              <a:t>There are more than 3,000 species of deep-sea corals and new ones are discovered every year.</a:t>
            </a:r>
          </a:p>
          <a:p>
            <a:pPr algn="ctr">
              <a:spcBef>
                <a:spcPct val="0"/>
              </a:spcBef>
              <a:buClr>
                <a:srgbClr val="000066"/>
              </a:buClr>
              <a:buSzPct val="25000"/>
              <a:buFont typeface="Times" pitchFamily="18" charset="0"/>
              <a:buNone/>
            </a:pPr>
            <a:endParaRPr lang="en-US" altLang="en-US" sz="2300" dirty="0">
              <a:solidFill>
                <a:schemeClr val="bg1"/>
              </a:solidFill>
              <a:latin typeface="Arial" pitchFamily="34" charset="0"/>
              <a:cs typeface="Arial" pitchFamily="34" charset="0"/>
            </a:endParaRPr>
          </a:p>
          <a:p>
            <a:pPr algn="ctr">
              <a:spcBef>
                <a:spcPct val="0"/>
              </a:spcBef>
              <a:buClr>
                <a:srgbClr val="000066"/>
              </a:buClr>
              <a:buSzPct val="25000"/>
              <a:buFont typeface="Times" pitchFamily="18" charset="0"/>
              <a:buNone/>
            </a:pPr>
            <a:endParaRPr lang="en-US" altLang="en-US" sz="2300" dirty="0">
              <a:solidFill>
                <a:schemeClr val="bg1"/>
              </a:solidFill>
              <a:latin typeface="Arial" pitchFamily="34" charset="0"/>
              <a:cs typeface="Arial" pitchFamily="34" charset="0"/>
            </a:endParaRPr>
          </a:p>
          <a:p>
            <a:pPr algn="ctr">
              <a:spcBef>
                <a:spcPct val="0"/>
              </a:spcBef>
              <a:buClr>
                <a:srgbClr val="000066"/>
              </a:buClr>
              <a:buSzPct val="25000"/>
              <a:buFont typeface="Times" pitchFamily="18" charset="0"/>
              <a:buNone/>
            </a:pPr>
            <a:r>
              <a:rPr lang="en-US" altLang="en-US" sz="2300" dirty="0">
                <a:solidFill>
                  <a:schemeClr val="bg1"/>
                </a:solidFill>
                <a:latin typeface="Arial" pitchFamily="34" charset="0"/>
                <a:cs typeface="Arial" pitchFamily="34" charset="0"/>
              </a:rPr>
              <a:t>They can be extremely long-lived – one colony of deep-sea black coral was found to be more than 4,000 years old!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
          <p:cNvSpPr txBox="1">
            <a:spLocks noChangeArrowheads="1"/>
          </p:cNvSpPr>
          <p:nvPr/>
        </p:nvSpPr>
        <p:spPr bwMode="auto">
          <a:xfrm>
            <a:off x="152400" y="457200"/>
            <a:ext cx="8839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defRPr/>
            </a:pPr>
            <a:r>
              <a:rPr lang="en-US" sz="4500" b="1" dirty="0">
                <a:ln w="19050">
                  <a:noFill/>
                  <a:prstDash val="solid"/>
                </a:ln>
                <a:solidFill>
                  <a:schemeClr val="accent3"/>
                </a:solidFill>
                <a:latin typeface="Arial" panose="020B0604020202020204" pitchFamily="34" charset="0"/>
                <a:cs typeface="Arial" panose="020B0604020202020204" pitchFamily="34" charset="0"/>
              </a:rPr>
              <a:t>Coral Biology</a:t>
            </a:r>
          </a:p>
        </p:txBody>
      </p:sp>
      <p:pic>
        <p:nvPicPr>
          <p:cNvPr id="16388" name="Picture 5"/>
          <p:cNvPicPr>
            <a:picLocks noChangeAspect="1"/>
          </p:cNvPicPr>
          <p:nvPr/>
        </p:nvPicPr>
        <p:blipFill>
          <a:blip r:embed="rId4">
            <a:extLst>
              <a:ext uri="{28A0092B-C50C-407E-A947-70E740481C1C}">
                <a14:useLocalDpi xmlns:a14="http://schemas.microsoft.com/office/drawing/2010/main" val="0"/>
              </a:ext>
            </a:extLst>
          </a:blip>
          <a:srcRect t="23366"/>
          <a:stretch>
            <a:fillRect/>
          </a:stretch>
        </p:blipFill>
        <p:spPr bwMode="auto">
          <a:xfrm>
            <a:off x="0" y="1676400"/>
            <a:ext cx="9166225"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17463" y="5226050"/>
            <a:ext cx="9144000" cy="1631950"/>
          </a:xfrm>
          <a:prstGeom prst="rect">
            <a:avLst/>
          </a:prstGeom>
          <a:solidFill>
            <a:schemeClr val="bg1">
              <a:lumMod val="50000"/>
              <a:alpha val="50000"/>
            </a:schemeClr>
          </a:solidFill>
          <a:ln>
            <a:noFill/>
          </a:ln>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buClr>
                <a:srgbClr val="000066"/>
              </a:buClr>
              <a:buSzPct val="25000"/>
              <a:defRPr/>
            </a:pPr>
            <a:r>
              <a:rPr lang="en-US" sz="2500" b="1" dirty="0">
                <a:solidFill>
                  <a:schemeClr val="bg1"/>
                </a:solidFill>
                <a:latin typeface="Arial" panose="020B0604020202020204" pitchFamily="34" charset="0"/>
                <a:cs typeface="Arial" panose="020B0604020202020204" pitchFamily="34" charset="0"/>
              </a:rPr>
              <a:t>Most warm-water corals contain symbiotic zooxanthellae, a photosynthetic algae that provide corals with energy in exchange for a protected environment (the corals’ own tissues) to live within.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152400" y="457200"/>
            <a:ext cx="8839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defRPr/>
            </a:pPr>
            <a:r>
              <a:rPr lang="en-US" sz="4500" b="1" dirty="0">
                <a:ln w="19050">
                  <a:noFill/>
                  <a:prstDash val="solid"/>
                </a:ln>
                <a:solidFill>
                  <a:schemeClr val="accent3"/>
                </a:solidFill>
                <a:latin typeface="Arial" panose="020B0604020202020204" pitchFamily="34" charset="0"/>
                <a:cs typeface="Arial" panose="020B0604020202020204" pitchFamily="34" charset="0"/>
              </a:rPr>
              <a:t>Coral Biology</a:t>
            </a:r>
          </a:p>
        </p:txBody>
      </p:sp>
      <p:pic>
        <p:nvPicPr>
          <p:cNvPr id="17412" name="Picture 1"/>
          <p:cNvPicPr>
            <a:picLocks noChangeAspect="1"/>
          </p:cNvPicPr>
          <p:nvPr/>
        </p:nvPicPr>
        <p:blipFill>
          <a:blip r:embed="rId4">
            <a:extLst>
              <a:ext uri="{28A0092B-C50C-407E-A947-70E740481C1C}">
                <a14:useLocalDpi xmlns:a14="http://schemas.microsoft.com/office/drawing/2010/main" val="0"/>
              </a:ext>
            </a:extLst>
          </a:blip>
          <a:srcRect t="15385" b="5524"/>
          <a:stretch>
            <a:fillRect/>
          </a:stretch>
        </p:blipFill>
        <p:spPr bwMode="auto">
          <a:xfrm>
            <a:off x="-26988" y="1676400"/>
            <a:ext cx="91773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26988" y="5287963"/>
            <a:ext cx="9153526" cy="1569660"/>
          </a:xfrm>
          <a:prstGeom prst="rect">
            <a:avLst/>
          </a:prstGeom>
          <a:solidFill>
            <a:schemeClr val="bg1">
              <a:lumMod val="50000"/>
              <a:alpha val="50000"/>
            </a:schemeClr>
          </a:solidFill>
          <a:ln>
            <a:noFill/>
          </a:ln>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buClr>
                <a:srgbClr val="000066"/>
              </a:buClr>
              <a:buSzPct val="25000"/>
              <a:defRPr/>
            </a:pPr>
            <a:r>
              <a:rPr lang="en-US" sz="2400" b="1" dirty="0">
                <a:solidFill>
                  <a:schemeClr val="bg1"/>
                </a:solidFill>
                <a:latin typeface="Arial" panose="020B0604020202020204" pitchFamily="34" charset="0"/>
                <a:cs typeface="Arial" panose="020B0604020202020204" pitchFamily="34" charset="0"/>
              </a:rPr>
              <a:t>Deep-sea corals, such as </a:t>
            </a:r>
            <a:r>
              <a:rPr lang="en-US" sz="2400" b="1" i="1" dirty="0" err="1">
                <a:solidFill>
                  <a:schemeClr val="bg1"/>
                </a:solidFill>
                <a:latin typeface="Arial" panose="020B0604020202020204" pitchFamily="34" charset="0"/>
                <a:cs typeface="Arial" panose="020B0604020202020204" pitchFamily="34" charset="0"/>
              </a:rPr>
              <a:t>Lophelia</a:t>
            </a:r>
            <a:r>
              <a:rPr lang="en-US" sz="2400" b="1" i="1" dirty="0">
                <a:solidFill>
                  <a:schemeClr val="bg1"/>
                </a:solidFill>
                <a:latin typeface="Arial" panose="020B0604020202020204" pitchFamily="34" charset="0"/>
                <a:cs typeface="Arial" panose="020B0604020202020204" pitchFamily="34" charset="0"/>
              </a:rPr>
              <a:t> </a:t>
            </a:r>
            <a:r>
              <a:rPr lang="en-US" sz="2400" b="1" i="1" dirty="0" err="1">
                <a:solidFill>
                  <a:schemeClr val="bg1"/>
                </a:solidFill>
                <a:latin typeface="Arial" panose="020B0604020202020204" pitchFamily="34" charset="0"/>
                <a:cs typeface="Arial" panose="020B0604020202020204" pitchFamily="34" charset="0"/>
              </a:rPr>
              <a:t>pertusa</a:t>
            </a:r>
            <a:r>
              <a:rPr lang="en-US" sz="2400" b="1" dirty="0">
                <a:solidFill>
                  <a:schemeClr val="bg1"/>
                </a:solidFill>
                <a:latin typeface="Arial" panose="020B0604020202020204" pitchFamily="34" charset="0"/>
                <a:cs typeface="Arial" panose="020B0604020202020204" pitchFamily="34" charset="0"/>
              </a:rPr>
              <a:t>,</a:t>
            </a:r>
            <a:r>
              <a:rPr lang="en-US" sz="2400" b="1" i="1" dirty="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live in low-light environments and do not rely on </a:t>
            </a:r>
            <a:r>
              <a:rPr lang="en-US" sz="2400" b="1" dirty="0" err="1">
                <a:solidFill>
                  <a:schemeClr val="bg1"/>
                </a:solidFill>
                <a:latin typeface="Arial" panose="020B0604020202020204" pitchFamily="34" charset="0"/>
                <a:cs typeface="Arial" panose="020B0604020202020204" pitchFamily="34" charset="0"/>
              </a:rPr>
              <a:t>zooxanthellae</a:t>
            </a:r>
            <a:r>
              <a:rPr lang="en-US" sz="2400" b="1" dirty="0">
                <a:solidFill>
                  <a:schemeClr val="bg1"/>
                </a:solidFill>
                <a:latin typeface="Arial" panose="020B0604020202020204" pitchFamily="34" charset="0"/>
                <a:cs typeface="Arial" panose="020B0604020202020204" pitchFamily="34" charset="0"/>
              </a:rPr>
              <a:t>. Instead, they actively capture and consume free floating food, such as zooplankton.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
          <p:cNvSpPr txBox="1">
            <a:spLocks noChangeArrowheads="1"/>
          </p:cNvSpPr>
          <p:nvPr/>
        </p:nvSpPr>
        <p:spPr bwMode="auto">
          <a:xfrm>
            <a:off x="152400" y="457200"/>
            <a:ext cx="8839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defRPr/>
            </a:pPr>
            <a:r>
              <a:rPr lang="en-US" sz="4500" b="1" dirty="0">
                <a:ln w="19050">
                  <a:noFill/>
                  <a:prstDash val="solid"/>
                </a:ln>
                <a:solidFill>
                  <a:schemeClr val="accent3"/>
                </a:solidFill>
                <a:latin typeface="Arial" panose="020B0604020202020204" pitchFamily="34" charset="0"/>
                <a:cs typeface="Arial" panose="020B0604020202020204" pitchFamily="34" charset="0"/>
              </a:rPr>
              <a:t>Coral Biology</a:t>
            </a:r>
          </a:p>
        </p:txBody>
      </p:sp>
      <p:sp>
        <p:nvSpPr>
          <p:cNvPr id="18436" name="Text Box 4"/>
          <p:cNvSpPr txBox="1">
            <a:spLocks noChangeArrowheads="1"/>
          </p:cNvSpPr>
          <p:nvPr/>
        </p:nvSpPr>
        <p:spPr bwMode="auto">
          <a:xfrm>
            <a:off x="0" y="2286000"/>
            <a:ext cx="47244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500" b="1" dirty="0">
                <a:solidFill>
                  <a:schemeClr val="bg1"/>
                </a:solidFill>
                <a:latin typeface="Arial" pitchFamily="34" charset="0"/>
                <a:cs typeface="Arial" pitchFamily="34" charset="0"/>
              </a:rPr>
              <a:t>What we term “corals” are actually colonies of very small individual coral polyps.</a:t>
            </a:r>
          </a:p>
          <a:p>
            <a:pPr algn="ctr">
              <a:spcBef>
                <a:spcPct val="0"/>
              </a:spcBef>
              <a:buClr>
                <a:srgbClr val="000066"/>
              </a:buClr>
              <a:buSzPct val="25000"/>
              <a:buFont typeface="Times" pitchFamily="18" charset="0"/>
              <a:buNone/>
            </a:pPr>
            <a:endParaRPr lang="en-US" altLang="en-US" sz="2500" b="1" dirty="0">
              <a:solidFill>
                <a:schemeClr val="bg1"/>
              </a:solidFill>
              <a:latin typeface="Arial" pitchFamily="34" charset="0"/>
              <a:cs typeface="Arial" pitchFamily="34" charset="0"/>
            </a:endParaRPr>
          </a:p>
          <a:p>
            <a:pPr algn="ctr">
              <a:spcBef>
                <a:spcPct val="0"/>
              </a:spcBef>
              <a:buClr>
                <a:srgbClr val="000066"/>
              </a:buClr>
              <a:buSzPct val="25000"/>
              <a:buFont typeface="Times" pitchFamily="18" charset="0"/>
              <a:buNone/>
            </a:pPr>
            <a:r>
              <a:rPr lang="en-US" altLang="en-US" sz="2500" b="1" dirty="0">
                <a:solidFill>
                  <a:schemeClr val="bg1"/>
                </a:solidFill>
                <a:latin typeface="Arial" pitchFamily="34" charset="0"/>
                <a:cs typeface="Arial" pitchFamily="34" charset="0"/>
              </a:rPr>
              <a:t>Here, you can see the coral polyps of a sea pen, a soft coral, extended and feeding on plankton (left) and a sea pen with the coral polyps retracted (right).</a:t>
            </a:r>
          </a:p>
        </p:txBody>
      </p:sp>
      <p:pic>
        <p:nvPicPr>
          <p:cNvPr id="18437" name="Picture 1"/>
          <p:cNvPicPr>
            <a:picLocks noChangeAspect="1"/>
          </p:cNvPicPr>
          <p:nvPr/>
        </p:nvPicPr>
        <p:blipFill>
          <a:blip r:embed="rId4">
            <a:extLst>
              <a:ext uri="{28A0092B-C50C-407E-A947-70E740481C1C}">
                <a14:useLocalDpi xmlns:a14="http://schemas.microsoft.com/office/drawing/2010/main" val="0"/>
              </a:ext>
            </a:extLst>
          </a:blip>
          <a:srcRect t="7381" b="4471"/>
          <a:stretch>
            <a:fillRect/>
          </a:stretch>
        </p:blipFill>
        <p:spPr bwMode="auto">
          <a:xfrm>
            <a:off x="4714875" y="1685925"/>
            <a:ext cx="2265363"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
          <p:cNvPicPr>
            <a:picLocks noChangeAspect="1"/>
          </p:cNvPicPr>
          <p:nvPr/>
        </p:nvPicPr>
        <p:blipFill>
          <a:blip r:embed="rId5">
            <a:extLst>
              <a:ext uri="{28A0092B-C50C-407E-A947-70E740481C1C}">
                <a14:useLocalDpi xmlns:a14="http://schemas.microsoft.com/office/drawing/2010/main" val="0"/>
              </a:ext>
            </a:extLst>
          </a:blip>
          <a:srcRect t="5080" b="7339"/>
          <a:stretch>
            <a:fillRect/>
          </a:stretch>
        </p:blipFill>
        <p:spPr bwMode="auto">
          <a:xfrm>
            <a:off x="6946900" y="1685925"/>
            <a:ext cx="22034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3"/>
          <p:cNvSpPr txBox="1">
            <a:spLocks noChangeArrowheads="1"/>
          </p:cNvSpPr>
          <p:nvPr/>
        </p:nvSpPr>
        <p:spPr bwMode="auto">
          <a:xfrm>
            <a:off x="152400" y="457200"/>
            <a:ext cx="8839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defRPr/>
            </a:pPr>
            <a:r>
              <a:rPr lang="en-US" sz="4500" b="1" dirty="0">
                <a:ln w="19050">
                  <a:noFill/>
                  <a:prstDash val="solid"/>
                </a:ln>
                <a:solidFill>
                  <a:schemeClr val="accent3"/>
                </a:solidFill>
                <a:latin typeface="Arial" panose="020B0604020202020204" pitchFamily="34" charset="0"/>
                <a:cs typeface="Arial" panose="020B0604020202020204" pitchFamily="34" charset="0"/>
              </a:rPr>
              <a:t>Hard Corals</a:t>
            </a:r>
          </a:p>
        </p:txBody>
      </p:sp>
      <p:pic>
        <p:nvPicPr>
          <p:cNvPr id="194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33600"/>
            <a:ext cx="2895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133600"/>
            <a:ext cx="3124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9462" name="Text Box 4"/>
          <p:cNvSpPr txBox="1">
            <a:spLocks noChangeArrowheads="1"/>
          </p:cNvSpPr>
          <p:nvPr/>
        </p:nvSpPr>
        <p:spPr bwMode="auto">
          <a:xfrm>
            <a:off x="-17463" y="5078412"/>
            <a:ext cx="9161463"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500" b="1" dirty="0">
                <a:solidFill>
                  <a:schemeClr val="bg1"/>
                </a:solidFill>
                <a:latin typeface="Arial" pitchFamily="34" charset="0"/>
                <a:cs typeface="Arial" pitchFamily="34" charset="0"/>
              </a:rPr>
              <a:t>Hard corals build a calcium carbonate skeleton. Some types of hard coral, such as </a:t>
            </a:r>
            <a:r>
              <a:rPr lang="en-US" altLang="en-US" sz="2500" b="1" i="1" dirty="0" err="1">
                <a:solidFill>
                  <a:schemeClr val="bg1"/>
                </a:solidFill>
                <a:latin typeface="Arial" pitchFamily="34" charset="0"/>
                <a:cs typeface="Arial" pitchFamily="34" charset="0"/>
              </a:rPr>
              <a:t>Lophelia</a:t>
            </a:r>
            <a:r>
              <a:rPr lang="en-US" altLang="en-US" sz="2500" b="1" i="1" dirty="0">
                <a:solidFill>
                  <a:schemeClr val="bg1"/>
                </a:solidFill>
                <a:latin typeface="Arial" pitchFamily="34" charset="0"/>
                <a:cs typeface="Arial" pitchFamily="34" charset="0"/>
              </a:rPr>
              <a:t> </a:t>
            </a:r>
            <a:r>
              <a:rPr lang="en-US" altLang="en-US" sz="2500" b="1" dirty="0">
                <a:solidFill>
                  <a:schemeClr val="bg1"/>
                </a:solidFill>
                <a:latin typeface="Arial" pitchFamily="34" charset="0"/>
                <a:cs typeface="Arial" pitchFamily="34" charset="0"/>
              </a:rPr>
              <a:t>(far right photo), are capable of building reefs over many years.</a:t>
            </a:r>
          </a:p>
        </p:txBody>
      </p:sp>
      <p:pic>
        <p:nvPicPr>
          <p:cNvPr id="1946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2133600"/>
            <a:ext cx="3124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0" descr="TitleSlide_V2_Sans_Everyt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51938"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
          <p:cNvPicPr>
            <a:picLocks noChangeAspect="1"/>
          </p:cNvPicPr>
          <p:nvPr/>
        </p:nvPicPr>
        <p:blipFill>
          <a:blip r:embed="rId4">
            <a:extLst>
              <a:ext uri="{28A0092B-C50C-407E-A947-70E740481C1C}">
                <a14:useLocalDpi xmlns:a14="http://schemas.microsoft.com/office/drawing/2010/main" val="0"/>
              </a:ext>
            </a:extLst>
          </a:blip>
          <a:srcRect t="8549"/>
          <a:stretch>
            <a:fillRect/>
          </a:stretch>
        </p:blipFill>
        <p:spPr bwMode="auto">
          <a:xfrm>
            <a:off x="1755775" y="1447800"/>
            <a:ext cx="563403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3"/>
          <p:cNvSpPr txBox="1">
            <a:spLocks noChangeArrowheads="1"/>
          </p:cNvSpPr>
          <p:nvPr/>
        </p:nvSpPr>
        <p:spPr bwMode="auto">
          <a:xfrm>
            <a:off x="147638" y="28575"/>
            <a:ext cx="8839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defRPr/>
            </a:pPr>
            <a:r>
              <a:rPr lang="en-US" sz="4500" b="1" dirty="0">
                <a:ln w="19050">
                  <a:noFill/>
                  <a:prstDash val="solid"/>
                </a:ln>
                <a:solidFill>
                  <a:schemeClr val="accent3"/>
                </a:solidFill>
                <a:latin typeface="Arial" panose="020B0604020202020204" pitchFamily="34" charset="0"/>
                <a:cs typeface="Arial" panose="020B0604020202020204" pitchFamily="34" charset="0"/>
              </a:rPr>
              <a:t>Soft Corals</a:t>
            </a:r>
          </a:p>
        </p:txBody>
      </p:sp>
      <p:pic>
        <p:nvPicPr>
          <p:cNvPr id="2048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758950"/>
            <a:ext cx="3124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04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58950"/>
            <a:ext cx="3124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048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758950"/>
            <a:ext cx="29718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048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97350"/>
            <a:ext cx="3032125"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048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4197350"/>
            <a:ext cx="32004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048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3938" y="4197350"/>
            <a:ext cx="3048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0490" name="Text Box 4"/>
          <p:cNvSpPr txBox="1">
            <a:spLocks noChangeArrowheads="1"/>
          </p:cNvSpPr>
          <p:nvPr/>
        </p:nvSpPr>
        <p:spPr bwMode="auto">
          <a:xfrm>
            <a:off x="41275" y="762000"/>
            <a:ext cx="91614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500" b="1">
                <a:solidFill>
                  <a:schemeClr val="bg1"/>
                </a:solidFill>
                <a:latin typeface="Arial" pitchFamily="34" charset="0"/>
                <a:cs typeface="Arial" pitchFamily="34" charset="0"/>
              </a:rPr>
              <a:t>Unlike hard corals, soft corals do not produce a hard calcium carbonate skeleton.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3"/>
          <p:cNvSpPr txBox="1">
            <a:spLocks noChangeArrowheads="1"/>
          </p:cNvSpPr>
          <p:nvPr/>
        </p:nvSpPr>
        <p:spPr bwMode="auto">
          <a:xfrm>
            <a:off x="155575" y="65088"/>
            <a:ext cx="8839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defRPr/>
            </a:pPr>
            <a:r>
              <a:rPr lang="en-US" sz="4500" b="1" dirty="0">
                <a:ln w="19050">
                  <a:noFill/>
                  <a:prstDash val="solid"/>
                </a:ln>
                <a:solidFill>
                  <a:schemeClr val="accent3"/>
                </a:solidFill>
                <a:latin typeface="Arial" panose="020B0604020202020204" pitchFamily="34" charset="0"/>
                <a:cs typeface="Arial" panose="020B0604020202020204" pitchFamily="34" charset="0"/>
              </a:rPr>
              <a:t>Invertebrates</a:t>
            </a:r>
          </a:p>
        </p:txBody>
      </p:sp>
      <p:pic>
        <p:nvPicPr>
          <p:cNvPr id="2150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878013"/>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150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3" y="1878013"/>
            <a:ext cx="296227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15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1878013"/>
            <a:ext cx="297973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151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40213"/>
            <a:ext cx="2967038"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1512" name="Picture 7"/>
          <p:cNvPicPr>
            <a:picLocks noChangeAspect="1" noChangeArrowheads="1"/>
          </p:cNvPicPr>
          <p:nvPr/>
        </p:nvPicPr>
        <p:blipFill>
          <a:blip r:embed="rId8">
            <a:extLst>
              <a:ext uri="{28A0092B-C50C-407E-A947-70E740481C1C}">
                <a14:useLocalDpi xmlns:a14="http://schemas.microsoft.com/office/drawing/2010/main" val="0"/>
              </a:ext>
            </a:extLst>
          </a:blip>
          <a:srcRect l="-2"/>
          <a:stretch>
            <a:fillRect/>
          </a:stretch>
        </p:blipFill>
        <p:spPr bwMode="auto">
          <a:xfrm>
            <a:off x="2971800" y="4240213"/>
            <a:ext cx="2971800"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1513"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4164013"/>
            <a:ext cx="3198813"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1514"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3600" y="5307013"/>
            <a:ext cx="3200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1515" name="Text Box 4"/>
          <p:cNvSpPr txBox="1">
            <a:spLocks noChangeArrowheads="1"/>
          </p:cNvSpPr>
          <p:nvPr/>
        </p:nvSpPr>
        <p:spPr bwMode="auto">
          <a:xfrm>
            <a:off x="17463" y="1003300"/>
            <a:ext cx="91614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500" b="1">
                <a:solidFill>
                  <a:schemeClr val="bg1"/>
                </a:solidFill>
                <a:latin typeface="Arial" pitchFamily="34" charset="0"/>
                <a:cs typeface="Arial" pitchFamily="34" charset="0"/>
              </a:rPr>
              <a:t>Deep sea coral communities have incredible biodiversity!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3"/>
          <p:cNvSpPr txBox="1">
            <a:spLocks noChangeArrowheads="1"/>
          </p:cNvSpPr>
          <p:nvPr/>
        </p:nvSpPr>
        <p:spPr bwMode="auto">
          <a:xfrm>
            <a:off x="168275" y="65088"/>
            <a:ext cx="8839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defRPr/>
            </a:pPr>
            <a:r>
              <a:rPr lang="en-US" sz="4500" b="1" dirty="0">
                <a:ln w="19050">
                  <a:noFill/>
                  <a:prstDash val="solid"/>
                </a:ln>
                <a:solidFill>
                  <a:schemeClr val="accent3"/>
                </a:solidFill>
                <a:latin typeface="Arial" panose="020B0604020202020204" pitchFamily="34" charset="0"/>
                <a:cs typeface="Arial" panose="020B0604020202020204" pitchFamily="34" charset="0"/>
              </a:rPr>
              <a:t>Vertebrates</a:t>
            </a:r>
          </a:p>
        </p:txBody>
      </p:sp>
      <p:pic>
        <p:nvPicPr>
          <p:cNvPr id="2253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3275" y="1981200"/>
            <a:ext cx="3260725"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812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253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981200"/>
            <a:ext cx="2971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253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67200"/>
            <a:ext cx="30892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253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4267200"/>
            <a:ext cx="2971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2537" name="Picture 9"/>
          <p:cNvPicPr>
            <a:picLocks noChangeAspect="1" noChangeArrowheads="1"/>
          </p:cNvPicPr>
          <p:nvPr/>
        </p:nvPicPr>
        <p:blipFill>
          <a:blip r:embed="rId9">
            <a:extLst>
              <a:ext uri="{28A0092B-C50C-407E-A947-70E740481C1C}">
                <a14:useLocalDpi xmlns:a14="http://schemas.microsoft.com/office/drawing/2010/main" val="0"/>
              </a:ext>
            </a:extLst>
          </a:blip>
          <a:srcRect t="-2"/>
          <a:stretch>
            <a:fillRect/>
          </a:stretch>
        </p:blipFill>
        <p:spPr bwMode="auto">
          <a:xfrm>
            <a:off x="5943600" y="4267200"/>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2538" name="Text Box 4"/>
          <p:cNvSpPr txBox="1">
            <a:spLocks noChangeArrowheads="1"/>
          </p:cNvSpPr>
          <p:nvPr/>
        </p:nvSpPr>
        <p:spPr bwMode="auto">
          <a:xfrm>
            <a:off x="0" y="990600"/>
            <a:ext cx="916146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500" b="1" dirty="0">
                <a:solidFill>
                  <a:schemeClr val="bg1"/>
                </a:solidFill>
                <a:latin typeface="Arial" pitchFamily="34" charset="0"/>
                <a:cs typeface="Arial" pitchFamily="34" charset="0"/>
              </a:rPr>
              <a:t>Look at body shape, behavior and coloring.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2551837"/>
            <a:ext cx="8001000" cy="2308324"/>
          </a:xfrm>
          <a:prstGeom prst="rect">
            <a:avLst/>
          </a:prstGeom>
          <a:noFill/>
        </p:spPr>
        <p:txBody>
          <a:bodyPr wrap="square" rtlCol="0">
            <a:spAutoFit/>
          </a:bodyPr>
          <a:lstStyle/>
          <a:p>
            <a:pPr algn="ctr"/>
            <a:r>
              <a:rPr lang="en-US" sz="3600" b="1" dirty="0">
                <a:latin typeface="Arial Narrow" panose="020B0606020202030204" pitchFamily="34" charset="0"/>
              </a:rPr>
              <a:t>You do not have to identify every single organism – each person will only be responsible for identifying one group of organisms!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Text Box 3"/>
          <p:cNvSpPr txBox="1">
            <a:spLocks noChangeArrowheads="1"/>
          </p:cNvSpPr>
          <p:nvPr/>
        </p:nvSpPr>
        <p:spPr bwMode="auto">
          <a:xfrm>
            <a:off x="152400" y="457200"/>
            <a:ext cx="8839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400" b="1">
                <a:solidFill>
                  <a:srgbClr val="FFFFFF"/>
                </a:solidFill>
                <a:latin typeface="Arial" pitchFamily="34" charset="0"/>
                <a:cs typeface="Arial" pitchFamily="34" charset="0"/>
              </a:rPr>
              <a:t>Lasers = 10 cm apart </a:t>
            </a:r>
          </a:p>
        </p:txBody>
      </p:sp>
      <p:pic>
        <p:nvPicPr>
          <p:cNvPr id="24580" name="Picture 1"/>
          <p:cNvPicPr>
            <a:picLocks noChangeAspect="1"/>
          </p:cNvPicPr>
          <p:nvPr/>
        </p:nvPicPr>
        <p:blipFill>
          <a:blip r:embed="rId4">
            <a:extLst>
              <a:ext uri="{28A0092B-C50C-407E-A947-70E740481C1C}">
                <a14:useLocalDpi xmlns:a14="http://schemas.microsoft.com/office/drawing/2010/main" val="0"/>
              </a:ext>
            </a:extLst>
          </a:blip>
          <a:srcRect t="24806"/>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nut 7"/>
          <p:cNvSpPr/>
          <p:nvPr/>
        </p:nvSpPr>
        <p:spPr bwMode="auto">
          <a:xfrm>
            <a:off x="5105400" y="3200400"/>
            <a:ext cx="2057400" cy="762000"/>
          </a:xfrm>
          <a:prstGeom prst="donut">
            <a:avLst>
              <a:gd name="adj" fmla="val 0"/>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
        <p:nvSpPr>
          <p:cNvPr id="9" name="Text Box 3"/>
          <p:cNvSpPr txBox="1">
            <a:spLocks noChangeArrowheads="1"/>
          </p:cNvSpPr>
          <p:nvPr/>
        </p:nvSpPr>
        <p:spPr bwMode="auto">
          <a:xfrm>
            <a:off x="6350" y="2184400"/>
            <a:ext cx="9144000" cy="1016000"/>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37931725" indent="-37474525">
              <a:defRPr sz="6000">
                <a:solidFill>
                  <a:srgbClr val="FFFFFF"/>
                </a:solidFill>
                <a:latin typeface="ITC Franklin Gothic DemiCd" charset="0"/>
                <a:ea typeface="ＭＳ Ｐゴシック" charset="0"/>
              </a:defRPr>
            </a:lvl2pPr>
            <a:lvl3pPr>
              <a:defRPr sz="6000">
                <a:solidFill>
                  <a:srgbClr val="FFFFFF"/>
                </a:solidFill>
                <a:latin typeface="ITC Franklin Gothic DemiCd" charset="0"/>
                <a:ea typeface="ＭＳ Ｐゴシック" charset="0"/>
              </a:defRPr>
            </a:lvl3pPr>
            <a:lvl4pPr>
              <a:defRPr sz="6000">
                <a:solidFill>
                  <a:srgbClr val="FFFFFF"/>
                </a:solidFill>
                <a:latin typeface="ITC Franklin Gothic DemiCd" charset="0"/>
                <a:ea typeface="ＭＳ Ｐゴシック" charset="0"/>
              </a:defRPr>
            </a:lvl4pPr>
            <a:lvl5pPr>
              <a:defRPr sz="6000">
                <a:solidFill>
                  <a:srgbClr val="FFFFFF"/>
                </a:solidFill>
                <a:latin typeface="ITC Franklin Gothic DemiCd" charset="0"/>
                <a:ea typeface="ＭＳ Ｐゴシック" charset="0"/>
              </a:defRPr>
            </a:lvl5pPr>
            <a:lvl6pPr marL="457200" eaLnBrk="0" fontAlgn="base" hangingPunct="0">
              <a:spcBef>
                <a:spcPct val="0"/>
              </a:spcBef>
              <a:spcAft>
                <a:spcPct val="0"/>
              </a:spcAft>
              <a:defRPr sz="6000">
                <a:solidFill>
                  <a:srgbClr val="FFFFFF"/>
                </a:solidFill>
                <a:latin typeface="ITC Franklin Gothic DemiCd" charset="0"/>
                <a:ea typeface="ＭＳ Ｐゴシック" charset="0"/>
              </a:defRPr>
            </a:lvl6pPr>
            <a:lvl7pPr marL="914400" eaLnBrk="0" fontAlgn="base" hangingPunct="0">
              <a:spcBef>
                <a:spcPct val="0"/>
              </a:spcBef>
              <a:spcAft>
                <a:spcPct val="0"/>
              </a:spcAft>
              <a:defRPr sz="6000">
                <a:solidFill>
                  <a:srgbClr val="FFFFFF"/>
                </a:solidFill>
                <a:latin typeface="ITC Franklin Gothic DemiCd" charset="0"/>
                <a:ea typeface="ＭＳ Ｐゴシック" charset="0"/>
              </a:defRPr>
            </a:lvl7pPr>
            <a:lvl8pPr marL="1371600" eaLnBrk="0" fontAlgn="base" hangingPunct="0">
              <a:spcBef>
                <a:spcPct val="0"/>
              </a:spcBef>
              <a:spcAft>
                <a:spcPct val="0"/>
              </a:spcAft>
              <a:defRPr sz="6000">
                <a:solidFill>
                  <a:srgbClr val="FFFFFF"/>
                </a:solidFill>
                <a:latin typeface="ITC Franklin Gothic DemiCd" charset="0"/>
                <a:ea typeface="ＭＳ Ｐゴシック" charset="0"/>
              </a:defRPr>
            </a:lvl8pPr>
            <a:lvl9pPr marL="18288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000" b="1" dirty="0">
                <a:latin typeface="Arial" panose="020B0604020202020204" pitchFamily="34" charset="0"/>
                <a:cs typeface="Arial" panose="020B0604020202020204" pitchFamily="34" charset="0"/>
              </a:rPr>
              <a:t>Researchers can measure the size of organisms, as well as distances and parts of the habitat. </a:t>
            </a:r>
            <a:endParaRPr lang="en-US" sz="30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ChangeArrowheads="1"/>
          </p:cNvSpPr>
          <p:nvPr/>
        </p:nvSpPr>
        <p:spPr bwMode="auto">
          <a:xfrm>
            <a:off x="152400" y="457200"/>
            <a:ext cx="883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600" b="1" dirty="0">
                <a:ln w="19050">
                  <a:noFill/>
                  <a:prstDash val="solid"/>
                </a:ln>
                <a:solidFill>
                  <a:schemeClr val="accent3"/>
                </a:solidFill>
                <a:latin typeface="Arial" panose="020B0604020202020204" pitchFamily="34" charset="0"/>
                <a:cs typeface="Arial" panose="020B0604020202020204" pitchFamily="34" charset="0"/>
              </a:rPr>
              <a:t>How do you rate species abundance?</a:t>
            </a:r>
          </a:p>
        </p:txBody>
      </p:sp>
      <p:sp>
        <p:nvSpPr>
          <p:cNvPr id="82948" name="Text Box 4"/>
          <p:cNvSpPr txBox="1">
            <a:spLocks noChangeArrowheads="1"/>
          </p:cNvSpPr>
          <p:nvPr/>
        </p:nvSpPr>
        <p:spPr bwMode="auto">
          <a:xfrm>
            <a:off x="647700" y="1752600"/>
            <a:ext cx="7848600" cy="4940300"/>
          </a:xfrm>
          <a:prstGeom prst="rect">
            <a:avLst/>
          </a:prstGeom>
          <a:noFill/>
          <a:ln w="9525">
            <a:noFill/>
            <a:miter lim="800000"/>
            <a:headEnd/>
            <a:tailEnd/>
          </a:ln>
          <a:effec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37931725" indent="-37474525">
              <a:defRPr sz="6000">
                <a:solidFill>
                  <a:srgbClr val="FFFFFF"/>
                </a:solidFill>
                <a:latin typeface="ITC Franklin Gothic DemiCd" charset="0"/>
                <a:ea typeface="ＭＳ Ｐゴシック" charset="0"/>
              </a:defRPr>
            </a:lvl2pPr>
            <a:lvl3pPr>
              <a:defRPr sz="6000">
                <a:solidFill>
                  <a:srgbClr val="FFFFFF"/>
                </a:solidFill>
                <a:latin typeface="ITC Franklin Gothic DemiCd" charset="0"/>
                <a:ea typeface="ＭＳ Ｐゴシック" charset="0"/>
              </a:defRPr>
            </a:lvl3pPr>
            <a:lvl4pPr>
              <a:defRPr sz="6000">
                <a:solidFill>
                  <a:srgbClr val="FFFFFF"/>
                </a:solidFill>
                <a:latin typeface="ITC Franklin Gothic DemiCd" charset="0"/>
                <a:ea typeface="ＭＳ Ｐゴシック" charset="0"/>
              </a:defRPr>
            </a:lvl4pPr>
            <a:lvl5pPr>
              <a:defRPr sz="6000">
                <a:solidFill>
                  <a:srgbClr val="FFFFFF"/>
                </a:solidFill>
                <a:latin typeface="ITC Franklin Gothic DemiCd" charset="0"/>
                <a:ea typeface="ＭＳ Ｐゴシック" charset="0"/>
              </a:defRPr>
            </a:lvl5pPr>
            <a:lvl6pPr marL="457200" eaLnBrk="0" fontAlgn="base" hangingPunct="0">
              <a:spcBef>
                <a:spcPct val="0"/>
              </a:spcBef>
              <a:spcAft>
                <a:spcPct val="0"/>
              </a:spcAft>
              <a:defRPr sz="6000">
                <a:solidFill>
                  <a:srgbClr val="FFFFFF"/>
                </a:solidFill>
                <a:latin typeface="ITC Franklin Gothic DemiCd" charset="0"/>
                <a:ea typeface="ＭＳ Ｐゴシック" charset="0"/>
              </a:defRPr>
            </a:lvl6pPr>
            <a:lvl7pPr marL="914400" eaLnBrk="0" fontAlgn="base" hangingPunct="0">
              <a:spcBef>
                <a:spcPct val="0"/>
              </a:spcBef>
              <a:spcAft>
                <a:spcPct val="0"/>
              </a:spcAft>
              <a:defRPr sz="6000">
                <a:solidFill>
                  <a:srgbClr val="FFFFFF"/>
                </a:solidFill>
                <a:latin typeface="ITC Franklin Gothic DemiCd" charset="0"/>
                <a:ea typeface="ＭＳ Ｐゴシック" charset="0"/>
              </a:defRPr>
            </a:lvl7pPr>
            <a:lvl8pPr marL="1371600" eaLnBrk="0" fontAlgn="base" hangingPunct="0">
              <a:spcBef>
                <a:spcPct val="0"/>
              </a:spcBef>
              <a:spcAft>
                <a:spcPct val="0"/>
              </a:spcAft>
              <a:defRPr sz="6000">
                <a:solidFill>
                  <a:srgbClr val="FFFFFF"/>
                </a:solidFill>
                <a:latin typeface="ITC Franklin Gothic DemiCd" charset="0"/>
                <a:ea typeface="ＭＳ Ｐゴシック" charset="0"/>
              </a:defRPr>
            </a:lvl8pPr>
            <a:lvl9pPr marL="18288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000" b="1" dirty="0">
                <a:ln w="19050">
                  <a:noFill/>
                  <a:prstDash val="solid"/>
                </a:ln>
                <a:solidFill>
                  <a:schemeClr val="accent3"/>
                </a:solidFill>
                <a:latin typeface="Arial" panose="020B0604020202020204" pitchFamily="34" charset="0"/>
                <a:cs typeface="Arial" panose="020B0604020202020204" pitchFamily="34" charset="0"/>
              </a:rPr>
              <a:t>Single  1</a:t>
            </a:r>
          </a:p>
          <a:p>
            <a:pPr algn="ctr" eaLnBrk="0" hangingPunct="0">
              <a:spcBef>
                <a:spcPct val="50000"/>
              </a:spcBef>
              <a:defRPr/>
            </a:pPr>
            <a:endParaRPr lang="en-US" sz="1000" b="1" dirty="0">
              <a:ln w="19050">
                <a:noFill/>
                <a:prstDash val="solid"/>
              </a:ln>
              <a:solidFill>
                <a:schemeClr val="accent3"/>
              </a:solidFill>
              <a:latin typeface="Arial" panose="020B0604020202020204" pitchFamily="34" charset="0"/>
              <a:cs typeface="Arial" panose="020B0604020202020204" pitchFamily="34" charset="0"/>
            </a:endParaRPr>
          </a:p>
          <a:p>
            <a:pPr algn="ctr" eaLnBrk="0" hangingPunct="0">
              <a:spcBef>
                <a:spcPct val="50000"/>
              </a:spcBef>
              <a:defRPr/>
            </a:pPr>
            <a:r>
              <a:rPr lang="en-US" sz="4000" b="1" dirty="0">
                <a:ln w="19050">
                  <a:noFill/>
                  <a:prstDash val="solid"/>
                </a:ln>
                <a:solidFill>
                  <a:schemeClr val="accent3"/>
                </a:solidFill>
                <a:latin typeface="Arial" panose="020B0604020202020204" pitchFamily="34" charset="0"/>
                <a:cs typeface="Arial" panose="020B0604020202020204" pitchFamily="34" charset="0"/>
              </a:rPr>
              <a:t>Few 2-10</a:t>
            </a:r>
          </a:p>
          <a:p>
            <a:pPr algn="ctr" eaLnBrk="0" hangingPunct="0">
              <a:spcBef>
                <a:spcPct val="50000"/>
              </a:spcBef>
              <a:defRPr/>
            </a:pPr>
            <a:endParaRPr lang="en-US" sz="1000" b="1" dirty="0">
              <a:ln w="19050">
                <a:noFill/>
                <a:prstDash val="solid"/>
              </a:ln>
              <a:solidFill>
                <a:schemeClr val="accent3"/>
              </a:solidFill>
              <a:latin typeface="Arial" panose="020B0604020202020204" pitchFamily="34" charset="0"/>
              <a:cs typeface="Arial" panose="020B0604020202020204" pitchFamily="34" charset="0"/>
            </a:endParaRPr>
          </a:p>
          <a:p>
            <a:pPr algn="ctr" eaLnBrk="0" hangingPunct="0">
              <a:spcBef>
                <a:spcPct val="50000"/>
              </a:spcBef>
              <a:defRPr/>
            </a:pPr>
            <a:r>
              <a:rPr lang="en-US" sz="5000" b="1" dirty="0">
                <a:ln w="19050">
                  <a:noFill/>
                  <a:prstDash val="solid"/>
                </a:ln>
                <a:solidFill>
                  <a:schemeClr val="accent3"/>
                </a:solidFill>
                <a:latin typeface="Arial" panose="020B0604020202020204" pitchFamily="34" charset="0"/>
                <a:cs typeface="Arial" panose="020B0604020202020204" pitchFamily="34" charset="0"/>
              </a:rPr>
              <a:t>Many 11-50</a:t>
            </a:r>
          </a:p>
          <a:p>
            <a:pPr algn="ctr" eaLnBrk="0" hangingPunct="0">
              <a:spcBef>
                <a:spcPct val="50000"/>
              </a:spcBef>
              <a:defRPr/>
            </a:pPr>
            <a:endParaRPr lang="en-US" sz="1000" b="1" dirty="0">
              <a:ln w="19050">
                <a:noFill/>
                <a:prstDash val="solid"/>
              </a:ln>
              <a:solidFill>
                <a:schemeClr val="accent3"/>
              </a:solidFill>
              <a:latin typeface="Arial" panose="020B0604020202020204" pitchFamily="34" charset="0"/>
              <a:cs typeface="Arial" panose="020B0604020202020204" pitchFamily="34" charset="0"/>
            </a:endParaRPr>
          </a:p>
          <a:p>
            <a:pPr algn="ctr" eaLnBrk="0" hangingPunct="0">
              <a:spcBef>
                <a:spcPct val="50000"/>
              </a:spcBef>
              <a:defRPr/>
            </a:pPr>
            <a:endParaRPr lang="en-US" sz="1000" b="1" dirty="0">
              <a:ln w="19050">
                <a:noFill/>
                <a:prstDash val="solid"/>
              </a:ln>
              <a:solidFill>
                <a:schemeClr val="accent3"/>
              </a:solidFill>
              <a:latin typeface="Arial" panose="020B0604020202020204" pitchFamily="34" charset="0"/>
              <a:cs typeface="Arial" panose="020B0604020202020204" pitchFamily="34" charset="0"/>
            </a:endParaRPr>
          </a:p>
          <a:p>
            <a:pPr algn="ctr" eaLnBrk="0" hangingPunct="0">
              <a:spcBef>
                <a:spcPct val="50000"/>
              </a:spcBef>
              <a:defRPr/>
            </a:pPr>
            <a:r>
              <a:rPr lang="en-US" b="1" dirty="0">
                <a:ln w="19050">
                  <a:noFill/>
                  <a:prstDash val="solid"/>
                </a:ln>
                <a:solidFill>
                  <a:schemeClr val="accent3"/>
                </a:solidFill>
                <a:latin typeface="Arial" panose="020B0604020202020204" pitchFamily="34" charset="0"/>
                <a:cs typeface="Arial" panose="020B0604020202020204" pitchFamily="34" charset="0"/>
              </a:rPr>
              <a:t>Abundant &gt;50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p:cNvSpPr txBox="1">
            <a:spLocks noChangeArrowheads="1"/>
          </p:cNvSpPr>
          <p:nvPr/>
        </p:nvSpPr>
        <p:spPr bwMode="auto">
          <a:xfrm>
            <a:off x="152400" y="133350"/>
            <a:ext cx="8839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600" b="1" dirty="0">
                <a:ln w="19050">
                  <a:noFill/>
                  <a:prstDash val="solid"/>
                </a:ln>
                <a:solidFill>
                  <a:schemeClr val="accent3"/>
                </a:solidFill>
                <a:latin typeface="Arial" panose="020B0604020202020204" pitchFamily="34" charset="0"/>
                <a:cs typeface="Arial" panose="020B0604020202020204" pitchFamily="34" charset="0"/>
              </a:rPr>
              <a:t>Single (S)</a:t>
            </a:r>
          </a:p>
        </p:txBody>
      </p:sp>
      <p:pic>
        <p:nvPicPr>
          <p:cNvPr id="2662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950913"/>
            <a:ext cx="9150350"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nut 4"/>
          <p:cNvSpPr/>
          <p:nvPr/>
        </p:nvSpPr>
        <p:spPr bwMode="auto">
          <a:xfrm>
            <a:off x="3429000" y="5029200"/>
            <a:ext cx="1676400" cy="1828800"/>
          </a:xfrm>
          <a:prstGeom prst="donut">
            <a:avLst>
              <a:gd name="adj" fmla="val 4976"/>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
        <p:nvSpPr>
          <p:cNvPr id="6" name="Donut 5"/>
          <p:cNvSpPr/>
          <p:nvPr/>
        </p:nvSpPr>
        <p:spPr bwMode="auto">
          <a:xfrm>
            <a:off x="3657600" y="1524000"/>
            <a:ext cx="4114800" cy="3810000"/>
          </a:xfrm>
          <a:prstGeom prst="donut">
            <a:avLst>
              <a:gd name="adj" fmla="val 2059"/>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cxnSp>
        <p:nvCxnSpPr>
          <p:cNvPr id="8" name="Straight Arrow Connector 7"/>
          <p:cNvCxnSpPr>
            <a:cxnSpLocks noChangeShapeType="1"/>
          </p:cNvCxnSpPr>
          <p:nvPr/>
        </p:nvCxnSpPr>
        <p:spPr bwMode="auto">
          <a:xfrm>
            <a:off x="1371600" y="5181600"/>
            <a:ext cx="1960563" cy="785813"/>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a:noFill/>
              </a14:hiddenFill>
            </a:ext>
          </a:extLst>
        </p:spPr>
      </p:cxnSp>
      <p:sp>
        <p:nvSpPr>
          <p:cNvPr id="11" name="TextBox 10"/>
          <p:cNvSpPr txBox="1">
            <a:spLocks noChangeArrowheads="1"/>
          </p:cNvSpPr>
          <p:nvPr/>
        </p:nvSpPr>
        <p:spPr bwMode="auto">
          <a:xfrm>
            <a:off x="-76200" y="4267200"/>
            <a:ext cx="1905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3000">
                <a:solidFill>
                  <a:schemeClr val="bg1"/>
                </a:solidFill>
                <a:latin typeface="Arial" pitchFamily="34" charset="0"/>
                <a:cs typeface="Arial" pitchFamily="34" charset="0"/>
              </a:rPr>
              <a:t>Single Individual </a:t>
            </a:r>
          </a:p>
        </p:txBody>
      </p:sp>
      <p:cxnSp>
        <p:nvCxnSpPr>
          <p:cNvPr id="13" name="Straight Arrow Connector 12"/>
          <p:cNvCxnSpPr>
            <a:cxnSpLocks noChangeShapeType="1"/>
          </p:cNvCxnSpPr>
          <p:nvPr/>
        </p:nvCxnSpPr>
        <p:spPr bwMode="auto">
          <a:xfrm flipV="1">
            <a:off x="1981200" y="3505200"/>
            <a:ext cx="1600200" cy="152400"/>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a:noFill/>
              </a14:hiddenFill>
            </a:ext>
          </a:extLst>
        </p:spPr>
      </p:cxnSp>
      <p:sp>
        <p:nvSpPr>
          <p:cNvPr id="16" name="TextBox 15"/>
          <p:cNvSpPr txBox="1">
            <a:spLocks noChangeArrowheads="1"/>
          </p:cNvSpPr>
          <p:nvPr/>
        </p:nvSpPr>
        <p:spPr bwMode="auto">
          <a:xfrm>
            <a:off x="609600" y="3124200"/>
            <a:ext cx="152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3000">
                <a:solidFill>
                  <a:schemeClr val="bg1"/>
                </a:solidFill>
                <a:latin typeface="Arial" pitchFamily="34" charset="0"/>
                <a:cs typeface="Arial" pitchFamily="34" charset="0"/>
              </a:rPr>
              <a:t>Single Colony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152400" y="133350"/>
            <a:ext cx="8839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600" b="1" dirty="0">
                <a:ln w="19050">
                  <a:noFill/>
                  <a:prstDash val="solid"/>
                </a:ln>
                <a:solidFill>
                  <a:schemeClr val="accent3"/>
                </a:solidFill>
                <a:latin typeface="Arial" panose="020B0604020202020204" pitchFamily="34" charset="0"/>
                <a:cs typeface="Arial" panose="020B0604020202020204" pitchFamily="34" charset="0"/>
              </a:rPr>
              <a:t>Few (F)</a:t>
            </a:r>
          </a:p>
        </p:txBody>
      </p:sp>
      <p:pic>
        <p:nvPicPr>
          <p:cNvPr id="2765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p:cNvSpPr txBox="1">
            <a:spLocks noChangeArrowheads="1"/>
          </p:cNvSpPr>
          <p:nvPr/>
        </p:nvSpPr>
        <p:spPr bwMode="auto">
          <a:xfrm>
            <a:off x="228600" y="4183912"/>
            <a:ext cx="411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600" b="1" dirty="0">
                <a:ln w="19050">
                  <a:solidFill>
                    <a:schemeClr val="tx2">
                      <a:tint val="1000"/>
                    </a:schemeClr>
                  </a:solidFill>
                  <a:prstDash val="solid"/>
                </a:ln>
                <a:solidFill>
                  <a:schemeClr val="accent3"/>
                </a:solidFill>
                <a:latin typeface="Arial" panose="020B0604020202020204" pitchFamily="34" charset="0"/>
                <a:cs typeface="Arial" panose="020B0604020202020204" pitchFamily="34" charset="0"/>
              </a:rPr>
              <a:t>2-10</a:t>
            </a:r>
          </a:p>
        </p:txBody>
      </p:sp>
      <p:sp>
        <p:nvSpPr>
          <p:cNvPr id="6" name="Donut 5"/>
          <p:cNvSpPr/>
          <p:nvPr/>
        </p:nvSpPr>
        <p:spPr bwMode="auto">
          <a:xfrm>
            <a:off x="6248400" y="4191000"/>
            <a:ext cx="1676400" cy="1524000"/>
          </a:xfrm>
          <a:prstGeom prst="donut">
            <a:avLst>
              <a:gd name="adj" fmla="val 4976"/>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
        <p:nvSpPr>
          <p:cNvPr id="7" name="Donut 6"/>
          <p:cNvSpPr/>
          <p:nvPr/>
        </p:nvSpPr>
        <p:spPr bwMode="auto">
          <a:xfrm>
            <a:off x="3962400" y="1981200"/>
            <a:ext cx="1219200" cy="990600"/>
          </a:xfrm>
          <a:prstGeom prst="donut">
            <a:avLst>
              <a:gd name="adj" fmla="val 4976"/>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
        <p:nvSpPr>
          <p:cNvPr id="8" name="Donut 7"/>
          <p:cNvSpPr/>
          <p:nvPr/>
        </p:nvSpPr>
        <p:spPr bwMode="auto">
          <a:xfrm>
            <a:off x="2590800" y="2438400"/>
            <a:ext cx="1219200" cy="990600"/>
          </a:xfrm>
          <a:prstGeom prst="donut">
            <a:avLst>
              <a:gd name="adj" fmla="val 4976"/>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
        <p:nvSpPr>
          <p:cNvPr id="9" name="Donut 8"/>
          <p:cNvSpPr/>
          <p:nvPr/>
        </p:nvSpPr>
        <p:spPr bwMode="auto">
          <a:xfrm>
            <a:off x="1447800" y="1676400"/>
            <a:ext cx="1219200" cy="990600"/>
          </a:xfrm>
          <a:prstGeom prst="donut">
            <a:avLst>
              <a:gd name="adj" fmla="val 4976"/>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
        <p:nvSpPr>
          <p:cNvPr id="10" name="Donut 9"/>
          <p:cNvSpPr/>
          <p:nvPr/>
        </p:nvSpPr>
        <p:spPr bwMode="auto">
          <a:xfrm>
            <a:off x="0" y="1905000"/>
            <a:ext cx="762000" cy="838200"/>
          </a:xfrm>
          <a:prstGeom prst="donut">
            <a:avLst>
              <a:gd name="adj" fmla="val 4976"/>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p:cNvSpPr txBox="1">
            <a:spLocks noChangeArrowheads="1"/>
          </p:cNvSpPr>
          <p:nvPr/>
        </p:nvSpPr>
        <p:spPr bwMode="auto">
          <a:xfrm>
            <a:off x="0" y="3962400"/>
            <a:ext cx="411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600" b="1" dirty="0">
                <a:ln w="19050">
                  <a:solidFill>
                    <a:schemeClr val="tx2">
                      <a:tint val="1000"/>
                    </a:schemeClr>
                  </a:solidFill>
                  <a:prstDash val="solid"/>
                </a:ln>
                <a:solidFill>
                  <a:schemeClr val="accent3"/>
                </a:solidFill>
                <a:latin typeface="Arial" panose="020B0604020202020204" pitchFamily="34" charset="0"/>
                <a:cs typeface="Arial" panose="020B0604020202020204" pitchFamily="34" charset="0"/>
              </a:rPr>
              <a:t>11-50</a:t>
            </a:r>
          </a:p>
        </p:txBody>
      </p:sp>
      <p:sp>
        <p:nvSpPr>
          <p:cNvPr id="6" name="Text Box 3"/>
          <p:cNvSpPr txBox="1">
            <a:spLocks noChangeArrowheads="1"/>
          </p:cNvSpPr>
          <p:nvPr/>
        </p:nvSpPr>
        <p:spPr bwMode="auto">
          <a:xfrm>
            <a:off x="152400" y="133350"/>
            <a:ext cx="8839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600" b="1" dirty="0">
                <a:ln w="19050">
                  <a:noFill/>
                  <a:prstDash val="solid"/>
                </a:ln>
                <a:solidFill>
                  <a:schemeClr val="accent3"/>
                </a:solidFill>
                <a:latin typeface="Arial" panose="020B0604020202020204" pitchFamily="34" charset="0"/>
                <a:cs typeface="Arial" panose="020B0604020202020204" pitchFamily="34" charset="0"/>
              </a:rPr>
              <a:t>Many (M)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p:cNvPicPr>
          <p:nvPr/>
        </p:nvPicPr>
        <p:blipFill>
          <a:blip r:embed="rId3">
            <a:extLst>
              <a:ext uri="{28A0092B-C50C-407E-A947-70E740481C1C}">
                <a14:useLocalDpi xmlns:a14="http://schemas.microsoft.com/office/drawing/2010/main" val="0"/>
              </a:ext>
            </a:extLst>
          </a:blip>
          <a:srcRect t="5659"/>
          <a:stretch>
            <a:fillRect/>
          </a:stretch>
        </p:blipFill>
        <p:spPr bwMode="auto">
          <a:xfrm>
            <a:off x="0" y="1073150"/>
            <a:ext cx="9144000"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4038600" y="1390650"/>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3600" b="1">
                <a:solidFill>
                  <a:srgbClr val="FFFFFF"/>
                </a:solidFill>
                <a:latin typeface="Arial" pitchFamily="34" charset="0"/>
                <a:cs typeface="Arial" pitchFamily="34" charset="0"/>
              </a:rPr>
              <a:t>50+</a:t>
            </a:r>
          </a:p>
        </p:txBody>
      </p:sp>
      <p:sp>
        <p:nvSpPr>
          <p:cNvPr id="6" name="Text Box 3"/>
          <p:cNvSpPr txBox="1">
            <a:spLocks noChangeArrowheads="1"/>
          </p:cNvSpPr>
          <p:nvPr/>
        </p:nvSpPr>
        <p:spPr bwMode="auto">
          <a:xfrm>
            <a:off x="152400" y="268288"/>
            <a:ext cx="8839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600" b="1" dirty="0">
                <a:ln w="19050">
                  <a:noFill/>
                  <a:prstDash val="solid"/>
                </a:ln>
                <a:solidFill>
                  <a:schemeClr val="accent3"/>
                </a:solidFill>
                <a:latin typeface="Arial" panose="020B0604020202020204" pitchFamily="34" charset="0"/>
                <a:cs typeface="Arial" panose="020B0604020202020204" pitchFamily="34" charset="0"/>
              </a:rPr>
              <a:t>Abundant (A)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0" descr="TitleSlide_V2_Sans_Everyt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51938"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12700" y="1524000"/>
            <a:ext cx="91567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Tx/>
              <a:buNone/>
            </a:pPr>
            <a:endParaRPr lang="en-US" altLang="en-US" b="1" dirty="0">
              <a:solidFill>
                <a:srgbClr val="FFFFFF"/>
              </a:solidFill>
              <a:latin typeface="Arial" pitchFamily="34" charset="0"/>
              <a:cs typeface="Arial" pitchFamily="34" charset="0"/>
            </a:endParaRPr>
          </a:p>
          <a:p>
            <a:pPr marL="342900" indent="-342900">
              <a:spcBef>
                <a:spcPct val="0"/>
              </a:spcBef>
              <a:buClr>
                <a:srgbClr val="000066"/>
              </a:buClr>
              <a:buSzPct val="25000"/>
            </a:pPr>
            <a:r>
              <a:rPr lang="en-US" altLang="en-US" sz="2500" b="1" dirty="0">
                <a:solidFill>
                  <a:srgbClr val="FFFFFF"/>
                </a:solidFill>
                <a:latin typeface="Arial" pitchFamily="34" charset="0"/>
                <a:cs typeface="Arial" pitchFamily="34" charset="0"/>
              </a:rPr>
              <a:t>Background on deep sea coral communities found in West Coast Sanctuaries</a:t>
            </a:r>
          </a:p>
          <a:p>
            <a:pPr marL="342900" indent="-342900">
              <a:spcBef>
                <a:spcPct val="0"/>
              </a:spcBef>
              <a:buClr>
                <a:srgbClr val="000066"/>
              </a:buClr>
              <a:buSzPct val="25000"/>
            </a:pPr>
            <a:endParaRPr lang="en-US" altLang="en-US" sz="2500" b="1" dirty="0">
              <a:solidFill>
                <a:srgbClr val="FFFFFF"/>
              </a:solidFill>
              <a:latin typeface="Arial" pitchFamily="34" charset="0"/>
              <a:cs typeface="Arial" pitchFamily="34" charset="0"/>
            </a:endParaRPr>
          </a:p>
          <a:p>
            <a:pPr marL="342900" indent="-342900">
              <a:spcBef>
                <a:spcPct val="0"/>
              </a:spcBef>
              <a:buClr>
                <a:srgbClr val="000066"/>
              </a:buClr>
              <a:buSzPct val="25000"/>
            </a:pPr>
            <a:r>
              <a:rPr lang="en-US" altLang="en-US" sz="2500" b="1" dirty="0">
                <a:solidFill>
                  <a:srgbClr val="FFFFFF"/>
                </a:solidFill>
                <a:latin typeface="Arial" pitchFamily="34" charset="0"/>
                <a:cs typeface="Arial" pitchFamily="34" charset="0"/>
              </a:rPr>
              <a:t>Focus Concepts: </a:t>
            </a:r>
          </a:p>
          <a:p>
            <a:pPr marL="342900" indent="-342900">
              <a:spcBef>
                <a:spcPct val="0"/>
              </a:spcBef>
              <a:buClr>
                <a:srgbClr val="000066"/>
              </a:buClr>
              <a:buSzPct val="25000"/>
            </a:pPr>
            <a:r>
              <a:rPr lang="en-US" altLang="en-US" sz="2500" b="1" dirty="0">
                <a:solidFill>
                  <a:srgbClr val="FFFFFF"/>
                </a:solidFill>
                <a:latin typeface="Arial" pitchFamily="34" charset="0"/>
                <a:cs typeface="Arial" pitchFamily="34" charset="0"/>
              </a:rPr>
              <a:t>-Technology</a:t>
            </a:r>
          </a:p>
          <a:p>
            <a:pPr marL="342900" indent="-342900">
              <a:spcBef>
                <a:spcPct val="0"/>
              </a:spcBef>
              <a:buClr>
                <a:srgbClr val="000066"/>
              </a:buClr>
              <a:buSzPct val="25000"/>
            </a:pPr>
            <a:r>
              <a:rPr lang="en-US" altLang="en-US" sz="2500" b="1" dirty="0">
                <a:solidFill>
                  <a:srgbClr val="FFFFFF"/>
                </a:solidFill>
                <a:latin typeface="Arial" pitchFamily="34" charset="0"/>
                <a:cs typeface="Arial" pitchFamily="34" charset="0"/>
              </a:rPr>
              <a:t>-Habitat</a:t>
            </a:r>
          </a:p>
          <a:p>
            <a:pPr marL="342900" indent="-342900">
              <a:spcBef>
                <a:spcPct val="0"/>
              </a:spcBef>
              <a:buClr>
                <a:srgbClr val="000066"/>
              </a:buClr>
              <a:buSzPct val="25000"/>
            </a:pPr>
            <a:r>
              <a:rPr lang="en-US" altLang="en-US" sz="2500" b="1" dirty="0">
                <a:solidFill>
                  <a:srgbClr val="FFFFFF"/>
                </a:solidFill>
                <a:latin typeface="Arial" pitchFamily="34" charset="0"/>
                <a:cs typeface="Arial" pitchFamily="34" charset="0"/>
              </a:rPr>
              <a:t>Threats</a:t>
            </a:r>
          </a:p>
          <a:p>
            <a:pPr marL="342900" indent="-342900">
              <a:spcBef>
                <a:spcPct val="0"/>
              </a:spcBef>
              <a:buClr>
                <a:srgbClr val="000066"/>
              </a:buClr>
              <a:buSzPct val="25000"/>
            </a:pPr>
            <a:r>
              <a:rPr lang="en-US" altLang="en-US" sz="2500" b="1" dirty="0">
                <a:solidFill>
                  <a:srgbClr val="FFFFFF"/>
                </a:solidFill>
                <a:latin typeface="Arial" pitchFamily="34" charset="0"/>
                <a:cs typeface="Arial" pitchFamily="34" charset="0"/>
              </a:rPr>
              <a:t>-Biodiversity and Abundance</a:t>
            </a:r>
          </a:p>
          <a:p>
            <a:pPr marL="342900" indent="-342900">
              <a:spcBef>
                <a:spcPct val="0"/>
              </a:spcBef>
              <a:buClr>
                <a:srgbClr val="000066"/>
              </a:buClr>
              <a:buSzPct val="25000"/>
            </a:pPr>
            <a:endParaRPr lang="en-US" altLang="en-US" sz="2500" b="1" dirty="0">
              <a:solidFill>
                <a:srgbClr val="FFFFFF"/>
              </a:solidFill>
              <a:latin typeface="Arial" pitchFamily="34" charset="0"/>
              <a:cs typeface="Arial" pitchFamily="34" charset="0"/>
            </a:endParaRPr>
          </a:p>
          <a:p>
            <a:pPr marL="342900" indent="-342900">
              <a:spcBef>
                <a:spcPct val="0"/>
              </a:spcBef>
              <a:buClr>
                <a:srgbClr val="000066"/>
              </a:buClr>
              <a:buSzPct val="25000"/>
            </a:pPr>
            <a:r>
              <a:rPr lang="en-US" altLang="en-US" sz="2500" b="1" dirty="0">
                <a:solidFill>
                  <a:srgbClr val="FFFFFF"/>
                </a:solidFill>
                <a:latin typeface="Arial" pitchFamily="34" charset="0"/>
                <a:cs typeface="Arial" pitchFamily="34" charset="0"/>
              </a:rPr>
              <a:t>Overview of classroom resources</a:t>
            </a:r>
          </a:p>
          <a:p>
            <a:pPr marL="342900" indent="-342900" algn="ctr">
              <a:spcBef>
                <a:spcPct val="0"/>
              </a:spcBef>
              <a:buClr>
                <a:srgbClr val="000066"/>
              </a:buClr>
              <a:buSzPct val="25000"/>
            </a:pPr>
            <a:endParaRPr lang="en-US" altLang="en-US" sz="2500" b="1" dirty="0">
              <a:solidFill>
                <a:srgbClr val="FFFFFF"/>
              </a:solidFill>
              <a:latin typeface="Arial" pitchFamily="34" charset="0"/>
              <a:cs typeface="Arial" pitchFamily="34" charset="0"/>
            </a:endParaRPr>
          </a:p>
          <a:p>
            <a:pPr algn="ctr">
              <a:spcBef>
                <a:spcPct val="0"/>
              </a:spcBef>
              <a:buClr>
                <a:srgbClr val="000066"/>
              </a:buClr>
              <a:buSzPct val="25000"/>
              <a:buFontTx/>
              <a:buNone/>
            </a:pPr>
            <a:endParaRPr lang="en-US" altLang="en-US" sz="2500" b="1" dirty="0">
              <a:solidFill>
                <a:srgbClr val="FFFFFF"/>
              </a:solidFill>
              <a:latin typeface="Arial" pitchFamily="34" charset="0"/>
              <a:cs typeface="Arial" pitchFamily="34" charset="0"/>
            </a:endParaRPr>
          </a:p>
        </p:txBody>
      </p:sp>
      <p:sp>
        <p:nvSpPr>
          <p:cNvPr id="5" name="Text Box 4"/>
          <p:cNvSpPr txBox="1">
            <a:spLocks noChangeArrowheads="1"/>
          </p:cNvSpPr>
          <p:nvPr/>
        </p:nvSpPr>
        <p:spPr bwMode="auto">
          <a:xfrm>
            <a:off x="-1143000" y="457200"/>
            <a:ext cx="91567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Tx/>
              <a:buNone/>
            </a:pPr>
            <a:r>
              <a:rPr lang="en-US" altLang="en-US" sz="2800" b="1" dirty="0">
                <a:solidFill>
                  <a:srgbClr val="FFFFFF"/>
                </a:solidFill>
                <a:latin typeface="Arial" pitchFamily="34" charset="0"/>
                <a:cs typeface="Arial" pitchFamily="34" charset="0"/>
              </a:rPr>
              <a:t>Deep Sea Science in the Classroom</a:t>
            </a:r>
          </a:p>
          <a:p>
            <a:pPr algn="ctr">
              <a:spcBef>
                <a:spcPct val="0"/>
              </a:spcBef>
              <a:buClr>
                <a:srgbClr val="000066"/>
              </a:buClr>
              <a:buSzPct val="25000"/>
              <a:buFontTx/>
              <a:buNone/>
            </a:pPr>
            <a:endParaRPr lang="en-US" altLang="en-US" sz="2800" b="1" dirty="0">
              <a:solidFill>
                <a:srgbClr val="FFFFFF"/>
              </a:solidFill>
              <a:latin typeface="Arial" pitchFamily="34" charset="0"/>
              <a:cs typeface="Arial" pitchFamily="34" charset="0"/>
            </a:endParaRPr>
          </a:p>
          <a:p>
            <a:pPr algn="ctr">
              <a:spcBef>
                <a:spcPct val="0"/>
              </a:spcBef>
              <a:buClr>
                <a:srgbClr val="000066"/>
              </a:buClr>
              <a:buSzPct val="25000"/>
              <a:buFontTx/>
              <a:buNone/>
            </a:pPr>
            <a:endParaRPr lang="en-US" altLang="en-US" sz="2800" b="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3778418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Text Box 3"/>
          <p:cNvSpPr txBox="1">
            <a:spLocks noChangeArrowheads="1"/>
          </p:cNvSpPr>
          <p:nvPr/>
        </p:nvSpPr>
        <p:spPr bwMode="auto">
          <a:xfrm>
            <a:off x="152400" y="0"/>
            <a:ext cx="8839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b="1">
                <a:solidFill>
                  <a:srgbClr val="FFFFFF"/>
                </a:solidFill>
                <a:latin typeface="Arial" pitchFamily="34" charset="0"/>
                <a:cs typeface="Arial" pitchFamily="34" charset="0"/>
              </a:rPr>
              <a:t>It is easy to count individuals in a still shot, but we have to do it while the ROV is moving!</a:t>
            </a:r>
          </a:p>
        </p:txBody>
      </p:sp>
      <p:sp>
        <p:nvSpPr>
          <p:cNvPr id="56322" name="Text Box 3"/>
          <p:cNvSpPr txBox="1">
            <a:spLocks noChangeArrowheads="1"/>
          </p:cNvSpPr>
          <p:nvPr/>
        </p:nvSpPr>
        <p:spPr bwMode="auto">
          <a:xfrm>
            <a:off x="0" y="2619375"/>
            <a:ext cx="9144000"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3000" b="1" dirty="0">
                <a:solidFill>
                  <a:srgbClr val="FFFFFF"/>
                </a:solidFill>
                <a:latin typeface="Arial" pitchFamily="34" charset="0"/>
                <a:cs typeface="Arial" pitchFamily="34" charset="0"/>
              </a:rPr>
              <a:t>Visibility</a:t>
            </a:r>
          </a:p>
          <a:p>
            <a:pPr algn="ctr">
              <a:spcBef>
                <a:spcPct val="50000"/>
              </a:spcBef>
              <a:buFontTx/>
              <a:buNone/>
            </a:pPr>
            <a:r>
              <a:rPr lang="en-US" altLang="en-US" sz="3000" b="1" dirty="0">
                <a:solidFill>
                  <a:srgbClr val="FFFFFF"/>
                </a:solidFill>
                <a:latin typeface="Arial" pitchFamily="34" charset="0"/>
                <a:cs typeface="Arial" pitchFamily="34" charset="0"/>
              </a:rPr>
              <a:t>Moving organisms</a:t>
            </a:r>
          </a:p>
          <a:p>
            <a:pPr algn="ctr">
              <a:spcBef>
                <a:spcPct val="50000"/>
              </a:spcBef>
              <a:buNone/>
            </a:pPr>
            <a:r>
              <a:rPr lang="en-US" altLang="en-US" sz="3000" b="1" dirty="0">
                <a:solidFill>
                  <a:srgbClr val="FFFFFF"/>
                </a:solidFill>
                <a:latin typeface="Arial" pitchFamily="34" charset="0"/>
                <a:cs typeface="Arial" pitchFamily="34" charset="0"/>
              </a:rPr>
              <a:t>Limited field of view</a:t>
            </a:r>
          </a:p>
          <a:p>
            <a:pPr algn="ctr">
              <a:spcBef>
                <a:spcPct val="50000"/>
              </a:spcBef>
              <a:buNone/>
            </a:pPr>
            <a:r>
              <a:rPr lang="en-US" altLang="en-US" sz="3000" b="1" dirty="0">
                <a:solidFill>
                  <a:srgbClr val="FFFFFF"/>
                </a:solidFill>
                <a:latin typeface="Arial" pitchFamily="34" charset="0"/>
                <a:cs typeface="Arial" pitchFamily="34" charset="0"/>
              </a:rPr>
              <a:t>Other challenges?</a:t>
            </a:r>
          </a:p>
          <a:p>
            <a:pPr algn="ctr">
              <a:spcBef>
                <a:spcPct val="50000"/>
              </a:spcBef>
              <a:buFontTx/>
              <a:buNone/>
            </a:pPr>
            <a:endParaRPr lang="en-US" altLang="en-US" sz="3000" b="1" dirty="0">
              <a:solidFill>
                <a:srgbClr val="FFFFFF"/>
              </a:solidFill>
              <a:latin typeface="Arial" pitchFamily="34" charset="0"/>
              <a:cs typeface="Arial" pitchFamily="34" charset="0"/>
            </a:endParaRPr>
          </a:p>
          <a:p>
            <a:pPr algn="ctr">
              <a:spcBef>
                <a:spcPct val="50000"/>
              </a:spcBef>
              <a:buFontTx/>
              <a:buNone/>
            </a:pPr>
            <a:endParaRPr lang="en-US" altLang="en-US" sz="3000" b="1" dirty="0">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32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32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32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3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56322">
                                            <p:txEl>
                                              <p:pRg st="0" end="0"/>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56322">
                                            <p:txEl>
                                              <p:pRg st="1" end="1"/>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56322">
                                            <p:txEl>
                                              <p:pRg st="2" end="2"/>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563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P spid="56322" grpId="1"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1"/>
          <p:cNvPicPr>
            <a:picLocks noChangeAspect="1"/>
          </p:cNvPicPr>
          <p:nvPr/>
        </p:nvPicPr>
        <p:blipFill>
          <a:blip r:embed="rId4">
            <a:extLst>
              <a:ext uri="{28A0092B-C50C-407E-A947-70E740481C1C}">
                <a14:useLocalDpi xmlns:a14="http://schemas.microsoft.com/office/drawing/2010/main" val="0"/>
              </a:ext>
            </a:extLst>
          </a:blip>
          <a:srcRect t="8917"/>
          <a:stretch>
            <a:fillRect/>
          </a:stretch>
        </p:blipFill>
        <p:spPr bwMode="auto">
          <a:xfrm>
            <a:off x="12700" y="1676400"/>
            <a:ext cx="4678363"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 Box 3"/>
          <p:cNvSpPr txBox="1">
            <a:spLocks noChangeArrowheads="1"/>
          </p:cNvSpPr>
          <p:nvPr/>
        </p:nvSpPr>
        <p:spPr bwMode="auto">
          <a:xfrm>
            <a:off x="4648200" y="2057400"/>
            <a:ext cx="44958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3000" b="1" dirty="0">
                <a:solidFill>
                  <a:srgbClr val="FFFFFF"/>
                </a:solidFill>
                <a:latin typeface="Arial" pitchFamily="34" charset="0"/>
                <a:cs typeface="Arial" pitchFamily="34" charset="0"/>
              </a:rPr>
              <a:t>A transect is a straight line or path through a habitat for a specific distance or length of time along which researchers record species diversity and abundance, as well as habitat type.</a:t>
            </a:r>
          </a:p>
        </p:txBody>
      </p:sp>
      <p:sp>
        <p:nvSpPr>
          <p:cNvPr id="6" name="Text Box 3"/>
          <p:cNvSpPr txBox="1">
            <a:spLocks noChangeArrowheads="1"/>
          </p:cNvSpPr>
          <p:nvPr/>
        </p:nvSpPr>
        <p:spPr bwMode="auto">
          <a:xfrm>
            <a:off x="152400" y="457200"/>
            <a:ext cx="8839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4600" b="1" dirty="0">
                <a:ln w="19050">
                  <a:noFill/>
                  <a:prstDash val="solid"/>
                </a:ln>
                <a:solidFill>
                  <a:schemeClr val="accent3"/>
                </a:solidFill>
                <a:latin typeface="Arial" panose="020B0604020202020204" pitchFamily="34" charset="0"/>
                <a:cs typeface="Arial" panose="020B0604020202020204" pitchFamily="34" charset="0"/>
              </a:rPr>
              <a:t>What is a transect?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ChangeArrowheads="1"/>
          </p:cNvSpPr>
          <p:nvPr/>
        </p:nvSpPr>
        <p:spPr bwMode="auto">
          <a:xfrm>
            <a:off x="152400" y="457200"/>
            <a:ext cx="8839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4600" b="1" dirty="0">
                <a:ln w="19050">
                  <a:noFill/>
                  <a:prstDash val="solid"/>
                </a:ln>
                <a:solidFill>
                  <a:schemeClr val="accent3"/>
                </a:solidFill>
                <a:latin typeface="Arial" panose="020B0604020202020204" pitchFamily="34" charset="0"/>
                <a:cs typeface="Arial" panose="020B0604020202020204" pitchFamily="34" charset="0"/>
              </a:rPr>
              <a:t>Transects</a:t>
            </a:r>
          </a:p>
        </p:txBody>
      </p:sp>
      <p:sp>
        <p:nvSpPr>
          <p:cNvPr id="56322" name="Text Box 3"/>
          <p:cNvSpPr txBox="1">
            <a:spLocks noChangeArrowheads="1"/>
          </p:cNvSpPr>
          <p:nvPr/>
        </p:nvSpPr>
        <p:spPr bwMode="auto">
          <a:xfrm>
            <a:off x="0" y="2133600"/>
            <a:ext cx="9144000" cy="404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spcAft>
                <a:spcPts val="1000"/>
              </a:spcAft>
              <a:buFontTx/>
              <a:buNone/>
            </a:pPr>
            <a:r>
              <a:rPr lang="en-US" altLang="en-US" sz="3000" b="1" dirty="0">
                <a:solidFill>
                  <a:srgbClr val="FFFFFF"/>
                </a:solidFill>
                <a:latin typeface="Arial" pitchFamily="34" charset="0"/>
                <a:cs typeface="Arial" pitchFamily="34" charset="0"/>
              </a:rPr>
              <a:t>Collecting information from a transect helps us understand how an ecosystem functions.</a:t>
            </a:r>
          </a:p>
          <a:p>
            <a:pPr algn="ctr">
              <a:spcBef>
                <a:spcPct val="50000"/>
              </a:spcBef>
              <a:spcAft>
                <a:spcPts val="1000"/>
              </a:spcAft>
              <a:buFontTx/>
              <a:buNone/>
            </a:pPr>
            <a:r>
              <a:rPr lang="en-US" altLang="en-US" sz="3000" b="1" dirty="0">
                <a:solidFill>
                  <a:srgbClr val="FFFFFF"/>
                </a:solidFill>
                <a:latin typeface="Arial" pitchFamily="34" charset="0"/>
                <a:cs typeface="Arial" pitchFamily="34" charset="0"/>
              </a:rPr>
              <a:t>They may describe the flow of energy through a system and allow us to predict the impacts of natural or human-caused events.</a:t>
            </a:r>
          </a:p>
          <a:p>
            <a:pPr algn="ctr">
              <a:spcBef>
                <a:spcPct val="50000"/>
              </a:spcBef>
              <a:spcAft>
                <a:spcPts val="1000"/>
              </a:spcAft>
              <a:buFontTx/>
              <a:buNone/>
            </a:pPr>
            <a:r>
              <a:rPr lang="en-US" altLang="en-US" sz="3000" b="1" dirty="0">
                <a:solidFill>
                  <a:srgbClr val="FFFFFF"/>
                </a:solidFill>
                <a:latin typeface="Arial" pitchFamily="34" charset="0"/>
                <a:cs typeface="Arial" pitchFamily="34" charset="0"/>
              </a:rPr>
              <a:t>Each of our deep sea transects will be 3 minutes in length.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632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32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3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Text Box 3"/>
          <p:cNvSpPr txBox="1">
            <a:spLocks noChangeArrowheads="1"/>
          </p:cNvSpPr>
          <p:nvPr/>
        </p:nvSpPr>
        <p:spPr bwMode="auto">
          <a:xfrm>
            <a:off x="144463" y="293688"/>
            <a:ext cx="8839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b="1">
                <a:solidFill>
                  <a:srgbClr val="FFFFFF"/>
                </a:solidFill>
                <a:latin typeface="Arial" pitchFamily="34" charset="0"/>
                <a:cs typeface="Arial" pitchFamily="34" charset="0"/>
              </a:rPr>
              <a:t>Points to keep in mind as we conduct our transects:</a:t>
            </a:r>
          </a:p>
        </p:txBody>
      </p:sp>
      <p:sp>
        <p:nvSpPr>
          <p:cNvPr id="33796" name="Text Box 3"/>
          <p:cNvSpPr txBox="1">
            <a:spLocks noChangeArrowheads="1"/>
          </p:cNvSpPr>
          <p:nvPr/>
        </p:nvSpPr>
        <p:spPr bwMode="auto">
          <a:xfrm>
            <a:off x="228600" y="2819400"/>
            <a:ext cx="86106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514350" indent="-514350">
              <a:spcBef>
                <a:spcPct val="50000"/>
              </a:spcBef>
              <a:buFont typeface="+mj-lt"/>
              <a:buAutoNum type="arabicPeriod"/>
            </a:pPr>
            <a:r>
              <a:rPr lang="en-US" altLang="en-US" sz="3000" b="1" dirty="0">
                <a:solidFill>
                  <a:srgbClr val="FFFFFF"/>
                </a:solidFill>
                <a:latin typeface="Arial" pitchFamily="34" charset="0"/>
                <a:cs typeface="Arial" pitchFamily="34" charset="0"/>
              </a:rPr>
              <a:t>The ROV’s rate of speed.</a:t>
            </a:r>
          </a:p>
          <a:p>
            <a:pPr marL="514350" indent="-514350">
              <a:spcBef>
                <a:spcPct val="50000"/>
              </a:spcBef>
              <a:buFont typeface="+mj-lt"/>
              <a:buAutoNum type="arabicPeriod"/>
            </a:pPr>
            <a:r>
              <a:rPr lang="en-US" altLang="en-US" sz="3000" b="1" dirty="0">
                <a:solidFill>
                  <a:srgbClr val="FFFFFF"/>
                </a:solidFill>
                <a:latin typeface="Arial" pitchFamily="34" charset="0"/>
                <a:cs typeface="Arial" pitchFamily="34" charset="0"/>
              </a:rPr>
              <a:t>The field of vision in which species are counted.</a:t>
            </a:r>
          </a:p>
          <a:p>
            <a:pPr marL="514350" indent="-514350">
              <a:spcBef>
                <a:spcPct val="50000"/>
              </a:spcBef>
              <a:buFont typeface="+mj-lt"/>
              <a:buAutoNum type="arabicPeriod"/>
            </a:pPr>
            <a:r>
              <a:rPr lang="en-US" altLang="en-US" sz="3000" b="1" dirty="0">
                <a:solidFill>
                  <a:srgbClr val="FFFFFF"/>
                </a:solidFill>
                <a:latin typeface="Arial" pitchFamily="34" charset="0"/>
                <a:cs typeface="Arial" pitchFamily="34" charset="0"/>
              </a:rPr>
              <a:t>Maintaining consistency among observers.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Text Box 3"/>
          <p:cNvSpPr txBox="1">
            <a:spLocks noChangeArrowheads="1"/>
          </p:cNvSpPr>
          <p:nvPr/>
        </p:nvSpPr>
        <p:spPr bwMode="auto">
          <a:xfrm>
            <a:off x="144463" y="293688"/>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400" b="1">
                <a:solidFill>
                  <a:srgbClr val="FFFFFF"/>
                </a:solidFill>
                <a:latin typeface="Arial" pitchFamily="34" charset="0"/>
                <a:cs typeface="Arial" pitchFamily="34" charset="0"/>
              </a:rPr>
              <a:t>Our Transects</a:t>
            </a:r>
          </a:p>
        </p:txBody>
      </p:sp>
      <p:sp>
        <p:nvSpPr>
          <p:cNvPr id="34820" name="Text Box 3"/>
          <p:cNvSpPr txBox="1">
            <a:spLocks noChangeArrowheads="1"/>
          </p:cNvSpPr>
          <p:nvPr/>
        </p:nvSpPr>
        <p:spPr bwMode="auto">
          <a:xfrm>
            <a:off x="457200" y="1828800"/>
            <a:ext cx="82296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3000" b="1" dirty="0">
                <a:solidFill>
                  <a:srgbClr val="FFFFFF"/>
                </a:solidFill>
                <a:latin typeface="Arial" pitchFamily="34" charset="0"/>
                <a:cs typeface="Arial" pitchFamily="34" charset="0"/>
              </a:rPr>
              <a:t>We will count individuals of certain species during one-minute segments of a transect, then estimate abundance for the entire transect.</a:t>
            </a:r>
          </a:p>
          <a:p>
            <a:pPr algn="ctr">
              <a:spcBef>
                <a:spcPct val="50000"/>
              </a:spcBef>
              <a:buFontTx/>
              <a:buNone/>
            </a:pPr>
            <a:endParaRPr lang="en-US" altLang="en-US" sz="3000" b="1" dirty="0">
              <a:solidFill>
                <a:srgbClr val="FFFFFF"/>
              </a:solidFill>
              <a:latin typeface="Arial" pitchFamily="34" charset="0"/>
              <a:cs typeface="Arial" pitchFamily="34" charset="0"/>
            </a:endParaRPr>
          </a:p>
          <a:p>
            <a:pPr algn="ctr">
              <a:spcBef>
                <a:spcPct val="50000"/>
              </a:spcBef>
              <a:buFontTx/>
              <a:buNone/>
            </a:pPr>
            <a:r>
              <a:rPr lang="en-US" altLang="en-US" sz="3000" b="1" dirty="0">
                <a:solidFill>
                  <a:srgbClr val="FFFFFF"/>
                </a:solidFill>
                <a:latin typeface="Arial" pitchFamily="34" charset="0"/>
                <a:cs typeface="Arial" pitchFamily="34" charset="0"/>
              </a:rPr>
              <a:t>Once we graph our abundance, we will look at diversity, or how many different species we found.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Text Box 3"/>
          <p:cNvSpPr txBox="1">
            <a:spLocks noChangeArrowheads="1"/>
          </p:cNvSpPr>
          <p:nvPr/>
        </p:nvSpPr>
        <p:spPr bwMode="auto">
          <a:xfrm>
            <a:off x="144463" y="293688"/>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400" b="1">
                <a:solidFill>
                  <a:srgbClr val="FFFFFF"/>
                </a:solidFill>
                <a:latin typeface="Arial" pitchFamily="34" charset="0"/>
                <a:cs typeface="Arial" pitchFamily="34" charset="0"/>
              </a:rPr>
              <a:t>Data Sheet</a:t>
            </a:r>
          </a:p>
        </p:txBody>
      </p:sp>
      <p:pic>
        <p:nvPicPr>
          <p:cNvPr id="3584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0" y="1676400"/>
            <a:ext cx="8875713" cy="518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ChangeArrowheads="1"/>
          </p:cNvSpPr>
          <p:nvPr/>
        </p:nvSpPr>
        <p:spPr bwMode="auto">
          <a:xfrm>
            <a:off x="0" y="0"/>
            <a:ext cx="9144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spcBef>
                <a:spcPct val="0"/>
              </a:spcBef>
              <a:buFontTx/>
              <a:buNone/>
            </a:pPr>
            <a:endParaRPr lang="en-US" altLang="en-US" sz="6000">
              <a:solidFill>
                <a:srgbClr val="FFFFFF"/>
              </a:solidFill>
              <a:latin typeface="ITC Franklin Gothic DemiCd"/>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02" y="902480"/>
            <a:ext cx="8839200" cy="505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3"/>
          <p:cNvSpPr txBox="1">
            <a:spLocks noChangeArrowheads="1"/>
          </p:cNvSpPr>
          <p:nvPr/>
        </p:nvSpPr>
        <p:spPr bwMode="auto">
          <a:xfrm>
            <a:off x="577702" y="2828835"/>
            <a:ext cx="8001000" cy="1200329"/>
          </a:xfrm>
          <a:prstGeom prst="rect">
            <a:avLst/>
          </a:prstGeom>
          <a:noFill/>
          <a:ln w="9525">
            <a:noFill/>
            <a:miter lim="800000"/>
            <a:headEnd/>
            <a:tailEnd/>
          </a:ln>
          <a:effec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37931725" indent="-37474525">
              <a:defRPr sz="6000">
                <a:solidFill>
                  <a:srgbClr val="FFFFFF"/>
                </a:solidFill>
                <a:latin typeface="ITC Franklin Gothic DemiCd" charset="0"/>
                <a:ea typeface="ＭＳ Ｐゴシック" charset="0"/>
              </a:defRPr>
            </a:lvl2pPr>
            <a:lvl3pPr>
              <a:defRPr sz="6000">
                <a:solidFill>
                  <a:srgbClr val="FFFFFF"/>
                </a:solidFill>
                <a:latin typeface="ITC Franklin Gothic DemiCd" charset="0"/>
                <a:ea typeface="ＭＳ Ｐゴシック" charset="0"/>
              </a:defRPr>
            </a:lvl3pPr>
            <a:lvl4pPr>
              <a:defRPr sz="6000">
                <a:solidFill>
                  <a:srgbClr val="FFFFFF"/>
                </a:solidFill>
                <a:latin typeface="ITC Franklin Gothic DemiCd" charset="0"/>
                <a:ea typeface="ＭＳ Ｐゴシック" charset="0"/>
              </a:defRPr>
            </a:lvl4pPr>
            <a:lvl5pPr>
              <a:defRPr sz="6000">
                <a:solidFill>
                  <a:srgbClr val="FFFFFF"/>
                </a:solidFill>
                <a:latin typeface="ITC Franklin Gothic DemiCd" charset="0"/>
                <a:ea typeface="ＭＳ Ｐゴシック" charset="0"/>
              </a:defRPr>
            </a:lvl5pPr>
            <a:lvl6pPr marL="457200" eaLnBrk="0" fontAlgn="base" hangingPunct="0">
              <a:spcBef>
                <a:spcPct val="0"/>
              </a:spcBef>
              <a:spcAft>
                <a:spcPct val="0"/>
              </a:spcAft>
              <a:defRPr sz="6000">
                <a:solidFill>
                  <a:srgbClr val="FFFFFF"/>
                </a:solidFill>
                <a:latin typeface="ITC Franklin Gothic DemiCd" charset="0"/>
                <a:ea typeface="ＭＳ Ｐゴシック" charset="0"/>
              </a:defRPr>
            </a:lvl6pPr>
            <a:lvl7pPr marL="914400" eaLnBrk="0" fontAlgn="base" hangingPunct="0">
              <a:spcBef>
                <a:spcPct val="0"/>
              </a:spcBef>
              <a:spcAft>
                <a:spcPct val="0"/>
              </a:spcAft>
              <a:defRPr sz="6000">
                <a:solidFill>
                  <a:srgbClr val="FFFFFF"/>
                </a:solidFill>
                <a:latin typeface="ITC Franklin Gothic DemiCd" charset="0"/>
                <a:ea typeface="ＭＳ Ｐゴシック" charset="0"/>
              </a:defRPr>
            </a:lvl7pPr>
            <a:lvl8pPr marL="1371600" eaLnBrk="0" fontAlgn="base" hangingPunct="0">
              <a:spcBef>
                <a:spcPct val="0"/>
              </a:spcBef>
              <a:spcAft>
                <a:spcPct val="0"/>
              </a:spcAft>
              <a:defRPr sz="6000">
                <a:solidFill>
                  <a:srgbClr val="FFFFFF"/>
                </a:solidFill>
                <a:latin typeface="ITC Franklin Gothic DemiCd" charset="0"/>
                <a:ea typeface="ＭＳ Ｐゴシック" charset="0"/>
              </a:defRPr>
            </a:lvl8pPr>
            <a:lvl9pPr marL="18288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600" b="1" dirty="0">
                <a:ln w="18415" cmpd="sng">
                  <a:solidFill>
                    <a:srgbClr val="FFFFFF"/>
                  </a:solidFill>
                  <a:prstDash val="solid"/>
                </a:ln>
                <a:latin typeface="Arial" panose="020B0604020202020204" pitchFamily="34" charset="0"/>
                <a:cs typeface="Arial" panose="020B0604020202020204" pitchFamily="34" charset="0"/>
              </a:rPr>
              <a:t>[Play ROV Deployment and Training Transect Video]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1" name="Text Box 3"/>
          <p:cNvSpPr txBox="1">
            <a:spLocks noChangeArrowheads="1"/>
          </p:cNvSpPr>
          <p:nvPr/>
        </p:nvSpPr>
        <p:spPr bwMode="auto">
          <a:xfrm>
            <a:off x="144463" y="293688"/>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400" b="1">
                <a:solidFill>
                  <a:srgbClr val="FFFFFF"/>
                </a:solidFill>
                <a:latin typeface="Arial" pitchFamily="34" charset="0"/>
                <a:cs typeface="Arial" pitchFamily="34" charset="0"/>
              </a:rPr>
              <a:t>Practice Transect</a:t>
            </a:r>
          </a:p>
        </p:txBody>
      </p:sp>
      <p:sp>
        <p:nvSpPr>
          <p:cNvPr id="4" name="Text Box 4"/>
          <p:cNvSpPr txBox="1">
            <a:spLocks noChangeArrowheads="1"/>
          </p:cNvSpPr>
          <p:nvPr/>
        </p:nvSpPr>
        <p:spPr bwMode="auto">
          <a:xfrm>
            <a:off x="0" y="1600200"/>
            <a:ext cx="91440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75000"/>
              <a:buFontTx/>
              <a:buNone/>
            </a:pPr>
            <a:endParaRPr lang="en-US" altLang="en-US" sz="3000" b="1" dirty="0">
              <a:solidFill>
                <a:srgbClr val="FFFFFF"/>
              </a:solidFill>
              <a:latin typeface="Arial" pitchFamily="34" charset="0"/>
              <a:cs typeface="Arial" pitchFamily="34" charset="0"/>
            </a:endParaRPr>
          </a:p>
          <a:p>
            <a:pPr algn="ctr">
              <a:spcBef>
                <a:spcPct val="0"/>
              </a:spcBef>
              <a:buClr>
                <a:srgbClr val="000066"/>
              </a:buClr>
              <a:buSzPct val="75000"/>
              <a:buFontTx/>
              <a:buNone/>
            </a:pPr>
            <a:r>
              <a:rPr lang="en-US" altLang="en-US" sz="3000" b="1" dirty="0">
                <a:solidFill>
                  <a:srgbClr val="FFFFFF"/>
                </a:solidFill>
                <a:latin typeface="Arial" pitchFamily="34" charset="0"/>
                <a:cs typeface="Arial" pitchFamily="34" charset="0"/>
              </a:rPr>
              <a:t>What is the habitat type?</a:t>
            </a:r>
          </a:p>
          <a:p>
            <a:pPr algn="ctr">
              <a:spcBef>
                <a:spcPct val="0"/>
              </a:spcBef>
              <a:buClr>
                <a:srgbClr val="000066"/>
              </a:buClr>
              <a:buSzPct val="75000"/>
              <a:buFontTx/>
              <a:buNone/>
            </a:pPr>
            <a:endParaRPr lang="en-US" altLang="en-US" sz="3000" b="1" dirty="0">
              <a:solidFill>
                <a:srgbClr val="FFFFFF"/>
              </a:solidFill>
              <a:latin typeface="Arial" pitchFamily="34" charset="0"/>
              <a:cs typeface="Arial" pitchFamily="34" charset="0"/>
            </a:endParaRPr>
          </a:p>
          <a:p>
            <a:pPr algn="ctr">
              <a:spcBef>
                <a:spcPct val="0"/>
              </a:spcBef>
              <a:buClr>
                <a:srgbClr val="000066"/>
              </a:buClr>
              <a:buSzPct val="75000"/>
              <a:buFontTx/>
              <a:buNone/>
            </a:pPr>
            <a:endParaRPr lang="en-US" altLang="en-US" sz="3000" b="1" dirty="0">
              <a:solidFill>
                <a:srgbClr val="FFFFFF"/>
              </a:solidFill>
              <a:latin typeface="Arial" pitchFamily="34" charset="0"/>
              <a:cs typeface="Arial" pitchFamily="34" charset="0"/>
            </a:endParaRPr>
          </a:p>
          <a:p>
            <a:pPr algn="ctr">
              <a:spcBef>
                <a:spcPct val="0"/>
              </a:spcBef>
              <a:buClr>
                <a:srgbClr val="000066"/>
              </a:buClr>
              <a:buSzPct val="75000"/>
              <a:buFontTx/>
              <a:buNone/>
            </a:pPr>
            <a:r>
              <a:rPr lang="en-US" altLang="en-US" sz="3000" b="1" dirty="0">
                <a:solidFill>
                  <a:srgbClr val="FFFFFF"/>
                </a:solidFill>
                <a:latin typeface="Arial" pitchFamily="34" charset="0"/>
                <a:cs typeface="Arial" pitchFamily="34" charset="0"/>
              </a:rPr>
              <a:t>What deep-sea species did you observe?</a:t>
            </a:r>
          </a:p>
          <a:p>
            <a:pPr algn="ctr">
              <a:spcBef>
                <a:spcPct val="0"/>
              </a:spcBef>
              <a:buClr>
                <a:srgbClr val="000066"/>
              </a:buClr>
              <a:buSzPct val="75000"/>
              <a:buFontTx/>
              <a:buNone/>
            </a:pPr>
            <a:endParaRPr lang="en-US" altLang="en-US" sz="3000" b="1" dirty="0">
              <a:solidFill>
                <a:srgbClr val="FFFFFF"/>
              </a:solidFill>
              <a:latin typeface="Arial" pitchFamily="34" charset="0"/>
              <a:cs typeface="Arial" pitchFamily="34" charset="0"/>
            </a:endParaRPr>
          </a:p>
          <a:p>
            <a:pPr algn="ctr">
              <a:spcBef>
                <a:spcPct val="0"/>
              </a:spcBef>
              <a:buClr>
                <a:srgbClr val="000066"/>
              </a:buClr>
              <a:buSzPct val="75000"/>
              <a:buFontTx/>
              <a:buNone/>
            </a:pPr>
            <a:endParaRPr lang="en-US" altLang="en-US" sz="3000" b="1" dirty="0">
              <a:solidFill>
                <a:srgbClr val="FFFFFF"/>
              </a:solidFill>
              <a:latin typeface="Arial" pitchFamily="34" charset="0"/>
              <a:cs typeface="Arial" pitchFamily="34" charset="0"/>
            </a:endParaRPr>
          </a:p>
          <a:p>
            <a:pPr algn="ctr">
              <a:spcBef>
                <a:spcPct val="0"/>
              </a:spcBef>
              <a:buClr>
                <a:srgbClr val="000066"/>
              </a:buClr>
              <a:buSzPct val="75000"/>
              <a:buFontTx/>
              <a:buNone/>
            </a:pPr>
            <a:r>
              <a:rPr lang="en-US" altLang="en-US" sz="3000" b="1" dirty="0">
                <a:solidFill>
                  <a:srgbClr val="FFFFFF"/>
                </a:solidFill>
                <a:latin typeface="Arial" pitchFamily="34" charset="0"/>
                <a:cs typeface="Arial" pitchFamily="34" charset="0"/>
              </a:rPr>
              <a:t>Graph total abundance for the entire transect.</a:t>
            </a:r>
          </a:p>
          <a:p>
            <a:pPr algn="ctr">
              <a:spcBef>
                <a:spcPct val="0"/>
              </a:spcBef>
              <a:buClr>
                <a:srgbClr val="000066"/>
              </a:buClr>
              <a:buSzPct val="75000"/>
              <a:buFontTx/>
              <a:buNone/>
            </a:pPr>
            <a:endParaRPr lang="en-US" altLang="en-US" sz="3000" b="1" dirty="0">
              <a:solidFill>
                <a:srgbClr val="FFFFFF"/>
              </a:solidFill>
              <a:latin typeface="Arial" pitchFamily="34" charset="0"/>
              <a:cs typeface="Arial" pitchFamily="34" charset="0"/>
            </a:endParaRPr>
          </a:p>
          <a:p>
            <a:pPr algn="ctr">
              <a:spcBef>
                <a:spcPct val="0"/>
              </a:spcBef>
              <a:buClr>
                <a:srgbClr val="000066"/>
              </a:buClr>
              <a:buSzPct val="75000"/>
              <a:buFontTx/>
              <a:buNone/>
            </a:pPr>
            <a:endParaRPr lang="en-US" altLang="en-US" sz="3000" b="1" dirty="0">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5" name="Text Box 3"/>
          <p:cNvSpPr txBox="1">
            <a:spLocks noChangeArrowheads="1"/>
          </p:cNvSpPr>
          <p:nvPr/>
        </p:nvSpPr>
        <p:spPr bwMode="auto">
          <a:xfrm>
            <a:off x="144463" y="381000"/>
            <a:ext cx="8839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400" b="1" dirty="0">
                <a:solidFill>
                  <a:srgbClr val="FFFFFF"/>
                </a:solidFill>
                <a:latin typeface="Arial" pitchFamily="34" charset="0"/>
                <a:cs typeface="Arial" pitchFamily="34" charset="0"/>
              </a:rPr>
              <a:t>Practice Transect</a:t>
            </a:r>
          </a:p>
        </p:txBody>
      </p:sp>
      <p:pic>
        <p:nvPicPr>
          <p:cNvPr id="5" name="Picture 4" descr="https://lh5.googleusercontent.com/7PFGsSiKxoLMVD4cu9sI2PlErUseAVby7tvw-D-h6JUgFAh5BMeTtm_rXVkATw2eva5zW6_Hx-o1VNsUjfthuZ9ixTeiv0FX-6KNn55oryBnOrVfzSHLagYgDODiQOF6eokTulA"/>
          <p:cNvPicPr/>
          <p:nvPr/>
        </p:nvPicPr>
        <p:blipFill rotWithShape="1">
          <a:blip r:embed="rId4">
            <a:extLst>
              <a:ext uri="{28A0092B-C50C-407E-A947-70E740481C1C}">
                <a14:useLocalDpi xmlns:a14="http://schemas.microsoft.com/office/drawing/2010/main"/>
              </a:ext>
            </a:extLst>
          </a:blip>
          <a:srcRect l="3018" t="4930" r="4829" b="8940"/>
          <a:stretch/>
        </p:blipFill>
        <p:spPr bwMode="auto">
          <a:xfrm>
            <a:off x="384969" y="1676400"/>
            <a:ext cx="8374063" cy="5181600"/>
          </a:xfrm>
          <a:prstGeom prst="rect">
            <a:avLst/>
          </a:prstGeom>
          <a:noFill/>
          <a:ln>
            <a:solidFill>
              <a:schemeClr val="tx1"/>
            </a:solidFill>
          </a:ln>
          <a:effectLst/>
          <a:extLst>
            <a:ext uri="{53640926-AAD7-44D8-BBD7-CCE9431645EC}">
              <a14:shadowObscured xmlns:a14="http://schemas.microsoft.com/office/drawing/2010/main"/>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ChangeArrowheads="1"/>
          </p:cNvSpPr>
          <p:nvPr/>
        </p:nvSpPr>
        <p:spPr bwMode="auto">
          <a:xfrm>
            <a:off x="0" y="0"/>
            <a:ext cx="9144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spcBef>
                <a:spcPct val="0"/>
              </a:spcBef>
              <a:buFontTx/>
              <a:buNone/>
            </a:pPr>
            <a:endParaRPr lang="en-US" altLang="en-US" sz="6000">
              <a:solidFill>
                <a:srgbClr val="FFFFFF"/>
              </a:solidFill>
              <a:latin typeface="ITC Franklin Gothic DemiCd"/>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144463" y="381000"/>
            <a:ext cx="8839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400" b="1" dirty="0">
                <a:solidFill>
                  <a:srgbClr val="FFFFFF"/>
                </a:solidFill>
                <a:latin typeface="Arial" pitchFamily="34" charset="0"/>
                <a:cs typeface="Arial" pitchFamily="34" charset="0"/>
              </a:rPr>
              <a:t>Transect</a:t>
            </a:r>
          </a:p>
        </p:txBody>
      </p:sp>
      <p:sp>
        <p:nvSpPr>
          <p:cNvPr id="39939" name="Text Box 4"/>
          <p:cNvSpPr txBox="1">
            <a:spLocks noChangeArrowheads="1"/>
          </p:cNvSpPr>
          <p:nvPr/>
        </p:nvSpPr>
        <p:spPr bwMode="auto">
          <a:xfrm>
            <a:off x="76200" y="2857143"/>
            <a:ext cx="89916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75000"/>
              <a:buFontTx/>
              <a:buNone/>
            </a:pPr>
            <a:r>
              <a:rPr lang="en-US" altLang="en-US" sz="3000" b="1" dirty="0">
                <a:solidFill>
                  <a:srgbClr val="FFFFFF"/>
                </a:solidFill>
                <a:latin typeface="Arial" pitchFamily="34" charset="0"/>
                <a:cs typeface="Arial" pitchFamily="34" charset="0"/>
              </a:rPr>
              <a:t>We will graph species data from one or more of the national marine sanctuary transects to compare and contrast species abundance and diversity among different sites, habitat types and depths.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3" name="Text Box 3"/>
          <p:cNvSpPr txBox="1">
            <a:spLocks noChangeArrowheads="1"/>
          </p:cNvSpPr>
          <p:nvPr/>
        </p:nvSpPr>
        <p:spPr bwMode="auto">
          <a:xfrm>
            <a:off x="0" y="2286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3600" b="1" dirty="0">
                <a:solidFill>
                  <a:srgbClr val="FFFFFF"/>
                </a:solidFill>
                <a:latin typeface="Arial" pitchFamily="34" charset="0"/>
                <a:cs typeface="Arial" pitchFamily="34" charset="0"/>
              </a:rPr>
              <a:t>What are the threats to deep-sea coral communities?</a:t>
            </a:r>
          </a:p>
        </p:txBody>
      </p:sp>
      <p:sp>
        <p:nvSpPr>
          <p:cNvPr id="4" name="Text Box 4"/>
          <p:cNvSpPr txBox="1">
            <a:spLocks noChangeArrowheads="1"/>
          </p:cNvSpPr>
          <p:nvPr/>
        </p:nvSpPr>
        <p:spPr bwMode="auto">
          <a:xfrm>
            <a:off x="228600" y="1905000"/>
            <a:ext cx="87630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75000"/>
              <a:buFontTx/>
              <a:buNone/>
            </a:pPr>
            <a:r>
              <a:rPr lang="en-US" altLang="en-US" sz="3000" b="1">
                <a:solidFill>
                  <a:srgbClr val="FFFFFF"/>
                </a:solidFill>
                <a:latin typeface="Arial" pitchFamily="34" charset="0"/>
                <a:cs typeface="Arial" pitchFamily="34" charset="0"/>
              </a:rPr>
              <a:t>(1.) Marine debris (garbage) and derelict (abandoned) fishing gear.</a:t>
            </a:r>
          </a:p>
          <a:p>
            <a:pPr algn="ctr">
              <a:spcBef>
                <a:spcPct val="0"/>
              </a:spcBef>
              <a:buClr>
                <a:srgbClr val="000066"/>
              </a:buClr>
              <a:buSzPct val="75000"/>
              <a:buFontTx/>
              <a:buNone/>
            </a:pPr>
            <a:endParaRPr lang="en-US" altLang="en-US" sz="3000" b="1">
              <a:solidFill>
                <a:srgbClr val="FFFFFF"/>
              </a:solidFill>
              <a:latin typeface="Arial" pitchFamily="34" charset="0"/>
              <a:cs typeface="Arial" pitchFamily="34" charset="0"/>
            </a:endParaRPr>
          </a:p>
          <a:p>
            <a:pPr algn="ctr">
              <a:spcBef>
                <a:spcPct val="0"/>
              </a:spcBef>
              <a:buClr>
                <a:srgbClr val="000066"/>
              </a:buClr>
              <a:buSzPct val="75000"/>
              <a:buFontTx/>
              <a:buNone/>
            </a:pPr>
            <a:r>
              <a:rPr lang="en-US" altLang="en-US" sz="3000" b="1">
                <a:solidFill>
                  <a:srgbClr val="FFFFFF"/>
                </a:solidFill>
                <a:latin typeface="Arial" pitchFamily="34" charset="0"/>
                <a:cs typeface="Arial" pitchFamily="34" charset="0"/>
              </a:rPr>
              <a:t>(2.) Harmful fishing methods, such as bottom trawling.</a:t>
            </a:r>
          </a:p>
          <a:p>
            <a:pPr algn="ctr">
              <a:spcBef>
                <a:spcPct val="0"/>
              </a:spcBef>
              <a:buClr>
                <a:srgbClr val="000066"/>
              </a:buClr>
              <a:buSzPct val="75000"/>
              <a:buFontTx/>
              <a:buNone/>
            </a:pPr>
            <a:endParaRPr lang="en-US" altLang="en-US" sz="3000" b="1">
              <a:solidFill>
                <a:srgbClr val="FFFFFF"/>
              </a:solidFill>
              <a:latin typeface="Arial" pitchFamily="34" charset="0"/>
              <a:cs typeface="Arial" pitchFamily="34" charset="0"/>
            </a:endParaRPr>
          </a:p>
          <a:p>
            <a:pPr algn="ctr">
              <a:spcBef>
                <a:spcPct val="0"/>
              </a:spcBef>
              <a:buClr>
                <a:srgbClr val="000066"/>
              </a:buClr>
              <a:buSzPct val="75000"/>
              <a:buFontTx/>
              <a:buNone/>
            </a:pPr>
            <a:r>
              <a:rPr lang="en-US" altLang="en-US" sz="3000" b="1">
                <a:solidFill>
                  <a:srgbClr val="FFFFFF"/>
                </a:solidFill>
                <a:latin typeface="Arial" pitchFamily="34" charset="0"/>
                <a:cs typeface="Arial" pitchFamily="34" charset="0"/>
              </a:rPr>
              <a:t>(3.) Exploration for oil and natural gas.</a:t>
            </a:r>
          </a:p>
          <a:p>
            <a:pPr algn="ctr">
              <a:spcBef>
                <a:spcPct val="0"/>
              </a:spcBef>
              <a:buClr>
                <a:srgbClr val="000066"/>
              </a:buClr>
              <a:buSzPct val="75000"/>
              <a:buFontTx/>
              <a:buNone/>
            </a:pPr>
            <a:endParaRPr lang="en-US" altLang="en-US" sz="3000" b="1">
              <a:solidFill>
                <a:srgbClr val="FFFFFF"/>
              </a:solidFill>
              <a:latin typeface="Arial" pitchFamily="34" charset="0"/>
              <a:cs typeface="Arial" pitchFamily="34" charset="0"/>
            </a:endParaRPr>
          </a:p>
          <a:p>
            <a:pPr algn="ctr">
              <a:spcBef>
                <a:spcPct val="0"/>
              </a:spcBef>
              <a:buClr>
                <a:srgbClr val="000066"/>
              </a:buClr>
              <a:buSzPct val="75000"/>
              <a:buFontTx/>
              <a:buNone/>
            </a:pPr>
            <a:r>
              <a:rPr lang="en-US" altLang="en-US" sz="3000" b="1">
                <a:solidFill>
                  <a:srgbClr val="FFFFFF"/>
                </a:solidFill>
                <a:latin typeface="Arial" pitchFamily="34" charset="0"/>
                <a:cs typeface="Arial" pitchFamily="34" charset="0"/>
              </a:rPr>
              <a:t>(4.) Ocean acidification.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Text Box 3"/>
          <p:cNvSpPr txBox="1">
            <a:spLocks noChangeArrowheads="1"/>
          </p:cNvSpPr>
          <p:nvPr/>
        </p:nvSpPr>
        <p:spPr bwMode="auto">
          <a:xfrm>
            <a:off x="0" y="496888"/>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600" b="1">
                <a:solidFill>
                  <a:srgbClr val="FFFFFF"/>
                </a:solidFill>
                <a:latin typeface="Arial" pitchFamily="34" charset="0"/>
                <a:cs typeface="Arial" pitchFamily="34" charset="0"/>
              </a:rPr>
              <a:t>Marine Debris</a:t>
            </a:r>
          </a:p>
        </p:txBody>
      </p:sp>
      <p:pic>
        <p:nvPicPr>
          <p:cNvPr id="41988" name="Picture 1"/>
          <p:cNvPicPr>
            <a:picLocks noChangeAspect="1"/>
          </p:cNvPicPr>
          <p:nvPr/>
        </p:nvPicPr>
        <p:blipFill>
          <a:blip r:embed="rId4">
            <a:extLst>
              <a:ext uri="{28A0092B-C50C-407E-A947-70E740481C1C}">
                <a14:useLocalDpi xmlns:a14="http://schemas.microsoft.com/office/drawing/2010/main" val="0"/>
              </a:ext>
            </a:extLst>
          </a:blip>
          <a:srcRect t="9180"/>
          <a:stretch>
            <a:fillRect/>
          </a:stretch>
        </p:blipFill>
        <p:spPr bwMode="auto">
          <a:xfrm>
            <a:off x="0" y="1690688"/>
            <a:ext cx="9144000" cy="541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
          <p:cNvSpPr txBox="1">
            <a:spLocks noChangeArrowheads="1"/>
          </p:cNvSpPr>
          <p:nvPr/>
        </p:nvSpPr>
        <p:spPr bwMode="auto">
          <a:xfrm>
            <a:off x="0" y="28575"/>
            <a:ext cx="9144000" cy="1570038"/>
          </a:xfrm>
          <a:prstGeom prst="rect">
            <a:avLst/>
          </a:prstGeom>
          <a:noFill/>
          <a:ln w="9525">
            <a:noFill/>
            <a:miter lim="800000"/>
            <a:headEnd/>
            <a:tailEnd/>
          </a:ln>
          <a:effec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37931725" indent="-37474525">
              <a:defRPr sz="6000">
                <a:solidFill>
                  <a:srgbClr val="FFFFFF"/>
                </a:solidFill>
                <a:latin typeface="ITC Franklin Gothic DemiCd" charset="0"/>
                <a:ea typeface="ＭＳ Ｐゴシック" charset="0"/>
              </a:defRPr>
            </a:lvl2pPr>
            <a:lvl3pPr>
              <a:defRPr sz="6000">
                <a:solidFill>
                  <a:srgbClr val="FFFFFF"/>
                </a:solidFill>
                <a:latin typeface="ITC Franklin Gothic DemiCd" charset="0"/>
                <a:ea typeface="ＭＳ Ｐゴシック" charset="0"/>
              </a:defRPr>
            </a:lvl3pPr>
            <a:lvl4pPr>
              <a:defRPr sz="6000">
                <a:solidFill>
                  <a:srgbClr val="FFFFFF"/>
                </a:solidFill>
                <a:latin typeface="ITC Franklin Gothic DemiCd" charset="0"/>
                <a:ea typeface="ＭＳ Ｐゴシック" charset="0"/>
              </a:defRPr>
            </a:lvl4pPr>
            <a:lvl5pPr>
              <a:defRPr sz="6000">
                <a:solidFill>
                  <a:srgbClr val="FFFFFF"/>
                </a:solidFill>
                <a:latin typeface="ITC Franklin Gothic DemiCd" charset="0"/>
                <a:ea typeface="ＭＳ Ｐゴシック" charset="0"/>
              </a:defRPr>
            </a:lvl5pPr>
            <a:lvl6pPr marL="457200" eaLnBrk="0" fontAlgn="base" hangingPunct="0">
              <a:spcBef>
                <a:spcPct val="0"/>
              </a:spcBef>
              <a:spcAft>
                <a:spcPct val="0"/>
              </a:spcAft>
              <a:defRPr sz="6000">
                <a:solidFill>
                  <a:srgbClr val="FFFFFF"/>
                </a:solidFill>
                <a:latin typeface="ITC Franklin Gothic DemiCd" charset="0"/>
                <a:ea typeface="ＭＳ Ｐゴシック" charset="0"/>
              </a:defRPr>
            </a:lvl6pPr>
            <a:lvl7pPr marL="914400" eaLnBrk="0" fontAlgn="base" hangingPunct="0">
              <a:spcBef>
                <a:spcPct val="0"/>
              </a:spcBef>
              <a:spcAft>
                <a:spcPct val="0"/>
              </a:spcAft>
              <a:defRPr sz="6000">
                <a:solidFill>
                  <a:srgbClr val="FFFFFF"/>
                </a:solidFill>
                <a:latin typeface="ITC Franklin Gothic DemiCd" charset="0"/>
                <a:ea typeface="ＭＳ Ｐゴシック" charset="0"/>
              </a:defRPr>
            </a:lvl7pPr>
            <a:lvl8pPr marL="1371600" eaLnBrk="0" fontAlgn="base" hangingPunct="0">
              <a:spcBef>
                <a:spcPct val="0"/>
              </a:spcBef>
              <a:spcAft>
                <a:spcPct val="0"/>
              </a:spcAft>
              <a:defRPr sz="6000">
                <a:solidFill>
                  <a:srgbClr val="FFFFFF"/>
                </a:solidFill>
                <a:latin typeface="ITC Franklin Gothic DemiCd" charset="0"/>
                <a:ea typeface="ＭＳ Ｐゴシック" charset="0"/>
              </a:defRPr>
            </a:lvl8pPr>
            <a:lvl9pPr marL="18288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200" b="1" dirty="0">
                <a:solidFill>
                  <a:schemeClr val="bg1"/>
                </a:solidFill>
                <a:latin typeface="Arial" panose="020B0604020202020204" pitchFamily="34" charset="0"/>
                <a:cs typeface="Arial" panose="020B0604020202020204" pitchFamily="34" charset="0"/>
              </a:rPr>
              <a:t>Derelict (abandoned) fishing gear can damage or even completely destroy deep sea coral communities.</a:t>
            </a:r>
            <a:endParaRPr lang="en-US" sz="3200" b="1" dirty="0">
              <a:solidFill>
                <a:schemeClr val="bg1"/>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pic>
        <p:nvPicPr>
          <p:cNvPr id="43012" name="Picture 3"/>
          <p:cNvPicPr>
            <a:picLocks noChangeAspect="1"/>
          </p:cNvPicPr>
          <p:nvPr/>
        </p:nvPicPr>
        <p:blipFill>
          <a:blip r:embed="rId4">
            <a:extLst>
              <a:ext uri="{28A0092B-C50C-407E-A947-70E740481C1C}">
                <a14:useLocalDpi xmlns:a14="http://schemas.microsoft.com/office/drawing/2010/main" val="0"/>
              </a:ext>
            </a:extLst>
          </a:blip>
          <a:srcRect t="6581" b="13187"/>
          <a:stretch>
            <a:fillRect/>
          </a:stretch>
        </p:blipFill>
        <p:spPr bwMode="auto">
          <a:xfrm>
            <a:off x="6350" y="1706563"/>
            <a:ext cx="9144000"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Text Box 3"/>
          <p:cNvSpPr txBox="1">
            <a:spLocks noChangeArrowheads="1"/>
          </p:cNvSpPr>
          <p:nvPr/>
        </p:nvSpPr>
        <p:spPr bwMode="auto">
          <a:xfrm>
            <a:off x="0" y="496888"/>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600" b="1">
                <a:solidFill>
                  <a:srgbClr val="FFFFFF"/>
                </a:solidFill>
                <a:latin typeface="Arial" pitchFamily="34" charset="0"/>
                <a:cs typeface="Arial" pitchFamily="34" charset="0"/>
              </a:rPr>
              <a:t>Harmful Fishing Gear</a:t>
            </a:r>
          </a:p>
        </p:txBody>
      </p:sp>
      <p:pic>
        <p:nvPicPr>
          <p:cNvPr id="44036" name="Picture 1"/>
          <p:cNvPicPr>
            <a:picLocks noChangeAspect="1"/>
          </p:cNvPicPr>
          <p:nvPr/>
        </p:nvPicPr>
        <p:blipFill>
          <a:blip r:embed="rId4">
            <a:extLst>
              <a:ext uri="{28A0092B-C50C-407E-A947-70E740481C1C}">
                <a14:useLocalDpi xmlns:a14="http://schemas.microsoft.com/office/drawing/2010/main" val="0"/>
              </a:ext>
            </a:extLst>
          </a:blip>
          <a:srcRect b="11378"/>
          <a:stretch>
            <a:fillRect/>
          </a:stretch>
        </p:blipFill>
        <p:spPr bwMode="auto">
          <a:xfrm>
            <a:off x="0" y="1676400"/>
            <a:ext cx="9144000"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Text Box 3"/>
          <p:cNvSpPr txBox="1">
            <a:spLocks noChangeArrowheads="1"/>
          </p:cNvSpPr>
          <p:nvPr/>
        </p:nvSpPr>
        <p:spPr bwMode="auto">
          <a:xfrm>
            <a:off x="0" y="496888"/>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600" b="1">
                <a:solidFill>
                  <a:srgbClr val="FFFFFF"/>
                </a:solidFill>
                <a:latin typeface="Arial" pitchFamily="34" charset="0"/>
                <a:cs typeface="Arial" pitchFamily="34" charset="0"/>
              </a:rPr>
              <a:t>Harmful Fishing Methods</a:t>
            </a:r>
          </a:p>
        </p:txBody>
      </p:sp>
      <p:pic>
        <p:nvPicPr>
          <p:cNvPr id="450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387600"/>
            <a:ext cx="9144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3" name="Text Box 3"/>
          <p:cNvSpPr txBox="1">
            <a:spLocks noChangeArrowheads="1"/>
          </p:cNvSpPr>
          <p:nvPr/>
        </p:nvSpPr>
        <p:spPr bwMode="auto">
          <a:xfrm>
            <a:off x="0" y="496888"/>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600" b="1">
                <a:solidFill>
                  <a:srgbClr val="FFFFFF"/>
                </a:solidFill>
                <a:latin typeface="Arial" pitchFamily="34" charset="0"/>
                <a:cs typeface="Arial" pitchFamily="34" charset="0"/>
              </a:rPr>
              <a:t>Oil and Natural Gas Exploration</a:t>
            </a:r>
          </a:p>
        </p:txBody>
      </p:sp>
      <p:pic>
        <p:nvPicPr>
          <p:cNvPr id="46084" name="Picture 2"/>
          <p:cNvPicPr>
            <a:picLocks noChangeAspect="1"/>
          </p:cNvPicPr>
          <p:nvPr/>
        </p:nvPicPr>
        <p:blipFill>
          <a:blip r:embed="rId4">
            <a:extLst>
              <a:ext uri="{28A0092B-C50C-407E-A947-70E740481C1C}">
                <a14:useLocalDpi xmlns:a14="http://schemas.microsoft.com/office/drawing/2010/main" val="0"/>
              </a:ext>
            </a:extLst>
          </a:blip>
          <a:srcRect t="6396" b="14030"/>
          <a:stretch>
            <a:fillRect/>
          </a:stretch>
        </p:blipFill>
        <p:spPr bwMode="auto">
          <a:xfrm>
            <a:off x="0" y="1712913"/>
            <a:ext cx="9144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Text Box 3"/>
          <p:cNvSpPr txBox="1">
            <a:spLocks noChangeArrowheads="1"/>
          </p:cNvSpPr>
          <p:nvPr/>
        </p:nvSpPr>
        <p:spPr bwMode="auto">
          <a:xfrm>
            <a:off x="0" y="496888"/>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600" b="1">
                <a:solidFill>
                  <a:srgbClr val="FFFFFF"/>
                </a:solidFill>
                <a:latin typeface="Arial" pitchFamily="34" charset="0"/>
                <a:cs typeface="Arial" pitchFamily="34" charset="0"/>
              </a:rPr>
              <a:t>Ocean Acidification</a:t>
            </a:r>
          </a:p>
        </p:txBody>
      </p:sp>
      <p:sp>
        <p:nvSpPr>
          <p:cNvPr id="6" name="Text Box 4"/>
          <p:cNvSpPr txBox="1">
            <a:spLocks noChangeArrowheads="1"/>
          </p:cNvSpPr>
          <p:nvPr/>
        </p:nvSpPr>
        <p:spPr bwMode="auto">
          <a:xfrm>
            <a:off x="34925" y="1752600"/>
            <a:ext cx="89916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75000"/>
              <a:buFontTx/>
              <a:buNone/>
            </a:pPr>
            <a:r>
              <a:rPr lang="en-US" altLang="en-US" sz="3000" b="1" dirty="0">
                <a:solidFill>
                  <a:srgbClr val="FFFFFF"/>
                </a:solidFill>
                <a:latin typeface="Arial" pitchFamily="34" charset="0"/>
                <a:cs typeface="Arial" pitchFamily="34" charset="0"/>
              </a:rPr>
              <a:t>Excess CO</a:t>
            </a:r>
            <a:r>
              <a:rPr lang="en-US" altLang="en-US" sz="3000" b="1" baseline="-25000" dirty="0">
                <a:solidFill>
                  <a:srgbClr val="FFFFFF"/>
                </a:solidFill>
                <a:latin typeface="Arial" pitchFamily="34" charset="0"/>
                <a:cs typeface="Arial" pitchFamily="34" charset="0"/>
              </a:rPr>
              <a:t>2</a:t>
            </a:r>
            <a:r>
              <a:rPr lang="en-US" altLang="en-US" sz="3000" b="1" dirty="0">
                <a:solidFill>
                  <a:srgbClr val="FFFFFF"/>
                </a:solidFill>
                <a:latin typeface="Arial" pitchFamily="34" charset="0"/>
                <a:cs typeface="Arial" pitchFamily="34" charset="0"/>
              </a:rPr>
              <a:t> in the atmosphere absorbed by the ocean causes the ocean to become more acidic. The chemical reaction of CO</a:t>
            </a:r>
            <a:r>
              <a:rPr lang="en-US" altLang="en-US" sz="3000" b="1" baseline="-25000" dirty="0">
                <a:solidFill>
                  <a:srgbClr val="FFFFFF"/>
                </a:solidFill>
                <a:latin typeface="Arial" pitchFamily="34" charset="0"/>
                <a:cs typeface="Arial" pitchFamily="34" charset="0"/>
              </a:rPr>
              <a:t>2</a:t>
            </a:r>
            <a:r>
              <a:rPr lang="en-US" altLang="en-US" sz="3000" b="1" dirty="0">
                <a:solidFill>
                  <a:srgbClr val="FFFFFF"/>
                </a:solidFill>
                <a:latin typeface="Arial" pitchFamily="34" charset="0"/>
                <a:cs typeface="Arial" pitchFamily="34" charset="0"/>
              </a:rPr>
              <a:t> with seawater also bonds with carbonate, which many marine animals need to build shells and skeletons.</a:t>
            </a:r>
          </a:p>
          <a:p>
            <a:pPr algn="ctr">
              <a:spcBef>
                <a:spcPct val="0"/>
              </a:spcBef>
              <a:buClr>
                <a:srgbClr val="000066"/>
              </a:buClr>
              <a:buSzPct val="75000"/>
              <a:buFontTx/>
              <a:buNone/>
            </a:pPr>
            <a:endParaRPr lang="en-US" altLang="en-US" sz="3000" b="1" dirty="0">
              <a:solidFill>
                <a:srgbClr val="FFFFFF"/>
              </a:solidFill>
              <a:latin typeface="Arial" pitchFamily="34" charset="0"/>
              <a:cs typeface="Arial" pitchFamily="34" charset="0"/>
            </a:endParaRPr>
          </a:p>
          <a:p>
            <a:pPr algn="ctr">
              <a:spcBef>
                <a:spcPct val="0"/>
              </a:spcBef>
              <a:buClr>
                <a:srgbClr val="000066"/>
              </a:buClr>
              <a:buSzPct val="75000"/>
              <a:buFontTx/>
              <a:buNone/>
            </a:pPr>
            <a:endParaRPr lang="en-US" altLang="en-US" sz="3000" b="1" dirty="0">
              <a:solidFill>
                <a:srgbClr val="FFFFFF"/>
              </a:solidFill>
              <a:latin typeface="Arial" pitchFamily="34" charset="0"/>
              <a:cs typeface="Arial" pitchFamily="34" charset="0"/>
            </a:endParaRPr>
          </a:p>
          <a:p>
            <a:pPr algn="ctr">
              <a:spcBef>
                <a:spcPct val="0"/>
              </a:spcBef>
              <a:buClr>
                <a:srgbClr val="000066"/>
              </a:buClr>
              <a:buSzPct val="75000"/>
              <a:buFontTx/>
              <a:buNone/>
            </a:pPr>
            <a:endParaRPr lang="en-US" altLang="en-US" sz="3000" b="1" dirty="0">
              <a:solidFill>
                <a:srgbClr val="FFFFFF"/>
              </a:solidFill>
              <a:latin typeface="Arial" pitchFamily="34" charset="0"/>
              <a:cs typeface="Arial" pitchFamily="34" charset="0"/>
            </a:endParaRPr>
          </a:p>
          <a:p>
            <a:pPr algn="ctr">
              <a:spcBef>
                <a:spcPct val="0"/>
              </a:spcBef>
              <a:buClr>
                <a:srgbClr val="000066"/>
              </a:buClr>
              <a:buSzPct val="75000"/>
              <a:buFontTx/>
              <a:buNone/>
            </a:pPr>
            <a:endParaRPr lang="en-US" altLang="en-US" sz="3000" b="1" dirty="0">
              <a:solidFill>
                <a:srgbClr val="FFFFFF"/>
              </a:solidFill>
              <a:latin typeface="Arial" pitchFamily="34" charset="0"/>
              <a:cs typeface="Arial" pitchFamily="34" charset="0"/>
            </a:endParaRPr>
          </a:p>
          <a:p>
            <a:pPr algn="ctr">
              <a:spcBef>
                <a:spcPct val="0"/>
              </a:spcBef>
              <a:buClr>
                <a:srgbClr val="000066"/>
              </a:buClr>
              <a:buSzPct val="75000"/>
              <a:buFontTx/>
              <a:buNone/>
            </a:pPr>
            <a:r>
              <a:rPr lang="en-US" altLang="en-US" sz="3000" b="1" dirty="0">
                <a:solidFill>
                  <a:srgbClr val="FFFFFF"/>
                </a:solidFill>
                <a:latin typeface="Arial" pitchFamily="34" charset="0"/>
                <a:cs typeface="Arial" pitchFamily="34" charset="0"/>
              </a:rPr>
              <a:t>What causes it?</a:t>
            </a:r>
          </a:p>
          <a:p>
            <a:pPr algn="ctr">
              <a:spcBef>
                <a:spcPct val="0"/>
              </a:spcBef>
              <a:buClr>
                <a:srgbClr val="000066"/>
              </a:buClr>
              <a:buSzPct val="75000"/>
              <a:buFontTx/>
              <a:buNone/>
            </a:pPr>
            <a:r>
              <a:rPr lang="en-US" altLang="en-US" sz="3000" b="1" dirty="0">
                <a:solidFill>
                  <a:srgbClr val="FFFFFF"/>
                </a:solidFill>
                <a:latin typeface="Arial" pitchFamily="34" charset="0"/>
                <a:cs typeface="Arial" pitchFamily="34" charset="0"/>
              </a:rPr>
              <a:t>Human carbon emissions!</a:t>
            </a:r>
          </a:p>
        </p:txBody>
      </p:sp>
      <p:pic>
        <p:nvPicPr>
          <p:cNvPr id="5" name="Picture 4" descr="pteropodpics1_med.jpg"/>
          <p:cNvPicPr>
            <a:picLocks noChangeAspect="1"/>
          </p:cNvPicPr>
          <p:nvPr/>
        </p:nvPicPr>
        <p:blipFill>
          <a:blip r:embed="rId4"/>
          <a:srcRect b="11962"/>
          <a:stretch>
            <a:fillRect/>
          </a:stretch>
        </p:blipFill>
        <p:spPr>
          <a:xfrm>
            <a:off x="1752600" y="4191000"/>
            <a:ext cx="5907024" cy="15616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953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5" name="Text Box 3"/>
          <p:cNvSpPr txBox="1">
            <a:spLocks noChangeArrowheads="1"/>
          </p:cNvSpPr>
          <p:nvPr/>
        </p:nvSpPr>
        <p:spPr bwMode="auto">
          <a:xfrm>
            <a:off x="0" y="4572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600" b="1">
                <a:solidFill>
                  <a:srgbClr val="FFFFFF"/>
                </a:solidFill>
                <a:latin typeface="Arial" pitchFamily="34" charset="0"/>
                <a:cs typeface="Arial" pitchFamily="34" charset="0"/>
              </a:rPr>
              <a:t>Coral Injury</a:t>
            </a:r>
          </a:p>
        </p:txBody>
      </p:sp>
      <p:pic>
        <p:nvPicPr>
          <p:cNvPr id="49156" name="Picture 4"/>
          <p:cNvPicPr>
            <a:picLocks noChangeAspect="1"/>
          </p:cNvPicPr>
          <p:nvPr/>
        </p:nvPicPr>
        <p:blipFill>
          <a:blip r:embed="rId4">
            <a:extLst>
              <a:ext uri="{28A0092B-C50C-407E-A947-70E740481C1C}">
                <a14:useLocalDpi xmlns:a14="http://schemas.microsoft.com/office/drawing/2010/main" val="0"/>
              </a:ext>
            </a:extLst>
          </a:blip>
          <a:srcRect t="11627" b="12094"/>
          <a:stretch>
            <a:fillRect/>
          </a:stretch>
        </p:blipFill>
        <p:spPr bwMode="auto">
          <a:xfrm>
            <a:off x="0" y="1703388"/>
            <a:ext cx="9144000"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3"/>
          <p:cNvSpPr txBox="1">
            <a:spLocks noChangeArrowheads="1"/>
          </p:cNvSpPr>
          <p:nvPr/>
        </p:nvSpPr>
        <p:spPr bwMode="auto">
          <a:xfrm>
            <a:off x="15875" y="4318000"/>
            <a:ext cx="5486400"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spcBef>
                <a:spcPct val="50000"/>
              </a:spcBef>
              <a:buFontTx/>
              <a:buNone/>
            </a:pPr>
            <a:r>
              <a:rPr lang="en-US" altLang="en-US" sz="2600" b="1">
                <a:solidFill>
                  <a:srgbClr val="FFFFFF"/>
                </a:solidFill>
                <a:latin typeface="Arial" pitchFamily="34" charset="0"/>
                <a:cs typeface="Arial" pitchFamily="34" charset="0"/>
              </a:rPr>
              <a:t>Which coral genus is this?</a:t>
            </a:r>
          </a:p>
          <a:p>
            <a:pPr>
              <a:spcBef>
                <a:spcPct val="50000"/>
              </a:spcBef>
              <a:buFontTx/>
              <a:buNone/>
            </a:pPr>
            <a:r>
              <a:rPr lang="en-US" altLang="en-US" sz="2600" b="1">
                <a:solidFill>
                  <a:srgbClr val="FFFFFF"/>
                </a:solidFill>
                <a:latin typeface="Arial" pitchFamily="34" charset="0"/>
                <a:cs typeface="Arial" pitchFamily="34" charset="0"/>
              </a:rPr>
              <a:t>What percentage of this coral is dead?</a:t>
            </a:r>
          </a:p>
          <a:p>
            <a:pPr>
              <a:spcBef>
                <a:spcPct val="50000"/>
              </a:spcBef>
              <a:buFontTx/>
              <a:buNone/>
            </a:pPr>
            <a:r>
              <a:rPr lang="en-US" altLang="en-US" sz="2600" b="1">
                <a:solidFill>
                  <a:srgbClr val="FFFFFF"/>
                </a:solidFill>
                <a:latin typeface="Arial" pitchFamily="34" charset="0"/>
                <a:cs typeface="Arial" pitchFamily="34" charset="0"/>
              </a:rPr>
              <a:t>What caused this injury?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p:cNvPicPr>
          <p:nvPr/>
        </p:nvPicPr>
        <p:blipFill>
          <a:blip r:embed="rId4">
            <a:extLst>
              <a:ext uri="{28A0092B-C50C-407E-A947-70E740481C1C}">
                <a14:useLocalDpi xmlns:a14="http://schemas.microsoft.com/office/drawing/2010/main" val="0"/>
              </a:ext>
            </a:extLst>
          </a:blip>
          <a:srcRect t="24980"/>
          <a:stretch>
            <a:fillRect/>
          </a:stretch>
        </p:blipFill>
        <p:spPr bwMode="auto">
          <a:xfrm>
            <a:off x="15875" y="1712913"/>
            <a:ext cx="9128125"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0" y="3198813"/>
            <a:ext cx="91440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spcBef>
                <a:spcPct val="50000"/>
              </a:spcBef>
              <a:buFontTx/>
              <a:buNone/>
            </a:pPr>
            <a:r>
              <a:rPr lang="en-US" altLang="en-US" sz="2600" b="1">
                <a:solidFill>
                  <a:srgbClr val="FFFFFF"/>
                </a:solidFill>
                <a:latin typeface="Arial" pitchFamily="34" charset="0"/>
                <a:cs typeface="Arial" pitchFamily="34" charset="0"/>
              </a:rPr>
              <a:t>Genus: </a:t>
            </a:r>
            <a:r>
              <a:rPr lang="en-US" altLang="en-US" sz="2600" b="1" i="1">
                <a:solidFill>
                  <a:srgbClr val="FFFFFF"/>
                </a:solidFill>
                <a:latin typeface="Arial" pitchFamily="34" charset="0"/>
                <a:cs typeface="Arial" pitchFamily="34" charset="0"/>
              </a:rPr>
              <a:t>Acanthogorgia</a:t>
            </a:r>
            <a:r>
              <a:rPr lang="en-US" altLang="en-US" sz="2600" b="1">
                <a:solidFill>
                  <a:srgbClr val="FFFFFF"/>
                </a:solidFill>
                <a:latin typeface="Arial" pitchFamily="34" charset="0"/>
                <a:cs typeface="Arial" pitchFamily="34" charset="0"/>
              </a:rPr>
              <a:t> </a:t>
            </a:r>
          </a:p>
          <a:p>
            <a:pPr>
              <a:spcBef>
                <a:spcPct val="50000"/>
              </a:spcBef>
              <a:buFontTx/>
              <a:buNone/>
            </a:pPr>
            <a:r>
              <a:rPr lang="en-US" altLang="en-US" sz="2600" b="1">
                <a:solidFill>
                  <a:srgbClr val="FFFFFF"/>
                </a:solidFill>
                <a:latin typeface="Arial" pitchFamily="34" charset="0"/>
                <a:cs typeface="Arial" pitchFamily="34" charset="0"/>
              </a:rPr>
              <a:t>Golden sea fan</a:t>
            </a:r>
          </a:p>
          <a:p>
            <a:pPr>
              <a:spcBef>
                <a:spcPct val="50000"/>
              </a:spcBef>
              <a:buFontTx/>
              <a:buNone/>
            </a:pPr>
            <a:r>
              <a:rPr lang="en-US" altLang="en-US" sz="2600" b="1">
                <a:solidFill>
                  <a:srgbClr val="FFFFFF"/>
                </a:solidFill>
                <a:latin typeface="Arial" pitchFamily="34" charset="0"/>
                <a:cs typeface="Arial" pitchFamily="34" charset="0"/>
              </a:rPr>
              <a:t>30% injured (red area)</a:t>
            </a:r>
          </a:p>
          <a:p>
            <a:pPr>
              <a:spcBef>
                <a:spcPct val="50000"/>
              </a:spcBef>
              <a:buFontTx/>
              <a:buNone/>
            </a:pPr>
            <a:r>
              <a:rPr lang="en-US" altLang="en-US" sz="2600" b="1">
                <a:solidFill>
                  <a:srgbClr val="FFFFFF"/>
                </a:solidFill>
                <a:latin typeface="Arial" pitchFamily="34" charset="0"/>
                <a:cs typeface="Arial" pitchFamily="34" charset="0"/>
              </a:rPr>
              <a:t>Predation by nudibranch</a:t>
            </a:r>
          </a:p>
          <a:p>
            <a:pPr>
              <a:spcBef>
                <a:spcPct val="50000"/>
              </a:spcBef>
              <a:buFontTx/>
              <a:buNone/>
            </a:pPr>
            <a:r>
              <a:rPr lang="en-US" altLang="en-US" sz="2600" b="1">
                <a:solidFill>
                  <a:srgbClr val="FFFFFF"/>
                </a:solidFill>
                <a:latin typeface="Arial" pitchFamily="34" charset="0"/>
                <a:cs typeface="Arial" pitchFamily="34" charset="0"/>
              </a:rPr>
              <a:t>Corals weakened by an injury from marine debris, harmful fishing methods or ocean acidification are more vulnerable to predation.</a:t>
            </a:r>
          </a:p>
        </p:txBody>
      </p:sp>
      <p:sp>
        <p:nvSpPr>
          <p:cNvPr id="50181" name="Text Box 3"/>
          <p:cNvSpPr txBox="1">
            <a:spLocks noChangeArrowheads="1"/>
          </p:cNvSpPr>
          <p:nvPr/>
        </p:nvSpPr>
        <p:spPr bwMode="auto">
          <a:xfrm>
            <a:off x="0" y="4572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600" b="1">
                <a:solidFill>
                  <a:srgbClr val="FFFFFF"/>
                </a:solidFill>
                <a:latin typeface="Arial" pitchFamily="34" charset="0"/>
                <a:cs typeface="Arial" pitchFamily="34" charset="0"/>
              </a:rPr>
              <a:t>Coral Injury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3" name="Text Box 3"/>
          <p:cNvSpPr txBox="1">
            <a:spLocks noChangeArrowheads="1"/>
          </p:cNvSpPr>
          <p:nvPr/>
        </p:nvSpPr>
        <p:spPr bwMode="auto">
          <a:xfrm>
            <a:off x="0" y="4572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000" b="1">
                <a:solidFill>
                  <a:srgbClr val="FFFFFF"/>
                </a:solidFill>
                <a:latin typeface="Arial" pitchFamily="34" charset="0"/>
                <a:cs typeface="Arial" pitchFamily="34" charset="0"/>
              </a:rPr>
              <a:t>Long-term Ecosystem Monitoring</a:t>
            </a:r>
          </a:p>
        </p:txBody>
      </p:sp>
      <p:pic>
        <p:nvPicPr>
          <p:cNvPr id="51204" name="Picture 1"/>
          <p:cNvPicPr>
            <a:picLocks noChangeAspect="1"/>
          </p:cNvPicPr>
          <p:nvPr/>
        </p:nvPicPr>
        <p:blipFill>
          <a:blip r:embed="rId4">
            <a:extLst>
              <a:ext uri="{28A0092B-C50C-407E-A947-70E740481C1C}">
                <a14:useLocalDpi xmlns:a14="http://schemas.microsoft.com/office/drawing/2010/main" val="0"/>
              </a:ext>
            </a:extLst>
          </a:blip>
          <a:srcRect t="7155" b="2"/>
          <a:stretch>
            <a:fillRect/>
          </a:stretch>
        </p:blipFill>
        <p:spPr bwMode="auto">
          <a:xfrm>
            <a:off x="9525" y="1676400"/>
            <a:ext cx="91440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9525" y="5341938"/>
            <a:ext cx="9144000" cy="1477962"/>
          </a:xfrm>
          <a:prstGeom prst="rect">
            <a:avLst/>
          </a:prstGeom>
          <a:solidFill>
            <a:schemeClr val="bg1">
              <a:lumMod val="50000"/>
              <a:alpha val="50000"/>
            </a:schemeClr>
          </a:solidFill>
          <a:ln w="9525">
            <a:noFill/>
            <a:miter lim="800000"/>
            <a:headEnd/>
            <a:tailEnd/>
          </a:ln>
          <a:effec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37931725" indent="-37474525">
              <a:defRPr sz="6000">
                <a:solidFill>
                  <a:srgbClr val="FFFFFF"/>
                </a:solidFill>
                <a:latin typeface="ITC Franklin Gothic DemiCd" charset="0"/>
                <a:ea typeface="ＭＳ Ｐゴシック" charset="0"/>
              </a:defRPr>
            </a:lvl2pPr>
            <a:lvl3pPr>
              <a:defRPr sz="6000">
                <a:solidFill>
                  <a:srgbClr val="FFFFFF"/>
                </a:solidFill>
                <a:latin typeface="ITC Franklin Gothic DemiCd" charset="0"/>
                <a:ea typeface="ＭＳ Ｐゴシック" charset="0"/>
              </a:defRPr>
            </a:lvl3pPr>
            <a:lvl4pPr>
              <a:defRPr sz="6000">
                <a:solidFill>
                  <a:srgbClr val="FFFFFF"/>
                </a:solidFill>
                <a:latin typeface="ITC Franklin Gothic DemiCd" charset="0"/>
                <a:ea typeface="ＭＳ Ｐゴシック" charset="0"/>
              </a:defRPr>
            </a:lvl4pPr>
            <a:lvl5pPr>
              <a:defRPr sz="6000">
                <a:solidFill>
                  <a:srgbClr val="FFFFFF"/>
                </a:solidFill>
                <a:latin typeface="ITC Franklin Gothic DemiCd" charset="0"/>
                <a:ea typeface="ＭＳ Ｐゴシック" charset="0"/>
              </a:defRPr>
            </a:lvl5pPr>
            <a:lvl6pPr marL="457200" eaLnBrk="0" fontAlgn="base" hangingPunct="0">
              <a:spcBef>
                <a:spcPct val="0"/>
              </a:spcBef>
              <a:spcAft>
                <a:spcPct val="0"/>
              </a:spcAft>
              <a:defRPr sz="6000">
                <a:solidFill>
                  <a:srgbClr val="FFFFFF"/>
                </a:solidFill>
                <a:latin typeface="ITC Franklin Gothic DemiCd" charset="0"/>
                <a:ea typeface="ＭＳ Ｐゴシック" charset="0"/>
              </a:defRPr>
            </a:lvl6pPr>
            <a:lvl7pPr marL="914400" eaLnBrk="0" fontAlgn="base" hangingPunct="0">
              <a:spcBef>
                <a:spcPct val="0"/>
              </a:spcBef>
              <a:spcAft>
                <a:spcPct val="0"/>
              </a:spcAft>
              <a:defRPr sz="6000">
                <a:solidFill>
                  <a:srgbClr val="FFFFFF"/>
                </a:solidFill>
                <a:latin typeface="ITC Franklin Gothic DemiCd" charset="0"/>
                <a:ea typeface="ＭＳ Ｐゴシック" charset="0"/>
              </a:defRPr>
            </a:lvl7pPr>
            <a:lvl8pPr marL="1371600" eaLnBrk="0" fontAlgn="base" hangingPunct="0">
              <a:spcBef>
                <a:spcPct val="0"/>
              </a:spcBef>
              <a:spcAft>
                <a:spcPct val="0"/>
              </a:spcAft>
              <a:defRPr sz="6000">
                <a:solidFill>
                  <a:srgbClr val="FFFFFF"/>
                </a:solidFill>
                <a:latin typeface="ITC Franklin Gothic DemiCd" charset="0"/>
                <a:ea typeface="ＭＳ Ｐゴシック" charset="0"/>
              </a:defRPr>
            </a:lvl8pPr>
            <a:lvl9pPr marL="18288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000" b="1" dirty="0">
                <a:ln w="18415" cmpd="sng">
                  <a:noFill/>
                  <a:prstDash val="solid"/>
                </a:ln>
                <a:latin typeface="Arial" panose="020B0604020202020204" pitchFamily="34" charset="0"/>
                <a:cs typeface="Arial" panose="020B0604020202020204" pitchFamily="34" charset="0"/>
              </a:rPr>
              <a:t>Scientists often study a specific part of a habitat to see how it changes over time. We can use this information to gauge the health of an ecosystem.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3"/>
          <p:cNvPicPr>
            <a:picLocks noChangeAspect="1"/>
          </p:cNvPicPr>
          <p:nvPr/>
        </p:nvPicPr>
        <p:blipFill>
          <a:blip r:embed="rId4">
            <a:extLst>
              <a:ext uri="{28A0092B-C50C-407E-A947-70E740481C1C}">
                <a14:useLocalDpi xmlns:a14="http://schemas.microsoft.com/office/drawing/2010/main" val="0"/>
              </a:ext>
            </a:extLst>
          </a:blip>
          <a:srcRect t="7184"/>
          <a:stretch>
            <a:fillRect/>
          </a:stretch>
        </p:blipFill>
        <p:spPr bwMode="auto">
          <a:xfrm>
            <a:off x="0" y="1296988"/>
            <a:ext cx="9144000" cy="556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3"/>
          <p:cNvSpPr txBox="1">
            <a:spLocks noChangeArrowheads="1"/>
          </p:cNvSpPr>
          <p:nvPr/>
        </p:nvSpPr>
        <p:spPr bwMode="auto">
          <a:xfrm>
            <a:off x="0" y="3048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000" b="1">
                <a:solidFill>
                  <a:srgbClr val="FFFFFF"/>
                </a:solidFill>
                <a:latin typeface="Arial" pitchFamily="34" charset="0"/>
                <a:cs typeface="Arial" pitchFamily="34" charset="0"/>
              </a:rPr>
              <a:t>Long-term Ecosystem Monitoring</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1" name="Text Box 3"/>
          <p:cNvSpPr txBox="1">
            <a:spLocks noChangeArrowheads="1"/>
          </p:cNvSpPr>
          <p:nvPr/>
        </p:nvSpPr>
        <p:spPr bwMode="auto">
          <a:xfrm>
            <a:off x="6350" y="185738"/>
            <a:ext cx="9144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000" b="1" dirty="0">
                <a:solidFill>
                  <a:srgbClr val="FFFFFF"/>
                </a:solidFill>
                <a:latin typeface="Arial" pitchFamily="34" charset="0"/>
                <a:cs typeface="Arial" pitchFamily="34" charset="0"/>
              </a:rPr>
              <a:t>What can we do to help protect our deep-sea coral communities?</a:t>
            </a:r>
          </a:p>
        </p:txBody>
      </p:sp>
      <p:sp>
        <p:nvSpPr>
          <p:cNvPr id="5" name="Text Box 4"/>
          <p:cNvSpPr txBox="1">
            <a:spLocks noChangeArrowheads="1"/>
          </p:cNvSpPr>
          <p:nvPr/>
        </p:nvSpPr>
        <p:spPr bwMode="auto">
          <a:xfrm>
            <a:off x="6350" y="1905000"/>
            <a:ext cx="9144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457200" indent="-457200">
              <a:spcBef>
                <a:spcPct val="0"/>
              </a:spcBef>
              <a:buClr>
                <a:schemeClr val="bg1"/>
              </a:buClr>
              <a:buSzPct val="75000"/>
            </a:pPr>
            <a:r>
              <a:rPr lang="en-US" altLang="en-US" sz="3000" b="1" dirty="0">
                <a:solidFill>
                  <a:srgbClr val="FFFFFF"/>
                </a:solidFill>
                <a:latin typeface="Arial" pitchFamily="34" charset="0"/>
                <a:cs typeface="Arial" pitchFamily="34" charset="0"/>
              </a:rPr>
              <a:t>Reduce carbon dioxide and other greenhouse gas emissions! </a:t>
            </a:r>
          </a:p>
          <a:p>
            <a:pPr marL="1201738" indent="-457200">
              <a:spcBef>
                <a:spcPct val="0"/>
              </a:spcBef>
              <a:buClr>
                <a:schemeClr val="bg1"/>
              </a:buClr>
              <a:buSzPct val="75000"/>
              <a:buFont typeface="Courier New" panose="02070309020205020404" pitchFamily="49" charset="0"/>
              <a:buChar char="o"/>
            </a:pPr>
            <a:r>
              <a:rPr lang="en-US" altLang="en-US" sz="3000" b="1" dirty="0">
                <a:solidFill>
                  <a:srgbClr val="FFFFFF"/>
                </a:solidFill>
                <a:latin typeface="Arial" pitchFamily="34" charset="0"/>
                <a:cs typeface="Arial" pitchFamily="34" charset="0"/>
              </a:rPr>
              <a:t>Carpool, take public transportation, walk and/or bike.</a:t>
            </a:r>
          </a:p>
          <a:p>
            <a:pPr marL="457200" indent="-457200">
              <a:spcBef>
                <a:spcPct val="0"/>
              </a:spcBef>
              <a:buClr>
                <a:schemeClr val="bg1"/>
              </a:buClr>
              <a:buSzPct val="75000"/>
            </a:pPr>
            <a:endParaRPr lang="en-US" altLang="en-US" sz="3000" b="1" dirty="0">
              <a:solidFill>
                <a:srgbClr val="FFFFFF"/>
              </a:solidFill>
              <a:latin typeface="Arial" pitchFamily="34" charset="0"/>
              <a:cs typeface="Arial" pitchFamily="34" charset="0"/>
            </a:endParaRPr>
          </a:p>
          <a:p>
            <a:pPr marL="457200" indent="-457200">
              <a:spcBef>
                <a:spcPct val="0"/>
              </a:spcBef>
              <a:buClr>
                <a:schemeClr val="bg1"/>
              </a:buClr>
              <a:buSzPct val="75000"/>
            </a:pPr>
            <a:r>
              <a:rPr lang="en-US" altLang="en-US" sz="3000" b="1" dirty="0">
                <a:solidFill>
                  <a:srgbClr val="FFFFFF"/>
                </a:solidFill>
                <a:latin typeface="Arial" pitchFamily="34" charset="0"/>
                <a:cs typeface="Arial" pitchFamily="34" charset="0"/>
              </a:rPr>
              <a:t>Marine protected areas (MPAs) and national marine sanctuaries protect the special places in our ocean.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5" name="Text Box 3"/>
          <p:cNvSpPr txBox="1">
            <a:spLocks noChangeArrowheads="1"/>
          </p:cNvSpPr>
          <p:nvPr/>
        </p:nvSpPr>
        <p:spPr bwMode="auto">
          <a:xfrm>
            <a:off x="6350" y="185738"/>
            <a:ext cx="9144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000" b="1" dirty="0">
                <a:solidFill>
                  <a:srgbClr val="FFFFFF"/>
                </a:solidFill>
                <a:latin typeface="Arial" pitchFamily="34" charset="0"/>
                <a:cs typeface="Arial" pitchFamily="34" charset="0"/>
              </a:rPr>
              <a:t>What can we do to help protect our deep-sea coral communities?</a:t>
            </a:r>
          </a:p>
        </p:txBody>
      </p:sp>
      <p:sp>
        <p:nvSpPr>
          <p:cNvPr id="5" name="Text Box 4"/>
          <p:cNvSpPr txBox="1">
            <a:spLocks noChangeArrowheads="1"/>
          </p:cNvSpPr>
          <p:nvPr/>
        </p:nvSpPr>
        <p:spPr bwMode="auto">
          <a:xfrm>
            <a:off x="0" y="1508125"/>
            <a:ext cx="91440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457200" indent="-457200">
              <a:spcBef>
                <a:spcPct val="0"/>
              </a:spcBef>
              <a:buClr>
                <a:schemeClr val="bg1"/>
              </a:buClr>
              <a:buSzPct val="75000"/>
            </a:pPr>
            <a:endParaRPr lang="en-US" altLang="en-US" sz="3000" b="1" dirty="0">
              <a:solidFill>
                <a:srgbClr val="FFFFFF"/>
              </a:solidFill>
              <a:latin typeface="Arial" pitchFamily="34" charset="0"/>
              <a:cs typeface="Arial" pitchFamily="34" charset="0"/>
            </a:endParaRPr>
          </a:p>
          <a:p>
            <a:pPr marL="457200" indent="-457200">
              <a:spcBef>
                <a:spcPct val="0"/>
              </a:spcBef>
              <a:buClr>
                <a:schemeClr val="bg1"/>
              </a:buClr>
              <a:buSzPct val="75000"/>
            </a:pPr>
            <a:r>
              <a:rPr lang="en-US" altLang="en-US" sz="3000" b="1" dirty="0">
                <a:solidFill>
                  <a:srgbClr val="FFFFFF"/>
                </a:solidFill>
                <a:latin typeface="Arial" pitchFamily="34" charset="0"/>
                <a:cs typeface="Arial" pitchFamily="34" charset="0"/>
              </a:rPr>
              <a:t>Work with regulatory agencies and fishermen to reduce harmful fishing methods and derelict fishing gear.</a:t>
            </a:r>
          </a:p>
          <a:p>
            <a:pPr marL="457200" indent="-457200">
              <a:spcBef>
                <a:spcPct val="0"/>
              </a:spcBef>
              <a:buClr>
                <a:schemeClr val="bg1"/>
              </a:buClr>
              <a:buSzPct val="75000"/>
            </a:pPr>
            <a:endParaRPr lang="en-US" altLang="en-US" sz="3000" b="1" dirty="0">
              <a:solidFill>
                <a:srgbClr val="FFFFFF"/>
              </a:solidFill>
              <a:latin typeface="Arial" pitchFamily="34" charset="0"/>
              <a:cs typeface="Arial" pitchFamily="34" charset="0"/>
            </a:endParaRPr>
          </a:p>
          <a:p>
            <a:pPr marL="457200" indent="-457200">
              <a:spcBef>
                <a:spcPct val="0"/>
              </a:spcBef>
              <a:buClr>
                <a:schemeClr val="bg1"/>
              </a:buClr>
              <a:buSzPct val="75000"/>
            </a:pPr>
            <a:r>
              <a:rPr lang="en-US" altLang="en-US" sz="3000" b="1" dirty="0">
                <a:solidFill>
                  <a:srgbClr val="FFFFFF"/>
                </a:solidFill>
                <a:latin typeface="Arial" pitchFamily="34" charset="0"/>
                <a:cs typeface="Arial" pitchFamily="34" charset="0"/>
              </a:rPr>
              <a:t>Support organizations that help protect the special places in our ocean. </a:t>
            </a:r>
          </a:p>
          <a:p>
            <a:pPr marL="457200" indent="-457200">
              <a:spcBef>
                <a:spcPct val="0"/>
              </a:spcBef>
              <a:buClr>
                <a:schemeClr val="bg1"/>
              </a:buClr>
              <a:buSzPct val="75000"/>
            </a:pPr>
            <a:endParaRPr lang="en-US" altLang="en-US" sz="3000" b="1" dirty="0">
              <a:solidFill>
                <a:srgbClr val="FFFFFF"/>
              </a:solidFill>
              <a:latin typeface="Arial" pitchFamily="34" charset="0"/>
              <a:cs typeface="Arial" pitchFamily="34" charset="0"/>
            </a:endParaRPr>
          </a:p>
          <a:p>
            <a:pPr marL="457200" indent="-457200">
              <a:spcBef>
                <a:spcPct val="0"/>
              </a:spcBef>
              <a:buClr>
                <a:schemeClr val="bg1"/>
              </a:buClr>
              <a:buSzPct val="75000"/>
            </a:pPr>
            <a:r>
              <a:rPr lang="en-US" altLang="en-US" sz="3000" b="1" dirty="0">
                <a:solidFill>
                  <a:srgbClr val="FFFFFF"/>
                </a:solidFill>
                <a:latin typeface="Arial" pitchFamily="34" charset="0"/>
                <a:cs typeface="Arial" pitchFamily="34" charset="0"/>
              </a:rPr>
              <a:t>“Reduce, reuse, recycle” to keep trash out of the ocean!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9" name="Text Box 3"/>
          <p:cNvSpPr txBox="1">
            <a:spLocks noChangeArrowheads="1"/>
          </p:cNvSpPr>
          <p:nvPr/>
        </p:nvSpPr>
        <p:spPr bwMode="auto">
          <a:xfrm>
            <a:off x="6350" y="185738"/>
            <a:ext cx="9144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000" b="1">
                <a:solidFill>
                  <a:srgbClr val="FFFFFF"/>
                </a:solidFill>
                <a:latin typeface="Arial" pitchFamily="34" charset="0"/>
                <a:cs typeface="Arial" pitchFamily="34" charset="0"/>
              </a:rPr>
              <a:t>There are countless other ways to help!</a:t>
            </a:r>
          </a:p>
        </p:txBody>
      </p:sp>
      <p:sp>
        <p:nvSpPr>
          <p:cNvPr id="55300" name="Text Box 3"/>
          <p:cNvSpPr txBox="1">
            <a:spLocks noChangeArrowheads="1"/>
          </p:cNvSpPr>
          <p:nvPr/>
        </p:nvSpPr>
        <p:spPr bwMode="auto">
          <a:xfrm>
            <a:off x="0" y="2249488"/>
            <a:ext cx="91440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3600" b="1" dirty="0">
                <a:solidFill>
                  <a:srgbClr val="FFFFFF"/>
                </a:solidFill>
                <a:latin typeface="Arial" pitchFamily="34" charset="0"/>
                <a:cs typeface="Arial" pitchFamily="34" charset="0"/>
              </a:rPr>
              <a:t>Find out more by visiting:</a:t>
            </a:r>
          </a:p>
          <a:p>
            <a:pPr algn="ctr">
              <a:spcBef>
                <a:spcPct val="50000"/>
              </a:spcBef>
              <a:buFontTx/>
              <a:buNone/>
            </a:pPr>
            <a:r>
              <a:rPr lang="en-US" altLang="en-US" sz="3600" b="1" dirty="0">
                <a:solidFill>
                  <a:srgbClr val="FFFFFF"/>
                </a:solidFill>
                <a:latin typeface="Arial" pitchFamily="34" charset="0"/>
                <a:cs typeface="Arial" pitchFamily="34" charset="0"/>
              </a:rPr>
              <a:t>http://sanctuaries.noaa.gov/involved/youcando.html</a:t>
            </a:r>
          </a:p>
          <a:p>
            <a:pPr algn="ctr">
              <a:spcBef>
                <a:spcPct val="50000"/>
              </a:spcBef>
              <a:buFontTx/>
              <a:buNone/>
            </a:pPr>
            <a:r>
              <a:rPr lang="en-US" altLang="en-US" sz="3600" b="1" dirty="0">
                <a:solidFill>
                  <a:srgbClr val="FFFFFF"/>
                </a:solidFill>
                <a:latin typeface="Arial" pitchFamily="34" charset="0"/>
                <a:cs typeface="Arial" pitchFamily="34" charset="0"/>
              </a:rPr>
              <a:t>or</a:t>
            </a:r>
          </a:p>
          <a:p>
            <a:pPr algn="ctr">
              <a:spcBef>
                <a:spcPct val="50000"/>
              </a:spcBef>
              <a:buFontTx/>
              <a:buNone/>
            </a:pPr>
            <a:r>
              <a:rPr lang="en-US" altLang="en-US" sz="3600" b="1" dirty="0">
                <a:solidFill>
                  <a:srgbClr val="FFFFFF"/>
                </a:solidFill>
                <a:latin typeface="Arial" pitchFamily="34" charset="0"/>
                <a:cs typeface="Arial" pitchFamily="34" charset="0"/>
              </a:rPr>
              <a:t>ThankYouOcean.org.</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9" name="Text Box 3"/>
          <p:cNvSpPr txBox="1">
            <a:spLocks noChangeArrowheads="1"/>
          </p:cNvSpPr>
          <p:nvPr/>
        </p:nvSpPr>
        <p:spPr bwMode="auto">
          <a:xfrm>
            <a:off x="6350" y="185738"/>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000" b="1" dirty="0">
                <a:solidFill>
                  <a:srgbClr val="FFFFFF"/>
                </a:solidFill>
                <a:latin typeface="Arial" pitchFamily="34" charset="0"/>
                <a:cs typeface="Arial" pitchFamily="34" charset="0"/>
              </a:rPr>
              <a:t>Acknowledgments</a:t>
            </a:r>
          </a:p>
        </p:txBody>
      </p:sp>
      <p:sp>
        <p:nvSpPr>
          <p:cNvPr id="55300" name="Text Box 3"/>
          <p:cNvSpPr txBox="1">
            <a:spLocks noChangeArrowheads="1"/>
          </p:cNvSpPr>
          <p:nvPr/>
        </p:nvSpPr>
        <p:spPr bwMode="auto">
          <a:xfrm>
            <a:off x="-14432" y="1981200"/>
            <a:ext cx="9144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2000" b="1" dirty="0">
                <a:solidFill>
                  <a:srgbClr val="FFFFFF"/>
                </a:solidFill>
                <a:latin typeface="Arial" pitchFamily="34" charset="0"/>
                <a:cs typeface="Arial" pitchFamily="34" charset="0"/>
              </a:rPr>
              <a:t>We would like to thank the following individuals for their assistance with scientific review, species identification, video and still images that are included in this lesson plan. Peter </a:t>
            </a:r>
            <a:r>
              <a:rPr lang="en-US" altLang="en-US" sz="2000" b="1" dirty="0" err="1">
                <a:solidFill>
                  <a:srgbClr val="FFFFFF"/>
                </a:solidFill>
                <a:latin typeface="Arial" pitchFamily="34" charset="0"/>
                <a:cs typeface="Arial" pitchFamily="34" charset="0"/>
              </a:rPr>
              <a:t>Etnoyer</a:t>
            </a:r>
            <a:r>
              <a:rPr lang="en-US" altLang="en-US" sz="2000" b="1" dirty="0">
                <a:solidFill>
                  <a:srgbClr val="FFFFFF"/>
                </a:solidFill>
                <a:latin typeface="Arial" pitchFamily="34" charset="0"/>
                <a:cs typeface="Arial" pitchFamily="34" charset="0"/>
              </a:rPr>
              <a:t>, PhD, NOAA Marine Biologist, Leslie Wickes, MS, NOAA Affiliate, JHT, Inc., Enrique Salgado, Biologist, NOAA Affiliate, JHT, Inc. and Danielle Lipski, Research Coordinator Cordell Bank National Marine Sanctuary.</a:t>
            </a:r>
          </a:p>
          <a:p>
            <a:pPr algn="ctr">
              <a:spcBef>
                <a:spcPct val="50000"/>
              </a:spcBef>
              <a:buFontTx/>
              <a:buNone/>
            </a:pPr>
            <a:endParaRPr lang="en-US" altLang="en-US" sz="2000" b="1" dirty="0">
              <a:solidFill>
                <a:srgbClr val="FFFFFF"/>
              </a:solidFill>
              <a:latin typeface="Arial" pitchFamily="34" charset="0"/>
              <a:cs typeface="Arial" pitchFamily="34" charset="0"/>
            </a:endParaRPr>
          </a:p>
          <a:p>
            <a:pPr algn="ctr">
              <a:spcBef>
                <a:spcPct val="50000"/>
              </a:spcBef>
              <a:buFontTx/>
              <a:buNone/>
            </a:pPr>
            <a:r>
              <a:rPr lang="en-US" altLang="en-US" sz="2000" b="1" dirty="0">
                <a:solidFill>
                  <a:srgbClr val="FFFFFF"/>
                </a:solidFill>
                <a:latin typeface="Arial" pitchFamily="34" charset="0"/>
                <a:cs typeface="Arial" pitchFamily="34" charset="0"/>
              </a:rPr>
              <a:t>The idea for this lesson came from the "Exploring Cordell Bank National Marine Sanctuary by Submersible" activity developed by Jennifer Stock. This lesson was written and developed by </a:t>
            </a:r>
            <a:r>
              <a:rPr lang="en-US" altLang="en-US" sz="2000" b="1" dirty="0" err="1">
                <a:solidFill>
                  <a:srgbClr val="FFFFFF"/>
                </a:solidFill>
                <a:latin typeface="Arial" pitchFamily="34" charset="0"/>
                <a:cs typeface="Arial" pitchFamily="34" charset="0"/>
              </a:rPr>
              <a:t>Rietta</a:t>
            </a:r>
            <a:r>
              <a:rPr lang="en-US" altLang="en-US" sz="2000" b="1" dirty="0">
                <a:solidFill>
                  <a:srgbClr val="FFFFFF"/>
                </a:solidFill>
                <a:latin typeface="Arial" pitchFamily="34" charset="0"/>
                <a:cs typeface="Arial" pitchFamily="34" charset="0"/>
              </a:rPr>
              <a:t> </a:t>
            </a:r>
            <a:r>
              <a:rPr lang="en-US" altLang="en-US" sz="2000" b="1" dirty="0" err="1">
                <a:solidFill>
                  <a:srgbClr val="FFFFFF"/>
                </a:solidFill>
                <a:latin typeface="Arial" pitchFamily="34" charset="0"/>
                <a:cs typeface="Arial" pitchFamily="34" charset="0"/>
              </a:rPr>
              <a:t>Hohman</a:t>
            </a:r>
            <a:r>
              <a:rPr lang="en-US" altLang="en-US" sz="2000" b="1" dirty="0">
                <a:solidFill>
                  <a:srgbClr val="FFFFFF"/>
                </a:solidFill>
                <a:latin typeface="Arial" pitchFamily="34" charset="0"/>
                <a:cs typeface="Arial" pitchFamily="34" charset="0"/>
              </a:rPr>
              <a:t>, Greater </a:t>
            </a:r>
            <a:r>
              <a:rPr lang="en-US" altLang="en-US" sz="2000" b="1" dirty="0" err="1">
                <a:solidFill>
                  <a:srgbClr val="FFFFFF"/>
                </a:solidFill>
                <a:latin typeface="Arial" pitchFamily="34" charset="0"/>
                <a:cs typeface="Arial" pitchFamily="34" charset="0"/>
              </a:rPr>
              <a:t>Farallones</a:t>
            </a:r>
            <a:r>
              <a:rPr lang="en-US" altLang="en-US" sz="2000" b="1" dirty="0">
                <a:solidFill>
                  <a:srgbClr val="FFFFFF"/>
                </a:solidFill>
                <a:latin typeface="Arial" pitchFamily="34" charset="0"/>
                <a:cs typeface="Arial" pitchFamily="34" charset="0"/>
              </a:rPr>
              <a:t> National Marine Sanctuary. The National Marine Sanctuary System's West Coast Region education team developed and reviewed the content  </a:t>
            </a:r>
            <a:r>
              <a:rPr lang="en-US" altLang="en-US" sz="2000" b="1">
                <a:solidFill>
                  <a:srgbClr val="FFFFFF"/>
                </a:solidFill>
                <a:latin typeface="Arial" pitchFamily="34" charset="0"/>
                <a:cs typeface="Arial" pitchFamily="34" charset="0"/>
              </a:rPr>
              <a:t>for the curriculum</a:t>
            </a:r>
            <a:r>
              <a:rPr lang="en-US" altLang="en-US" sz="2000" b="1" dirty="0">
                <a:solidFill>
                  <a:srgbClr val="FFFFFF"/>
                </a:solidFill>
                <a:latin typeface="Arial" pitchFamily="34" charset="0"/>
                <a:cs typeface="Arial" pitchFamily="34" charset="0"/>
              </a:rPr>
              <a:t>.</a:t>
            </a:r>
          </a:p>
        </p:txBody>
      </p:sp>
    </p:spTree>
    <p:extLst>
      <p:ext uri="{BB962C8B-B14F-4D97-AF65-F5344CB8AC3E}">
        <p14:creationId xmlns:p14="http://schemas.microsoft.com/office/powerpoint/2010/main" val="15792517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TitleSlide_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51938"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7"/>
          <p:cNvSpPr>
            <a:spLocks noChangeArrowheads="1"/>
          </p:cNvSpPr>
          <p:nvPr/>
        </p:nvSpPr>
        <p:spPr bwMode="auto">
          <a:xfrm>
            <a:off x="0" y="6248400"/>
            <a:ext cx="9144000" cy="6096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spcBef>
                <a:spcPct val="0"/>
              </a:spcBef>
              <a:buFontTx/>
              <a:buNone/>
            </a:pPr>
            <a:endParaRPr lang="en-US" altLang="en-US" sz="6000">
              <a:solidFill>
                <a:srgbClr val="FFFFFF"/>
              </a:solidFill>
              <a:latin typeface="ITC Franklin Gothic DemiCd"/>
            </a:endParaRPr>
          </a:p>
        </p:txBody>
      </p:sp>
      <p:sp>
        <p:nvSpPr>
          <p:cNvPr id="56324" name="Text Box 4"/>
          <p:cNvSpPr txBox="1">
            <a:spLocks noChangeArrowheads="1"/>
          </p:cNvSpPr>
          <p:nvPr/>
        </p:nvSpPr>
        <p:spPr bwMode="auto">
          <a:xfrm>
            <a:off x="0" y="6278563"/>
            <a:ext cx="9144000"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eaLnBrk="1" hangingPunct="1">
              <a:spcBef>
                <a:spcPct val="0"/>
              </a:spcBef>
              <a:buFontTx/>
              <a:buNone/>
            </a:pPr>
            <a:r>
              <a:rPr lang="en-US" altLang="en-US">
                <a:solidFill>
                  <a:srgbClr val="FFFFFF"/>
                </a:solidFill>
                <a:latin typeface="ITC Franklin Gothic DemiCd"/>
                <a:ea typeface="ヒラギノ角ゴ Pro W3"/>
                <a:cs typeface="ヒラギノ角ゴ Pro W3"/>
              </a:rPr>
              <a:t>sanctuaries.noaa.gov/education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ContentSlide_H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p:cNvPicPr>
            <a:picLocks noChangeAspect="1"/>
          </p:cNvPicPr>
          <p:nvPr/>
        </p:nvPicPr>
        <p:blipFill>
          <a:blip r:embed="rId4">
            <a:extLst>
              <a:ext uri="{28A0092B-C50C-407E-A947-70E740481C1C}">
                <a14:useLocalDpi xmlns:a14="http://schemas.microsoft.com/office/drawing/2010/main" val="0"/>
              </a:ext>
            </a:extLst>
          </a:blip>
          <a:srcRect t="10023" b="3496"/>
          <a:stretch>
            <a:fillRect/>
          </a:stretch>
        </p:blipFill>
        <p:spPr bwMode="auto">
          <a:xfrm>
            <a:off x="0" y="1717675"/>
            <a:ext cx="9172575"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12700" y="228600"/>
            <a:ext cx="91567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Tx/>
              <a:buNone/>
            </a:pPr>
            <a:r>
              <a:rPr lang="en-US" altLang="en-US" sz="2500" b="1" dirty="0">
                <a:solidFill>
                  <a:srgbClr val="FFFFFF"/>
                </a:solidFill>
                <a:latin typeface="Arial" pitchFamily="34" charset="0"/>
                <a:cs typeface="Arial" pitchFamily="34" charset="0"/>
              </a:rPr>
              <a:t>Deep-sea coral communities along the West Coast provide habitat for fish and invertebrates at depths from 50 meters to more than 3,000 meters (160 feet-10,000 feet).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ContentSlide_H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4"/>
          <p:cNvSpPr txBox="1">
            <a:spLocks noChangeArrowheads="1"/>
          </p:cNvSpPr>
          <p:nvPr/>
        </p:nvSpPr>
        <p:spPr bwMode="auto">
          <a:xfrm>
            <a:off x="0" y="2133600"/>
            <a:ext cx="91440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6000">
                <a:solidFill>
                  <a:srgbClr val="FFFFFF"/>
                </a:solidFill>
                <a:latin typeface="ITC Franklin Gothic DemiCd" charset="0"/>
                <a:ea typeface="ＭＳ Ｐゴシック" charset="0"/>
                <a:cs typeface="ＭＳ Ｐゴシック" charset="0"/>
              </a:defRPr>
            </a:lvl1pPr>
            <a:lvl2pPr marL="37931725" indent="-37474525">
              <a:defRPr sz="6000">
                <a:solidFill>
                  <a:srgbClr val="FFFFFF"/>
                </a:solidFill>
                <a:latin typeface="ITC Franklin Gothic DemiCd" charset="0"/>
                <a:ea typeface="ＭＳ Ｐゴシック" charset="0"/>
              </a:defRPr>
            </a:lvl2pPr>
            <a:lvl3pPr>
              <a:defRPr sz="6000">
                <a:solidFill>
                  <a:srgbClr val="FFFFFF"/>
                </a:solidFill>
                <a:latin typeface="ITC Franklin Gothic DemiCd" charset="0"/>
                <a:ea typeface="ＭＳ Ｐゴシック" charset="0"/>
              </a:defRPr>
            </a:lvl3pPr>
            <a:lvl4pPr>
              <a:defRPr sz="6000">
                <a:solidFill>
                  <a:srgbClr val="FFFFFF"/>
                </a:solidFill>
                <a:latin typeface="ITC Franklin Gothic DemiCd" charset="0"/>
                <a:ea typeface="ＭＳ Ｐゴシック" charset="0"/>
              </a:defRPr>
            </a:lvl4pPr>
            <a:lvl5pPr>
              <a:defRPr sz="6000">
                <a:solidFill>
                  <a:srgbClr val="FFFFFF"/>
                </a:solidFill>
                <a:latin typeface="ITC Franklin Gothic DemiCd" charset="0"/>
                <a:ea typeface="ＭＳ Ｐゴシック" charset="0"/>
              </a:defRPr>
            </a:lvl5pPr>
            <a:lvl6pPr marL="457200" eaLnBrk="0" fontAlgn="base" hangingPunct="0">
              <a:spcBef>
                <a:spcPct val="0"/>
              </a:spcBef>
              <a:spcAft>
                <a:spcPct val="0"/>
              </a:spcAft>
              <a:defRPr sz="6000">
                <a:solidFill>
                  <a:srgbClr val="FFFFFF"/>
                </a:solidFill>
                <a:latin typeface="ITC Franklin Gothic DemiCd" charset="0"/>
                <a:ea typeface="ＭＳ Ｐゴシック" charset="0"/>
              </a:defRPr>
            </a:lvl6pPr>
            <a:lvl7pPr marL="914400" eaLnBrk="0" fontAlgn="base" hangingPunct="0">
              <a:spcBef>
                <a:spcPct val="0"/>
              </a:spcBef>
              <a:spcAft>
                <a:spcPct val="0"/>
              </a:spcAft>
              <a:defRPr sz="6000">
                <a:solidFill>
                  <a:srgbClr val="FFFFFF"/>
                </a:solidFill>
                <a:latin typeface="ITC Franklin Gothic DemiCd" charset="0"/>
                <a:ea typeface="ＭＳ Ｐゴシック" charset="0"/>
              </a:defRPr>
            </a:lvl7pPr>
            <a:lvl8pPr marL="1371600" eaLnBrk="0" fontAlgn="base" hangingPunct="0">
              <a:spcBef>
                <a:spcPct val="0"/>
              </a:spcBef>
              <a:spcAft>
                <a:spcPct val="0"/>
              </a:spcAft>
              <a:defRPr sz="6000">
                <a:solidFill>
                  <a:srgbClr val="FFFFFF"/>
                </a:solidFill>
                <a:latin typeface="ITC Franklin Gothic DemiCd" charset="0"/>
                <a:ea typeface="ＭＳ Ｐゴシック" charset="0"/>
              </a:defRPr>
            </a:lvl8pPr>
            <a:lvl9pPr marL="18288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eaLnBrk="0" hangingPunct="0">
              <a:buClr>
                <a:schemeClr val="bg1"/>
              </a:buClr>
              <a:buSzPct val="75000"/>
              <a:buFont typeface="+mj-lt"/>
              <a:buAutoNum type="arabicPeriod"/>
              <a:defRPr/>
            </a:pPr>
            <a:r>
              <a:rPr lang="en-US" sz="2500" dirty="0">
                <a:solidFill>
                  <a:schemeClr val="bg1"/>
                </a:solidFill>
                <a:latin typeface="Arial" panose="020B0604020202020204" pitchFamily="34" charset="0"/>
                <a:cs typeface="Arial" panose="020B0604020202020204" pitchFamily="34" charset="0"/>
              </a:rPr>
              <a:t>How do we utilize technology to explore deep-sea habitats?</a:t>
            </a:r>
          </a:p>
          <a:p>
            <a:pPr eaLnBrk="0" hangingPunct="0">
              <a:buClr>
                <a:schemeClr val="bg1"/>
              </a:buClr>
              <a:buSzPct val="75000"/>
              <a:buFont typeface="+mj-lt"/>
              <a:buAutoNum type="arabicPeriod"/>
              <a:defRPr/>
            </a:pPr>
            <a:endParaRPr lang="en-US" sz="2500" dirty="0">
              <a:solidFill>
                <a:schemeClr val="bg1"/>
              </a:solidFill>
              <a:latin typeface="Arial" panose="020B0604020202020204" pitchFamily="34" charset="0"/>
              <a:cs typeface="Arial" panose="020B0604020202020204" pitchFamily="34" charset="0"/>
            </a:endParaRPr>
          </a:p>
          <a:p>
            <a:pPr eaLnBrk="0" hangingPunct="0">
              <a:buClr>
                <a:schemeClr val="bg1"/>
              </a:buClr>
              <a:buSzPct val="75000"/>
              <a:buFont typeface="+mj-lt"/>
              <a:buAutoNum type="arabicPeriod"/>
              <a:defRPr/>
            </a:pPr>
            <a:r>
              <a:rPr lang="en-US" sz="2500" dirty="0">
                <a:solidFill>
                  <a:schemeClr val="bg1"/>
                </a:solidFill>
                <a:latin typeface="Arial" panose="020B0604020202020204" pitchFamily="34" charset="0"/>
                <a:cs typeface="Arial" panose="020B0604020202020204" pitchFamily="34" charset="0"/>
              </a:rPr>
              <a:t>What are the different deep-sea habitats along the West Coast, and what species are found there?</a:t>
            </a:r>
          </a:p>
          <a:p>
            <a:pPr eaLnBrk="0" hangingPunct="0">
              <a:buClr>
                <a:schemeClr val="bg1"/>
              </a:buClr>
              <a:buSzPct val="75000"/>
              <a:buFont typeface="+mj-lt"/>
              <a:buAutoNum type="arabicPeriod"/>
              <a:defRPr/>
            </a:pPr>
            <a:endParaRPr lang="en-US" sz="2500" dirty="0">
              <a:solidFill>
                <a:schemeClr val="bg1"/>
              </a:solidFill>
              <a:latin typeface="Arial" panose="020B0604020202020204" pitchFamily="34" charset="0"/>
              <a:cs typeface="Arial" panose="020B0604020202020204" pitchFamily="34" charset="0"/>
            </a:endParaRPr>
          </a:p>
          <a:p>
            <a:pPr eaLnBrk="0" hangingPunct="0">
              <a:buClr>
                <a:schemeClr val="bg1"/>
              </a:buClr>
              <a:buSzPct val="75000"/>
              <a:buFont typeface="+mj-lt"/>
              <a:buAutoNum type="arabicPeriod"/>
              <a:defRPr/>
            </a:pPr>
            <a:r>
              <a:rPr lang="en-US" sz="2500" dirty="0">
                <a:solidFill>
                  <a:schemeClr val="bg1"/>
                </a:solidFill>
                <a:latin typeface="Arial" panose="020B0604020202020204" pitchFamily="34" charset="0"/>
                <a:cs typeface="Arial" panose="020B0604020202020204" pitchFamily="34" charset="0"/>
              </a:rPr>
              <a:t>Do species abundance and biodiversity vary with depth and habitat?</a:t>
            </a:r>
          </a:p>
          <a:p>
            <a:pPr eaLnBrk="0" hangingPunct="0">
              <a:buClr>
                <a:schemeClr val="bg1"/>
              </a:buClr>
              <a:buSzPct val="75000"/>
              <a:buFont typeface="+mj-lt"/>
              <a:buAutoNum type="arabicPeriod"/>
              <a:defRPr/>
            </a:pPr>
            <a:endParaRPr lang="en-US" sz="2500" dirty="0">
              <a:solidFill>
                <a:schemeClr val="bg1"/>
              </a:solidFill>
              <a:latin typeface="Arial" panose="020B0604020202020204" pitchFamily="34" charset="0"/>
              <a:cs typeface="Arial" panose="020B0604020202020204" pitchFamily="34" charset="0"/>
            </a:endParaRPr>
          </a:p>
          <a:p>
            <a:pPr eaLnBrk="0" hangingPunct="0">
              <a:buClr>
                <a:schemeClr val="bg1"/>
              </a:buClr>
              <a:buSzPct val="75000"/>
              <a:buFont typeface="+mj-lt"/>
              <a:buAutoNum type="arabicPeriod"/>
              <a:defRPr/>
            </a:pPr>
            <a:r>
              <a:rPr lang="en-US" sz="2500" dirty="0">
                <a:solidFill>
                  <a:schemeClr val="bg1"/>
                </a:solidFill>
                <a:latin typeface="Arial" panose="020B0604020202020204" pitchFamily="34" charset="0"/>
                <a:cs typeface="Arial" panose="020B0604020202020204" pitchFamily="34" charset="0"/>
              </a:rPr>
              <a:t>What threats face these habitats? How can we help protect them?</a:t>
            </a:r>
          </a:p>
        </p:txBody>
      </p:sp>
      <p:sp>
        <p:nvSpPr>
          <p:cNvPr id="7172" name="Text Box 6"/>
          <p:cNvSpPr txBox="1">
            <a:spLocks noChangeArrowheads="1"/>
          </p:cNvSpPr>
          <p:nvPr/>
        </p:nvSpPr>
        <p:spPr bwMode="auto">
          <a:xfrm>
            <a:off x="0" y="4572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600" b="1">
                <a:solidFill>
                  <a:srgbClr val="FFFFFF"/>
                </a:solidFill>
                <a:latin typeface="Arial" pitchFamily="34" charset="0"/>
                <a:cs typeface="Arial" pitchFamily="34" charset="0"/>
              </a:rPr>
              <a:t>Focus</a:t>
            </a:r>
            <a:r>
              <a:rPr lang="en-US" altLang="en-US" sz="4600" b="1">
                <a:solidFill>
                  <a:srgbClr val="000066"/>
                </a:solidFill>
                <a:latin typeface="Arial" pitchFamily="34" charset="0"/>
                <a:cs typeface="Arial" pitchFamily="34" charset="0"/>
              </a:rPr>
              <a:t> </a:t>
            </a:r>
            <a:r>
              <a:rPr lang="en-US" altLang="en-US" sz="4600" b="1">
                <a:solidFill>
                  <a:srgbClr val="FFFFFF"/>
                </a:solidFill>
                <a:latin typeface="Arial" pitchFamily="34" charset="0"/>
                <a:cs typeface="Arial" pitchFamily="34" charset="0"/>
              </a:rPr>
              <a:t>Questions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ContentSlide_H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
          <p:cNvPicPr>
            <a:picLocks noChangeAspect="1"/>
          </p:cNvPicPr>
          <p:nvPr/>
        </p:nvPicPr>
        <p:blipFill>
          <a:blip r:embed="rId4">
            <a:extLst>
              <a:ext uri="{28A0092B-C50C-407E-A947-70E740481C1C}">
                <a14:useLocalDpi xmlns:a14="http://schemas.microsoft.com/office/drawing/2010/main" val="0"/>
              </a:ext>
            </a:extLst>
          </a:blip>
          <a:srcRect t="4460" b="4465"/>
          <a:stretch>
            <a:fillRect/>
          </a:stretch>
        </p:blipFill>
        <p:spPr bwMode="auto">
          <a:xfrm>
            <a:off x="0" y="1711325"/>
            <a:ext cx="914400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3"/>
          <p:cNvSpPr txBox="1">
            <a:spLocks noChangeArrowheads="1"/>
          </p:cNvSpPr>
          <p:nvPr/>
        </p:nvSpPr>
        <p:spPr bwMode="auto">
          <a:xfrm>
            <a:off x="-14288" y="304800"/>
            <a:ext cx="9144001"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2800" b="1" dirty="0">
                <a:solidFill>
                  <a:srgbClr val="FFFFFF"/>
                </a:solidFill>
                <a:latin typeface="Arial" pitchFamily="34" charset="0"/>
                <a:cs typeface="Arial" pitchFamily="34" charset="0"/>
              </a:rPr>
              <a:t>Remotely Operated Vehicles (</a:t>
            </a:r>
            <a:r>
              <a:rPr lang="en-US" altLang="en-US" sz="2800" b="1" dirty="0" err="1">
                <a:solidFill>
                  <a:srgbClr val="FFFFFF"/>
                </a:solidFill>
                <a:latin typeface="Arial" pitchFamily="34" charset="0"/>
                <a:cs typeface="Arial" pitchFamily="34" charset="0"/>
              </a:rPr>
              <a:t>ROVs</a:t>
            </a:r>
            <a:r>
              <a:rPr lang="en-US" altLang="en-US" sz="2800" b="1" dirty="0">
                <a:solidFill>
                  <a:srgbClr val="FFFFFF"/>
                </a:solidFill>
                <a:latin typeface="Arial" pitchFamily="34" charset="0"/>
                <a:cs typeface="Arial" pitchFamily="34" charset="0"/>
              </a:rPr>
              <a:t>) allow researchers to study the deep-sea environment.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ContentSlide_H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14288" y="76200"/>
            <a:ext cx="9144001"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4600" b="1">
                <a:solidFill>
                  <a:srgbClr val="FFFFFF"/>
                </a:solidFill>
                <a:latin typeface="Arial" pitchFamily="34" charset="0"/>
                <a:cs typeface="Arial" pitchFamily="34" charset="0"/>
              </a:rPr>
              <a:t>Understanding Scientific Methods</a:t>
            </a:r>
          </a:p>
        </p:txBody>
      </p:sp>
      <p:pic>
        <p:nvPicPr>
          <p:cNvPr id="5" name="Picture 4" descr="5015425438_58cebc82b4_o.jpg"/>
          <p:cNvPicPr>
            <a:picLocks noChangeAspect="1"/>
          </p:cNvPicPr>
          <p:nvPr/>
        </p:nvPicPr>
        <p:blipFill>
          <a:blip r:embed="rId4"/>
          <a:srcRect b="24375"/>
          <a:stretch>
            <a:fillRect/>
          </a:stretch>
        </p:blipFill>
        <p:spPr>
          <a:xfrm>
            <a:off x="0" y="1676400"/>
            <a:ext cx="9144000" cy="5186374"/>
          </a:xfrm>
          <a:prstGeom prst="rect">
            <a:avLst/>
          </a:prstGeom>
        </p:spPr>
      </p:pic>
      <p:sp>
        <p:nvSpPr>
          <p:cNvPr id="9220" name="Text Box 3"/>
          <p:cNvSpPr txBox="1">
            <a:spLocks noChangeArrowheads="1"/>
          </p:cNvSpPr>
          <p:nvPr/>
        </p:nvSpPr>
        <p:spPr bwMode="auto">
          <a:xfrm>
            <a:off x="14288" y="3581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3000" b="1" dirty="0">
                <a:solidFill>
                  <a:srgbClr val="FFFFFF"/>
                </a:solidFill>
                <a:latin typeface="Arial" pitchFamily="34" charset="0"/>
                <a:cs typeface="Arial" pitchFamily="34" charset="0"/>
              </a:rPr>
              <a:t>[Play a Deep-Sea Coral Community transect]</a:t>
            </a: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6000" b="0" i="0" u="none" strike="noStrike" cap="none" normalizeH="0" baseline="0">
            <a:ln>
              <a:noFill/>
            </a:ln>
            <a:solidFill>
              <a:srgbClr val="FFFFFF"/>
            </a:solidFill>
            <a:effectLst/>
            <a:latin typeface="ITC Franklin Gothic DemiCd"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6000" b="0" i="0" u="none" strike="noStrike" cap="none" normalizeH="0" baseline="0">
            <a:ln>
              <a:noFill/>
            </a:ln>
            <a:solidFill>
              <a:srgbClr val="FFFFFF"/>
            </a:solidFill>
            <a:effectLst/>
            <a:latin typeface="ITC Franklin Gothic DemiCd" pitchFamily="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Nitchie:Applications (Mac OS 9):Microsoft Office 2001:Templates:Presentations:Designs:Blank</Template>
  <TotalTime>5260</TotalTime>
  <Words>5825</Words>
  <Application>Microsoft Office PowerPoint</Application>
  <PresentationFormat>On-screen Show (4:3)</PresentationFormat>
  <Paragraphs>360</Paragraphs>
  <Slides>56</Slides>
  <Notes>56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Arial</vt:lpstr>
      <vt:lpstr>Arial Narrow</vt:lpstr>
      <vt:lpstr>Courier New</vt:lpstr>
      <vt:lpstr>ITC Franklin Gothic DemiCd</vt:lpstr>
      <vt:lpstr>ＭＳ Ｐゴシック</vt:lpstr>
      <vt:lpstr>ＭＳ Ｐゴシック</vt:lpstr>
      <vt:lpstr>Times</vt:lpstr>
      <vt:lpstr>Times New Roman</vt:lpstr>
      <vt:lpstr>ヒラギノ角ゴ Pro W3</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CBNMS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Stock</dc:creator>
  <cp:lastModifiedBy>Rietta Hohman</cp:lastModifiedBy>
  <cp:revision>256</cp:revision>
  <cp:lastPrinted>2002-02-05T15:50:07Z</cp:lastPrinted>
  <dcterms:created xsi:type="dcterms:W3CDTF">2015-10-20T18:29:38Z</dcterms:created>
  <dcterms:modified xsi:type="dcterms:W3CDTF">2017-01-18T19:45:52Z</dcterms:modified>
</cp:coreProperties>
</file>