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4"/>
  </p:sldMasterIdLst>
  <p:notesMasterIdLst>
    <p:notesMasterId r:id="rId35"/>
  </p:notesMasterIdLst>
  <p:sldIdLst>
    <p:sldId id="333" r:id="rId5"/>
    <p:sldId id="361" r:id="rId6"/>
    <p:sldId id="340" r:id="rId7"/>
    <p:sldId id="346" r:id="rId8"/>
    <p:sldId id="347" r:id="rId9"/>
    <p:sldId id="386" r:id="rId10"/>
    <p:sldId id="350" r:id="rId11"/>
    <p:sldId id="351" r:id="rId12"/>
    <p:sldId id="28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5" r:id="rId22"/>
    <p:sldId id="374" r:id="rId23"/>
    <p:sldId id="286" r:id="rId24"/>
    <p:sldId id="356" r:id="rId25"/>
    <p:sldId id="357" r:id="rId26"/>
    <p:sldId id="358" r:id="rId27"/>
    <p:sldId id="360" r:id="rId28"/>
    <p:sldId id="378" r:id="rId29"/>
    <p:sldId id="379" r:id="rId30"/>
    <p:sldId id="382" r:id="rId31"/>
    <p:sldId id="380" r:id="rId32"/>
    <p:sldId id="332" r:id="rId33"/>
    <p:sldId id="3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99" d="100"/>
          <a:sy n="99" d="100"/>
        </p:scale>
        <p:origin x="-96" y="-2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B0CEA-4268-4F13-9D52-105CAA47378A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B5084-7630-439B-AA5D-E093AFF82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05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D3CC50-C962-489A-81F5-2EC4FFC292CF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0050" cy="410845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950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31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48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17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75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2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581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51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47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783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97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07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BE2E-5E97-4C47-817F-423DABCA260B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C5E2-90A0-46DA-9172-6AFA0748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995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2CC079-0E10-44BE-B2AB-ECA9FD7C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543"/>
            <a:ext cx="10515600" cy="171994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SEABIRDS 101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WITH A SPECIAL FOCUS ON THE SEABIRDS OF STELLWAGEN BANK NATIONAL MARINE SANCTUARY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2B74C6-C0DB-49C2-A07D-40949276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FF0000"/>
                </a:solidFill>
              </a:rPr>
              <a:t>Mariners Superb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i="1" dirty="0"/>
              <a:t>Presented by Wayne R. Petersen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703A3E-61BB-4492-A2BC-FEBBFF66D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68543" y="576942"/>
            <a:ext cx="2133598" cy="1422398"/>
          </a:xfrm>
          <a:prstGeom prst="rect">
            <a:avLst/>
          </a:prstGeom>
        </p:spPr>
      </p:pic>
      <p:pic>
        <p:nvPicPr>
          <p:cNvPr id="7" name="Content Placeholder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5D97AE-8113-49DD-946C-5B65B8BF1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129" y="4626430"/>
            <a:ext cx="2359670" cy="15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5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9144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4900" b="1" dirty="0">
                <a:solidFill>
                  <a:srgbClr val="FF0000"/>
                </a:solidFill>
              </a:rPr>
              <a:t>Seabird Foraging Strategies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80772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/>
              <a:t>Surface feeding by skimming (storm-petrels)</a:t>
            </a:r>
          </a:p>
          <a:p>
            <a:pPr eaLnBrk="1" hangingPunct="1"/>
            <a:r>
              <a:rPr lang="en-US" altLang="en-US" sz="3600" dirty="0"/>
              <a:t>Surface feeding by swimming (phalaropes)</a:t>
            </a:r>
          </a:p>
          <a:p>
            <a:pPr eaLnBrk="1" hangingPunct="1"/>
            <a:r>
              <a:rPr lang="en-US" altLang="en-US" sz="3600" dirty="0"/>
              <a:t>Diving from surface (shearwaters, </a:t>
            </a:r>
            <a:r>
              <a:rPr lang="en-US" altLang="en-US" sz="3600" dirty="0" err="1"/>
              <a:t>alcids</a:t>
            </a:r>
            <a:r>
              <a:rPr lang="en-US" altLang="en-US" sz="3600" dirty="0"/>
              <a:t>)</a:t>
            </a:r>
          </a:p>
          <a:p>
            <a:pPr eaLnBrk="1" hangingPunct="1"/>
            <a:r>
              <a:rPr lang="en-US" altLang="en-US" sz="3600" dirty="0"/>
              <a:t>Plunge diving from air (gannets, terns)</a:t>
            </a:r>
          </a:p>
          <a:p>
            <a:pPr eaLnBrk="1" hangingPunct="1"/>
            <a:r>
              <a:rPr lang="en-US" altLang="en-US" sz="3600" dirty="0" err="1"/>
              <a:t>Kleptoparasitism</a:t>
            </a:r>
            <a:r>
              <a:rPr lang="en-US" altLang="en-US" sz="3600" dirty="0"/>
              <a:t> (jaegers)</a:t>
            </a:r>
          </a:p>
          <a:p>
            <a:pPr eaLnBrk="1" hangingPunct="1"/>
            <a:r>
              <a:rPr lang="en-US" altLang="en-US" sz="3600" dirty="0"/>
              <a:t>Scavenging (fulmars, kittiwakes)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39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1834" y="427037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Skim feeding: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i="1" dirty="0"/>
              <a:t>Wilson’s Storm-Petrels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4D581D-2B0A-4BA6-A159-6A6865439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11185" y="1752600"/>
            <a:ext cx="7369629" cy="49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02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914F8E-F6B9-4DA7-B59D-562A9BA3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Surface feeding and dipping with bill: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/>
              <a:t>Red-necked Phalaropes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7D1237-0BAA-4824-8BB6-63D361E8E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686" y="1855980"/>
            <a:ext cx="8160197" cy="456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672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Surface diving using wings for propulsion: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i="1" dirty="0"/>
              <a:t>Razorbill</a:t>
            </a:r>
          </a:p>
        </p:txBody>
      </p:sp>
      <p:pic>
        <p:nvPicPr>
          <p:cNvPr id="32771" name="Picture 2" descr="http://www.patteson.com/Razor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785" y="1783582"/>
            <a:ext cx="6912429" cy="479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754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FD5B98-F92F-440F-885F-02E4C1F3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Plunge diving by gannets and terns: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/>
              <a:t>Northern Gannets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1463C7-6792-46A5-BC6D-B026E3D2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72284" y="1883229"/>
            <a:ext cx="7847431" cy="47824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875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3F9D93-1E75-4D8E-8BB5-7B4C411A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Kleptoparasitism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/>
              <a:t>Parasitic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/>
              <a:t>Jaeger pirating from a Laughing Gull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9816C3-B21D-4094-83C6-D5A2B363A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80227" y="1777773"/>
            <a:ext cx="7231545" cy="482228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963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70113" y="533400"/>
            <a:ext cx="10570029" cy="884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900" b="1" dirty="0">
                <a:solidFill>
                  <a:srgbClr val="FF0000"/>
                </a:solidFill>
              </a:rPr>
              <a:t>Scavenging behind fishing vessels:</a:t>
            </a:r>
            <a:br>
              <a:rPr lang="en-US" altLang="en-US" sz="4900" b="1" dirty="0">
                <a:solidFill>
                  <a:srgbClr val="FF0000"/>
                </a:solidFill>
              </a:rPr>
            </a:br>
            <a:r>
              <a:rPr lang="en-US" altLang="en-US" sz="4900" b="1" i="1" dirty="0"/>
              <a:t>Herring and Great Black-backed Gulls</a:t>
            </a:r>
          </a:p>
        </p:txBody>
      </p:sp>
      <p:pic>
        <p:nvPicPr>
          <p:cNvPr id="6" name="Picture 2" descr="C:\Users\wpetersen\Pictures\Picasa\Exports\Stellwagen CBC.2011\IMG_4906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C7C9E4-3754-4B20-87A4-77A6706BA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768661" y="1752601"/>
            <a:ext cx="6654677" cy="4757055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971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074863" y="425451"/>
            <a:ext cx="832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6000"/>
              </a:lnSpc>
            </a:pPr>
            <a:r>
              <a:rPr lang="en-US" altLang="en-US" sz="4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Stellwagen Bank National Marine </a:t>
            </a:r>
            <a:r>
              <a:rPr lang="en-US" altLang="en-US" sz="4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Sanctuary</a:t>
            </a:r>
            <a:endParaRPr lang="en-US" altLang="en-US" sz="4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290" y="1155842"/>
            <a:ext cx="3992451" cy="55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540913" y="1295400"/>
            <a:ext cx="55011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-842 Square miles of protected ocean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-Hotspot for prey abundance in the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Gulf of Maine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-Combination of geology, ocean currents,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cold oxygen rich water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-One of the most intensively used whale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habitats in the Northeastern US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-50+ species of birds use the sanctuary,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 to fish, whales, turtles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692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8686" y="381000"/>
            <a:ext cx="8752114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What makes Stellwagen Bank Special?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711262"/>
            <a:ext cx="7315200" cy="487143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Abundance of food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Surface temperature and salinity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Nutrient availability (nitrates, phosphates)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Bottom contours that produce upwelling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Ocean fronts and areas of convergence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Commercial fishing activity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Presence of marine predators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7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-14799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Ocean Circulation Patterns</a:t>
            </a:r>
          </a:p>
        </p:txBody>
      </p:sp>
      <p:pic>
        <p:nvPicPr>
          <p:cNvPr id="24579" name="Picture 2" descr="http://content.answers.com/main/content/img/McGrawHill/Encyclopedia/images/CE058700FG0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019640"/>
            <a:ext cx="4236631" cy="562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2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1DDC54-4793-45B5-957B-14A6464F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Some seabird factoids?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886A3E-7605-4631-A3AA-046D76A8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4718277"/>
          </a:xfrm>
        </p:spPr>
        <p:txBody>
          <a:bodyPr>
            <a:noAutofit/>
          </a:bodyPr>
          <a:lstStyle/>
          <a:p>
            <a:r>
              <a:rPr lang="en-US" dirty="0"/>
              <a:t>True seabirds spend most of their lives at sea on the open ocean</a:t>
            </a:r>
          </a:p>
          <a:p>
            <a:r>
              <a:rPr lang="en-US" dirty="0"/>
              <a:t>Many seabirds only come to land to nest</a:t>
            </a:r>
          </a:p>
          <a:p>
            <a:r>
              <a:rPr lang="en-US" dirty="0"/>
              <a:t>All seabirds have webbed feet</a:t>
            </a:r>
          </a:p>
          <a:p>
            <a:r>
              <a:rPr lang="en-US" dirty="0"/>
              <a:t>Many seabirds are mainly dark or some combination of dark and white in color</a:t>
            </a:r>
          </a:p>
          <a:p>
            <a:r>
              <a:rPr lang="en-US" dirty="0"/>
              <a:t>Many seabirds are colonial nesters, often on remote ocean islands</a:t>
            </a:r>
          </a:p>
          <a:p>
            <a:r>
              <a:rPr lang="en-US" dirty="0"/>
              <a:t>Many seabirds are long-lived and take a long time to reach maturity</a:t>
            </a:r>
          </a:p>
          <a:p>
            <a:r>
              <a:rPr lang="en-US" dirty="0"/>
              <a:t>Many seabirds are highly migratory and are exceptional navigators</a:t>
            </a:r>
          </a:p>
          <a:p>
            <a:r>
              <a:rPr lang="en-US" dirty="0"/>
              <a:t>Examples of seabirds include shearwaters, petrels, gannets, gulls, terns, jaegers, and </a:t>
            </a:r>
            <a:r>
              <a:rPr lang="en-US" dirty="0" err="1"/>
              <a:t>alcids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881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25004"/>
            <a:ext cx="10515600" cy="141667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The Cast of Characters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275" y="3322749"/>
            <a:ext cx="10515600" cy="124719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Who are some of the players and where are they from?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932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02AFD4-CA32-42AF-8C0F-50EB0440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Southern Hemisphere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F1344A-73B2-4CA3-80AA-7E87B292D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0388" y="1681163"/>
            <a:ext cx="4167187" cy="823912"/>
          </a:xfrm>
        </p:spPr>
        <p:txBody>
          <a:bodyPr>
            <a:noAutofit/>
          </a:bodyPr>
          <a:lstStyle/>
          <a:p>
            <a:r>
              <a:rPr lang="en-US" sz="2800" dirty="0"/>
              <a:t>Great Shearwater </a:t>
            </a:r>
          </a:p>
          <a:p>
            <a:r>
              <a:rPr lang="en-US" sz="2800" dirty="0"/>
              <a:t>Sooty Shearwater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F77991-79F5-4E19-B6F9-8E86CDA6C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8595" y="2632034"/>
            <a:ext cx="2851603" cy="190088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6A7372-5026-4E63-9D53-A86476C75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Wilson’s Storm-Petrel </a:t>
            </a:r>
          </a:p>
          <a:p>
            <a:r>
              <a:rPr lang="en-US" sz="2800" dirty="0"/>
              <a:t>South Polar Skua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54F7B0-0A57-4C3F-94D2-A571992E25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30388" y="4532916"/>
            <a:ext cx="2851603" cy="19010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AA3756-CA46-4E3D-A056-DBDB6EA4C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0" y="2632034"/>
            <a:ext cx="3162300" cy="210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5CD3A1-6D50-4491-87D4-DED35BF2C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5999" y="4630448"/>
            <a:ext cx="3167743" cy="21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244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03E685-72A3-458D-8A7D-FF8BABEE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Eastern Atlantic Ocean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6B5014-E382-437D-ADCA-E27904A6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4886"/>
            <a:ext cx="5157787" cy="970189"/>
          </a:xfrm>
        </p:spPr>
        <p:txBody>
          <a:bodyPr>
            <a:noAutofit/>
          </a:bodyPr>
          <a:lstStyle/>
          <a:p>
            <a:r>
              <a:rPr lang="en-US" sz="2800" dirty="0"/>
              <a:t>Cory’s Shearwater </a:t>
            </a:r>
          </a:p>
          <a:p>
            <a:r>
              <a:rPr lang="en-US" sz="2800" dirty="0"/>
              <a:t>Manx Shearwater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78F7A3-FDA3-46B8-84E0-F99E6DA9E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34743" y="2822934"/>
            <a:ext cx="5615441" cy="33880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2700F5-C55B-4A27-9486-BD8923119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                  Great Skua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D4B1BA-7FF2-4EE0-952A-B4203B1656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6874" y="4593771"/>
            <a:ext cx="3038251" cy="2025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BB6DB8-25EF-431A-959D-704E508AF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6873" y="2712694"/>
            <a:ext cx="3038251" cy="19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275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DEF759-80A1-4A13-B37A-C4CF98EE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North Atlantic Ocean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8EEA1A-3BE4-4004-86A6-B26FAF126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681163"/>
            <a:ext cx="4625975" cy="572180"/>
          </a:xfrm>
        </p:spPr>
        <p:txBody>
          <a:bodyPr>
            <a:noAutofit/>
          </a:bodyPr>
          <a:lstStyle/>
          <a:p>
            <a:r>
              <a:rPr lang="en-US" sz="1800" dirty="0"/>
              <a:t>            Northern Gannet </a:t>
            </a:r>
          </a:p>
          <a:p>
            <a:r>
              <a:rPr lang="en-US" sz="1800" dirty="0"/>
              <a:t>        Black-legged Kittiwake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3CF514-8324-449F-9A20-3A958CC18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53944" y="2223429"/>
            <a:ext cx="3332612" cy="222119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2D9176-EF47-4946-8FF2-1112CC6D9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83188" cy="463323"/>
          </a:xfrm>
        </p:spPr>
        <p:txBody>
          <a:bodyPr>
            <a:noAutofit/>
          </a:bodyPr>
          <a:lstStyle/>
          <a:p>
            <a:r>
              <a:rPr lang="en-US" sz="1800" dirty="0"/>
              <a:t>                         Leach’s Storm-Petrel </a:t>
            </a:r>
          </a:p>
          <a:p>
            <a:r>
              <a:rPr lang="en-US" sz="1800" dirty="0"/>
              <a:t>                              Atlantic Puffin</a:t>
            </a:r>
          </a:p>
        </p:txBody>
      </p:sp>
      <p:pic>
        <p:nvPicPr>
          <p:cNvPr id="11" name="Picture 2" descr="http://www.bcdelco.org/images/FieldTripPICS/Gannet-02_WEB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39276E-001F-47BF-8686-58EFC7A6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234013" y="2337454"/>
            <a:ext cx="3093433" cy="2389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0784F1-F568-4428-8686-DD942DF0A2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34012" y="4604658"/>
            <a:ext cx="3093434" cy="2062004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670199-606A-4035-9D5D-7B6C556486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4719" y="4389319"/>
            <a:ext cx="3323087" cy="210355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924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BC4305-1834-4C8F-906E-6912A031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Circumpolar Arctic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27B859-CF50-4E5F-B188-53240C4C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1349828"/>
            <a:ext cx="4974318" cy="1469571"/>
          </a:xfrm>
        </p:spPr>
        <p:txBody>
          <a:bodyPr>
            <a:normAutofit/>
          </a:bodyPr>
          <a:lstStyle/>
          <a:p>
            <a:r>
              <a:rPr lang="en-US" dirty="0"/>
              <a:t>                      Arctic Tern </a:t>
            </a:r>
          </a:p>
          <a:p>
            <a:r>
              <a:rPr lang="en-US" dirty="0"/>
              <a:t>                Long-tailed Jaeger 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E25BBD-8498-4B0E-B405-CEB4ECF7BA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52806" y="4471900"/>
            <a:ext cx="3189061" cy="212575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1F244B-3CD4-4F9D-955E-55CD7EF2E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24003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              Parasitic Jaeger                     </a:t>
            </a:r>
          </a:p>
          <a:p>
            <a:r>
              <a:rPr lang="en-US" dirty="0"/>
              <a:t>                         Sabine’s Gull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C0670C-2ADE-4DE4-A85A-9430A815A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24869" y="2505075"/>
            <a:ext cx="2987623" cy="1991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FA8575-E9EF-4FC9-91CE-D33C8A296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24868" y="4471900"/>
            <a:ext cx="2987624" cy="1928659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8CE404-ABE5-4F74-9A6B-48193C855B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52805" y="2440725"/>
            <a:ext cx="3189061" cy="209552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53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2E22BC-BC1C-48B1-A8AE-480B5023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Seabird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4252F3-1A36-40CD-ACE2-84B2AA4F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5"/>
            <a:ext cx="10515600" cy="35160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An increasing problem worldwide…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2172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5312E3-A1F7-48A8-AEA9-ECB6FF04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Oil Spills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AC2657-E72A-46D6-898C-4E0DCF934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43181" y="1548672"/>
            <a:ext cx="6705637" cy="48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44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29E385-1FC2-43F4-87E8-1F858FA7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Gill Net and Long-line Fishing Entanglement</a:t>
            </a:r>
          </a:p>
        </p:txBody>
      </p:sp>
      <p:pic>
        <p:nvPicPr>
          <p:cNvPr id="4" name="Picture 2" descr="C:\Documents and Settings\wpetersen\Desktop\Gulls and Fishing Boat.StellwagenCBC.Dec09 008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D071C7-2A1C-4A8E-ABE1-6496DF653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317094" y="1666828"/>
            <a:ext cx="7458321" cy="4964446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783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5796E6-C877-4AA9-B359-2B5013E1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Ingestion of Plastics and Other Ocean Toxics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D533AD-D7A6-451F-AE6D-21B583152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25486" y="1690688"/>
            <a:ext cx="7367867" cy="49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876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Climate Change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981201" y="1371600"/>
            <a:ext cx="8234363" cy="5094288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717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62130" y="685800"/>
            <a:ext cx="8948670" cy="7318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Seabird Characteristics and 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02479"/>
            <a:ext cx="8229600" cy="4708526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600" dirty="0"/>
              <a:t>Long wings for </a:t>
            </a:r>
            <a:r>
              <a:rPr lang="en-US" sz="3300" dirty="0"/>
              <a:t>sustained</a:t>
            </a:r>
            <a:r>
              <a:rPr lang="en-US" sz="3600" dirty="0"/>
              <a:t> gliding (shearwaters, albatrosses)</a:t>
            </a:r>
          </a:p>
          <a:p>
            <a:pPr>
              <a:lnSpc>
                <a:spcPct val="110000"/>
              </a:lnSpc>
              <a:defRPr/>
            </a:pPr>
            <a:r>
              <a:rPr lang="en-US" sz="3600" dirty="0"/>
              <a:t>Counter-shading to increase foraging efficiency in surface divers (e.g. </a:t>
            </a:r>
            <a:r>
              <a:rPr lang="en-US" sz="3600" dirty="0" err="1"/>
              <a:t>alcids</a:t>
            </a:r>
            <a:r>
              <a:rPr lang="en-US" sz="3600" dirty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sz="3600" dirty="0"/>
              <a:t>Eyes frontally located in plunge divers (gannets)</a:t>
            </a:r>
          </a:p>
          <a:p>
            <a:pPr>
              <a:lnSpc>
                <a:spcPct val="110000"/>
              </a:lnSpc>
              <a:defRPr/>
            </a:pPr>
            <a:r>
              <a:rPr lang="en-US" sz="3600" dirty="0"/>
              <a:t>Salt glands for excreting excess salt in blood</a:t>
            </a:r>
          </a:p>
          <a:p>
            <a:pPr>
              <a:lnSpc>
                <a:spcPct val="110000"/>
              </a:lnSpc>
              <a:defRPr/>
            </a:pPr>
            <a:r>
              <a:rPr lang="en-US" sz="3600" dirty="0"/>
              <a:t>Acute sense of smell, especially in tube-nosed species</a:t>
            </a:r>
          </a:p>
          <a:p>
            <a:pPr>
              <a:lnSpc>
                <a:spcPct val="110000"/>
              </a:lnSpc>
              <a:defRPr/>
            </a:pPr>
            <a:r>
              <a:rPr lang="en-US" sz="3600" dirty="0"/>
              <a:t>Low reproductive rate and long maturation period</a:t>
            </a:r>
          </a:p>
          <a:p>
            <a:pPr>
              <a:lnSpc>
                <a:spcPct val="110000"/>
              </a:lnSpc>
              <a:defRPr/>
            </a:pPr>
            <a:r>
              <a:rPr lang="en-US" sz="3600" dirty="0"/>
              <a:t>Often complex plumages (jaegers, gulls)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932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6F707E-0519-44DB-867E-4AFA6EDA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Acknowledgement and thanks to the following individuals for information and the use of images.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B0F942-40B0-4324-B8CE-E69A8BBA3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6372"/>
            <a:ext cx="10515600" cy="3771220"/>
          </a:xfrm>
        </p:spPr>
        <p:txBody>
          <a:bodyPr/>
          <a:lstStyle/>
          <a:p>
            <a:pPr lvl="7"/>
            <a:r>
              <a:rPr lang="en-US" sz="2800" dirty="0"/>
              <a:t>Peter Flood				</a:t>
            </a:r>
          </a:p>
          <a:p>
            <a:pPr lvl="7"/>
            <a:r>
              <a:rPr lang="en-US" sz="2800" dirty="0"/>
              <a:t>Wayne Petersen</a:t>
            </a:r>
          </a:p>
          <a:p>
            <a:pPr lvl="7"/>
            <a:r>
              <a:rPr lang="en-US" sz="2800" dirty="0"/>
              <a:t>Anne-Marie Runfola</a:t>
            </a:r>
          </a:p>
          <a:p>
            <a:pPr lvl="7"/>
            <a:r>
              <a:rPr lang="en-US" sz="2800" dirty="0"/>
              <a:t>Anne Smrcina </a:t>
            </a:r>
          </a:p>
          <a:p>
            <a:pPr lvl="7"/>
            <a:r>
              <a:rPr lang="en-US" sz="2800" dirty="0"/>
              <a:t>Kate Sutherland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327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CC3656-7574-4855-8E67-54D04BD3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Long, slender wings for sustained gliding: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/>
              <a:t>Cory’s Shearwater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356BDC-CB47-4116-96BC-446764861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12161" y="1690688"/>
            <a:ext cx="7767678" cy="491967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34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79D1E3-15C5-483C-90CA-4C619795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Counter-shading increases foraging efficiency: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/>
              <a:t>Thick-billed Murre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E68B33-49E0-47D9-AC1E-8BF0E3A26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601" y="1847002"/>
            <a:ext cx="7392797" cy="455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77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0A4212-DFDD-4DDC-BA08-FDABC9F1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Eyes frontally located in plunge divers: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/>
              <a:t>Northern Gannet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395E4D-AD2C-433C-A8F2-8ECFDCE91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16629" y="1873265"/>
            <a:ext cx="7140046" cy="461961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288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A4F618-0F0B-4307-B335-3A081321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522513"/>
            <a:ext cx="11430001" cy="1273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FF0000"/>
                </a:solidFill>
              </a:rPr>
              <a:t>Tubular nostrils associated with salt glands and olfactory ability:</a:t>
            </a:r>
            <a:br>
              <a:rPr lang="en-US" sz="4900" b="1" dirty="0">
                <a:solidFill>
                  <a:srgbClr val="FF0000"/>
                </a:solidFill>
              </a:rPr>
            </a:br>
            <a:r>
              <a:rPr lang="en-US" sz="4900" b="1" i="1" dirty="0"/>
              <a:t>Northern Fulmar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469ED0-9B81-4330-9A25-11FC49D4B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9449" y="2016942"/>
            <a:ext cx="7573101" cy="456891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37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7898D4-C047-4134-86E5-D7E584D8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365125"/>
            <a:ext cx="1088571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Complex plumages and long maturation period:  </a:t>
            </a:r>
            <a:r>
              <a:rPr lang="en-US" b="1" i="1" dirty="0"/>
              <a:t>Northern Gannet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2989AD-B3B7-49B6-944B-3726FB1E6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28515" y="1785257"/>
            <a:ext cx="7334970" cy="489267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495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Polymorphism common in some species: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i="1" dirty="0"/>
              <a:t>Parasitic Jaegers</a:t>
            </a:r>
          </a:p>
        </p:txBody>
      </p:sp>
      <p:pic>
        <p:nvPicPr>
          <p:cNvPr id="22531" name="Picture 2" descr="C:\Documents and Settings\wpetersen\Desktop\arctic_sku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438400" y="1676401"/>
            <a:ext cx="7391400" cy="4759325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83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518C67246734C8432DCB24FB62329" ma:contentTypeVersion="12" ma:contentTypeDescription="Create a new document." ma:contentTypeScope="" ma:versionID="28d2222afeff79b655c8fd3e3f1dddfe">
  <xsd:schema xmlns:xsd="http://www.w3.org/2001/XMLSchema" xmlns:xs="http://www.w3.org/2001/XMLSchema" xmlns:p="http://schemas.microsoft.com/office/2006/metadata/properties" xmlns:ns1="http://schemas.microsoft.com/sharepoint/v3" xmlns:ns3="bda91e65-3ecc-47f2-a71b-d49c302ed4ee" targetNamespace="http://schemas.microsoft.com/office/2006/metadata/properties" ma:root="true" ma:fieldsID="fe35af02609c9e2de395998e3092fa92" ns1:_="" ns3:_="">
    <xsd:import namespace="http://schemas.microsoft.com/sharepoint/v3"/>
    <xsd:import namespace="bda91e65-3ecc-47f2-a71b-d49c302ed4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91e65-3ecc-47f2-a71b-d49c302ed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D7179-A1CD-4C35-92A9-918058849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80C00A-9CCC-4C97-BD93-68D38DE68D2D}">
  <ds:schemaRefs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bda91e65-3ecc-47f2-a71b-d49c302ed4ee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D16DAD-DB90-4707-AD27-7B14EFBF9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a91e65-3ecc-47f2-a71b-d49c302ed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604</Words>
  <Application>Microsoft Macintosh PowerPoint</Application>
  <PresentationFormat>Custom</PresentationFormat>
  <Paragraphs>101</Paragraphs>
  <Slides>30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SEABIRDS 101 WITH A SPECIAL FOCUS ON THE SEABIRDS OF STELLWAGEN BANK NATIONAL MARINE SANCTUARY </vt:lpstr>
      <vt:lpstr> Some seabird factoids?</vt:lpstr>
      <vt:lpstr>Seabird Characteristics and Adaptations</vt:lpstr>
      <vt:lpstr>Long, slender wings for sustained gliding: Cory’s Shearwater</vt:lpstr>
      <vt:lpstr>Counter-shading increases foraging efficiency: Thick-billed Murre</vt:lpstr>
      <vt:lpstr>Eyes frontally located in plunge divers: Northern Gannet</vt:lpstr>
      <vt:lpstr>Tubular nostrils associated with salt glands and olfactory ability: Northern Fulmar</vt:lpstr>
      <vt:lpstr>Complex plumages and long maturation period:  Northern Gannet</vt:lpstr>
      <vt:lpstr>Polymorphism common in some species: Parasitic Jaegers</vt:lpstr>
      <vt:lpstr>Seabird Foraging Strategies </vt:lpstr>
      <vt:lpstr>Skim feeding: Wilson’s Storm-Petrels</vt:lpstr>
      <vt:lpstr>Surface feeding and dipping with bill: Red-necked Phalaropes</vt:lpstr>
      <vt:lpstr>Surface diving using wings for propulsion: Razorbill</vt:lpstr>
      <vt:lpstr>Plunge diving by gannets and terns: Northern Gannets</vt:lpstr>
      <vt:lpstr>Kleptoparasitism: Parasitic Jaeger pirating from a Laughing Gull</vt:lpstr>
      <vt:lpstr>Scavenging behind fishing vessels: Herring and Great Black-backed Gulls</vt:lpstr>
      <vt:lpstr>Slide 17</vt:lpstr>
      <vt:lpstr>What makes Stellwagen Bank Special?</vt:lpstr>
      <vt:lpstr>Ocean Circulation Patterns</vt:lpstr>
      <vt:lpstr>The Cast of Characters</vt:lpstr>
      <vt:lpstr>Southern Hemisphere</vt:lpstr>
      <vt:lpstr>Eastern Atlantic Ocean</vt:lpstr>
      <vt:lpstr>North Atlantic Ocean</vt:lpstr>
      <vt:lpstr>Circumpolar Arctic</vt:lpstr>
      <vt:lpstr>Seabird Conservation</vt:lpstr>
      <vt:lpstr>Oil Spills</vt:lpstr>
      <vt:lpstr>Gill Net and Long-line Fishing Entanglement</vt:lpstr>
      <vt:lpstr>Ingestion of Plastics and Other Ocean Toxics </vt:lpstr>
      <vt:lpstr>Climate Change</vt:lpstr>
      <vt:lpstr>Acknowledgement and thanks to the following individuals for information and the use of images.</vt:lpstr>
    </vt:vector>
  </TitlesOfParts>
  <Company>Mass Audubon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Petersen</dc:creator>
  <cp:lastModifiedBy>Anne-Marie Runfola</cp:lastModifiedBy>
  <cp:revision>72</cp:revision>
  <dcterms:created xsi:type="dcterms:W3CDTF">2020-07-22T16:51:40Z</dcterms:created>
  <dcterms:modified xsi:type="dcterms:W3CDTF">2020-07-22T18:14:31Z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0x0101007DE518C67246734C8432DCB24FB62329</vt:lpwstr>
  </property>
</Properties>
</file>