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7" r:id="rId1"/>
  </p:sldMasterIdLst>
  <p:notesMasterIdLst>
    <p:notesMasterId r:id="rId23"/>
  </p:notesMasterIdLst>
  <p:sldIdLst>
    <p:sldId id="256" r:id="rId2"/>
    <p:sldId id="712" r:id="rId3"/>
    <p:sldId id="651" r:id="rId4"/>
    <p:sldId id="696" r:id="rId5"/>
    <p:sldId id="697" r:id="rId6"/>
    <p:sldId id="700" r:id="rId7"/>
    <p:sldId id="698" r:id="rId8"/>
    <p:sldId id="702" r:id="rId9"/>
    <p:sldId id="703" r:id="rId10"/>
    <p:sldId id="710" r:id="rId11"/>
    <p:sldId id="704" r:id="rId12"/>
    <p:sldId id="705" r:id="rId13"/>
    <p:sldId id="706" r:id="rId14"/>
    <p:sldId id="711" r:id="rId15"/>
    <p:sldId id="717" r:id="rId16"/>
    <p:sldId id="714" r:id="rId17"/>
    <p:sldId id="668" r:id="rId18"/>
    <p:sldId id="715" r:id="rId19"/>
    <p:sldId id="289" r:id="rId20"/>
    <p:sldId id="294" r:id="rId21"/>
    <p:sldId id="71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DCF"/>
    <a:srgbClr val="FF6B6F"/>
    <a:srgbClr val="FFFFFF"/>
    <a:srgbClr val="FBFBFB"/>
    <a:srgbClr val="DADADA"/>
    <a:srgbClr val="448BCA"/>
    <a:srgbClr val="B30003"/>
    <a:srgbClr val="D95015"/>
    <a:srgbClr val="37C9FF"/>
    <a:srgbClr val="C18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76"/>
    <p:restoredTop sz="87735"/>
  </p:normalViewPr>
  <p:slideViewPr>
    <p:cSldViewPr snapToGrid="0" snapToObjects="1">
      <p:cViewPr varScale="1">
        <p:scale>
          <a:sx n="112" d="100"/>
          <a:sy n="112" d="100"/>
        </p:scale>
        <p:origin x="224" y="1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D1F46-1178-064A-8646-2B7169B48376}" type="datetimeFigureOut">
              <a:rPr lang="en-US" smtClean="0"/>
              <a:t>8/9/23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28ACE-229D-2346-90B9-D99DE843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7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7C3B4-CF88-B047-AA20-CAFF477475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53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28ACE-229D-2346-90B9-D99DE84369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06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28ACE-229D-2346-90B9-D99DE84369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43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7C3B4-CF88-B047-AA20-CAFF477475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75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1A0EF-E541-844A-B346-69ADD4431B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61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1A0EF-E541-844A-B346-69ADD4431B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40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1A0EF-E541-844A-B346-69ADD4431B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7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7C3B4-CF88-B047-AA20-CAFF477475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17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7C3B4-CF88-B047-AA20-CAFF477475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75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the maps I show you today are going to show anomalies – conditions that are warmer or colder than “normal”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28ACE-229D-2346-90B9-D99DE84369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91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normally? Why is the ocean any given temperature?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28ACE-229D-2346-90B9-D99DE84369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17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28ACE-229D-2346-90B9-D99DE84369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1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adding more water to a pot that you are trying to boil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28ACE-229D-2346-90B9-D99DE84369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35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28ACE-229D-2346-90B9-D99DE84369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87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28ACE-229D-2346-90B9-D99DE84369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89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28ACE-229D-2346-90B9-D99DE84369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7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76CD4-2D1C-EE4E-898B-2C9988FF5A25}" type="datetime1">
              <a:rPr lang="en-US" smtClean="0"/>
              <a:t>8/9/23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B41D-02F5-BD4E-ACD3-12A5686FD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68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D254-69FA-4448-A4EC-E3BAAD102B84}" type="datetime1">
              <a:rPr lang="en-US" smtClean="0"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B41D-02F5-BD4E-ACD3-12A5686FD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47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A978-541D-D145-A1E5-F795016047BB}" type="datetime1">
              <a:rPr lang="en-US" smtClean="0"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B41D-02F5-BD4E-ACD3-12A5686FD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26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FE99-0AA6-C24D-94CB-E593D0AC054A}" type="datetime1">
              <a:rPr lang="en-US" smtClean="0"/>
              <a:t>8/9/23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B41D-02F5-BD4E-ACD3-12A5686FD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12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9AC1-7560-D644-A174-53AB7215F43F}" type="datetime1">
              <a:rPr lang="en-US" smtClean="0"/>
              <a:t>8/9/23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B41D-02F5-BD4E-ACD3-12A5686FD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69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BD35E-AA74-9541-BD6D-151485D5165D}" type="datetime1">
              <a:rPr lang="en-US" smtClean="0"/>
              <a:t>8/9/23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B41D-02F5-BD4E-ACD3-12A5686FD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5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4134-B0B5-8F49-85A4-EEAC050AF438}" type="datetime1">
              <a:rPr lang="en-US" smtClean="0"/>
              <a:t>8/9/23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B41D-02F5-BD4E-ACD3-12A5686FD91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56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C632-71D2-7E4C-9B58-FDFDEC3C9634}" type="datetime1">
              <a:rPr lang="en-US" smtClean="0"/>
              <a:t>8/9/23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B41D-02F5-BD4E-ACD3-12A5686FD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6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81EDC-28B6-4A4D-ACFC-53CDCE93610E}" type="datetime1">
              <a:rPr lang="en-US" smtClean="0"/>
              <a:t>8/9/23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B41D-02F5-BD4E-ACD3-12A5686FD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9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E1A54-94C7-4C4D-8832-EADB1B3A7999}" type="datetime1">
              <a:rPr lang="en-US" smtClean="0"/>
              <a:t>8/9/23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B41D-02F5-BD4E-ACD3-12A5686FD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82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31B4E14-8A31-B94D-A463-026B75C4F962}" type="datetime1">
              <a:rPr lang="en-US" smtClean="0"/>
              <a:t>8/9/23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9B41D-02F5-BD4E-ACD3-12A5686FD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3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5AFCC23-F210-B246-9861-05BD6A9DBEBE}" type="datetime1">
              <a:rPr lang="en-US" smtClean="0"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719B41D-02F5-BD4E-ACD3-12A5686FD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2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12.png"/><Relationship Id="rId4" Type="http://schemas.microsoft.com/office/2007/relationships/hdphoto" Target="../media/hdphoto14.wdp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12" Type="http://schemas.microsoft.com/office/2007/relationships/hdphoto" Target="../media/hdphoto2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microsoft.com/office/2007/relationships/hdphoto" Target="../media/hdphoto20.wdp"/><Relationship Id="rId5" Type="http://schemas.openxmlformats.org/officeDocument/2006/relationships/image" Target="../media/image12.png"/><Relationship Id="rId10" Type="http://schemas.openxmlformats.org/officeDocument/2006/relationships/image" Target="../media/image1.png"/><Relationship Id="rId4" Type="http://schemas.microsoft.com/office/2007/relationships/hdphoto" Target="../media/hdphoto17.wdp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1.png"/><Relationship Id="rId4" Type="http://schemas.microsoft.com/office/2007/relationships/hdphoto" Target="../media/hdphoto22.wdp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iff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microsoft.com/office/2007/relationships/hdphoto" Target="../media/hdphoto7.wdp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2.png"/><Relationship Id="rId4" Type="http://schemas.microsoft.com/office/2007/relationships/hdphoto" Target="../media/hdphoto10.wdp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E71C1B-7FC7-8946-A52E-C307DFA620E3}"/>
              </a:ext>
            </a:extLst>
          </p:cNvPr>
          <p:cNvSpPr/>
          <p:nvPr/>
        </p:nvSpPr>
        <p:spPr>
          <a:xfrm>
            <a:off x="-368" y="0"/>
            <a:ext cx="12192000" cy="6876282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272426-0AE9-594F-8185-93489C971A9E}"/>
              </a:ext>
            </a:extLst>
          </p:cNvPr>
          <p:cNvGrpSpPr/>
          <p:nvPr/>
        </p:nvGrpSpPr>
        <p:grpSpPr>
          <a:xfrm>
            <a:off x="723899" y="215035"/>
            <a:ext cx="10744200" cy="5813380"/>
            <a:chOff x="3256155" y="1828800"/>
            <a:chExt cx="6021659" cy="27313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16238E-A5AE-5D41-A68D-5E83DFBB0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808" t="26667" r="13931" b="33505"/>
            <a:stretch/>
          </p:blipFill>
          <p:spPr>
            <a:xfrm>
              <a:off x="3256155" y="1828800"/>
              <a:ext cx="6021659" cy="273137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C6DD70-B524-6841-A243-181415B9CB34}"/>
                </a:ext>
              </a:extLst>
            </p:cNvPr>
            <p:cNvSpPr/>
            <p:nvPr/>
          </p:nvSpPr>
          <p:spPr>
            <a:xfrm>
              <a:off x="3256155" y="2977376"/>
              <a:ext cx="80265" cy="8809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25097F-3DDD-2049-9619-0A5C674FED20}"/>
                </a:ext>
              </a:extLst>
            </p:cNvPr>
            <p:cNvSpPr/>
            <p:nvPr/>
          </p:nvSpPr>
          <p:spPr>
            <a:xfrm>
              <a:off x="3336420" y="1828800"/>
              <a:ext cx="493882" cy="3052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D95982A-4E4A-1447-82E7-CB77BDF1E8DD}"/>
                </a:ext>
              </a:extLst>
            </p:cNvPr>
            <p:cNvSpPr/>
            <p:nvPr/>
          </p:nvSpPr>
          <p:spPr>
            <a:xfrm>
              <a:off x="3256155" y="2505365"/>
              <a:ext cx="211855" cy="3052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07AFB4D-5A82-9948-A336-CCFC251F7028}"/>
              </a:ext>
            </a:extLst>
          </p:cNvPr>
          <p:cNvSpPr txBox="1"/>
          <p:nvPr/>
        </p:nvSpPr>
        <p:spPr>
          <a:xfrm>
            <a:off x="7447286" y="1979810"/>
            <a:ext cx="270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2019 North Pacific 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Marine Heatwave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FED7EF-FEFB-DE4B-9C26-04B55CC139CA}"/>
              </a:ext>
            </a:extLst>
          </p:cNvPr>
          <p:cNvSpPr txBox="1"/>
          <p:nvPr/>
        </p:nvSpPr>
        <p:spPr>
          <a:xfrm>
            <a:off x="2159521" y="-100518"/>
            <a:ext cx="7872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Boiling Over: Marine Heatwaves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71A455-69D0-A947-8D4A-4B540407029C}"/>
              </a:ext>
            </a:extLst>
          </p:cNvPr>
          <p:cNvSpPr txBox="1"/>
          <p:nvPr/>
        </p:nvSpPr>
        <p:spPr>
          <a:xfrm>
            <a:off x="4097047" y="5355829"/>
            <a:ext cx="60556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Dillon Amaya &amp; Mike </a:t>
            </a:r>
            <a:r>
              <a:rPr lang="en-US" sz="3600" b="1" dirty="0" err="1">
                <a:solidFill>
                  <a:schemeClr val="bg1"/>
                </a:solidFill>
              </a:rPr>
              <a:t>Jacox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808EC2-5360-1D7C-74C3-96D1F6DDE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08" t="73019" r="13931" b="15727"/>
          <a:stretch/>
        </p:blipFill>
        <p:spPr>
          <a:xfrm>
            <a:off x="3100058" y="6020983"/>
            <a:ext cx="5991146" cy="80990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391277-4FA2-0342-4317-CE1559A2B85F}"/>
              </a:ext>
            </a:extLst>
          </p:cNvPr>
          <p:cNvGrpSpPr/>
          <p:nvPr/>
        </p:nvGrpSpPr>
        <p:grpSpPr>
          <a:xfrm>
            <a:off x="9654803" y="6325664"/>
            <a:ext cx="2483518" cy="461665"/>
            <a:chOff x="9642528" y="6198818"/>
            <a:chExt cx="2483518" cy="4616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E14C5E-D7D7-1358-2E08-3FFBCFC84E0B}"/>
                </a:ext>
              </a:extLst>
            </p:cNvPr>
            <p:cNvSpPr txBox="1"/>
            <p:nvPr/>
          </p:nvSpPr>
          <p:spPr>
            <a:xfrm>
              <a:off x="10046118" y="6198818"/>
              <a:ext cx="20799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@</a:t>
              </a:r>
              <a:r>
                <a:rPr lang="en-US" sz="2400" dirty="0" err="1">
                  <a:solidFill>
                    <a:schemeClr val="bg1"/>
                  </a:solidFill>
                </a:rPr>
                <a:t>DillonAmaya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86A7DB4-D176-E42A-7CF4-F6924E0D8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2528" y="6285117"/>
              <a:ext cx="425931" cy="35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4753180-5C31-798C-F834-00746B2C450F}"/>
              </a:ext>
            </a:extLst>
          </p:cNvPr>
          <p:cNvGrpSpPr/>
          <p:nvPr/>
        </p:nvGrpSpPr>
        <p:grpSpPr>
          <a:xfrm>
            <a:off x="52976" y="6088562"/>
            <a:ext cx="3154119" cy="769438"/>
            <a:chOff x="75015" y="5993656"/>
            <a:chExt cx="3154119" cy="76943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815A20F-6F7B-FC58-1BF2-2C9487DBE23B}"/>
                </a:ext>
              </a:extLst>
            </p:cNvPr>
            <p:cNvGrpSpPr/>
            <p:nvPr/>
          </p:nvGrpSpPr>
          <p:grpSpPr>
            <a:xfrm>
              <a:off x="75718" y="5993656"/>
              <a:ext cx="3024340" cy="400110"/>
              <a:chOff x="118174" y="6225880"/>
              <a:chExt cx="3024340" cy="40011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DEFA76-E4F7-2623-9D57-D64D6F946B1F}"/>
                  </a:ext>
                </a:extLst>
              </p:cNvPr>
              <p:cNvSpPr txBox="1"/>
              <p:nvPr/>
            </p:nvSpPr>
            <p:spPr>
              <a:xfrm>
                <a:off x="546162" y="6225880"/>
                <a:ext cx="25963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bg1"/>
                    </a:solidFill>
                  </a:rPr>
                  <a:t>dillon.amaya@noaa.gov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026" name="Picture 2" descr="Email, gmail, mail, logo, social, social media icon - Free download">
                <a:extLst>
                  <a:ext uri="{FF2B5EF4-FFF2-40B4-BE49-F238E27FC236}">
                    <a16:creationId xmlns:a16="http://schemas.microsoft.com/office/drawing/2014/main" id="{C308CB61-8472-BEBB-90FF-4C30D08021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174" y="6225880"/>
                <a:ext cx="400110" cy="400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9691CD-26E0-8A8F-2FD9-DA4AD9CE5E83}"/>
                </a:ext>
              </a:extLst>
            </p:cNvPr>
            <p:cNvSpPr txBox="1"/>
            <p:nvPr/>
          </p:nvSpPr>
          <p:spPr>
            <a:xfrm>
              <a:off x="503003" y="6362984"/>
              <a:ext cx="27261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</a:rPr>
                <a:t>michael.jacox@noaa.gov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2" descr="Email, gmail, mail, logo, social, social media icon - Free download">
              <a:extLst>
                <a:ext uri="{FF2B5EF4-FFF2-40B4-BE49-F238E27FC236}">
                  <a16:creationId xmlns:a16="http://schemas.microsoft.com/office/drawing/2014/main" id="{D8B83C4E-C82A-0C4F-5303-1F47A0012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15" y="6362984"/>
              <a:ext cx="400110" cy="40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 descr="About the NOAA emblem and logo | National Oceanic and Atmospheric  Administration">
            <a:extLst>
              <a:ext uri="{FF2B5EF4-FFF2-40B4-BE49-F238E27FC236}">
                <a16:creationId xmlns:a16="http://schemas.microsoft.com/office/drawing/2014/main" id="{67943AF0-A44E-54E9-63BA-DEE33E00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88" y="4534042"/>
            <a:ext cx="1325788" cy="132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496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D11F03-9135-EB4A-8EA9-E24B3CF189D0}"/>
              </a:ext>
            </a:extLst>
          </p:cNvPr>
          <p:cNvGrpSpPr/>
          <p:nvPr/>
        </p:nvGrpSpPr>
        <p:grpSpPr>
          <a:xfrm>
            <a:off x="772864" y="-548351"/>
            <a:ext cx="11384077" cy="7649590"/>
            <a:chOff x="403961" y="-564679"/>
            <a:chExt cx="11384077" cy="7649590"/>
          </a:xfrm>
        </p:grpSpPr>
        <p:pic>
          <p:nvPicPr>
            <p:cNvPr id="21506" name="Picture 2" descr="SST Data: NOAA Extended Reconstruction SSTs Version 5 (ERSSTv5) | NCAR -  Climate Data Guide">
              <a:extLst>
                <a:ext uri="{FF2B5EF4-FFF2-40B4-BE49-F238E27FC236}">
                  <a16:creationId xmlns:a16="http://schemas.microsoft.com/office/drawing/2014/main" id="{02D6D5B3-95CC-BA4E-AA75-B68E21B5B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73" b="90774" l="1800" r="98100">
                          <a14:foregroundMark x1="18400" y1="20536" x2="12500" y2="24405"/>
                          <a14:foregroundMark x1="12500" y1="24405" x2="10900" y2="31399"/>
                          <a14:foregroundMark x1="10900" y1="31399" x2="10600" y2="48810"/>
                          <a14:foregroundMark x1="10600" y1="48810" x2="13300" y2="58333"/>
                          <a14:foregroundMark x1="13300" y1="58333" x2="16700" y2="64435"/>
                          <a14:foregroundMark x1="16700" y1="64435" x2="53400" y2="69643"/>
                          <a14:foregroundMark x1="53400" y1="69643" x2="66300" y2="66071"/>
                          <a14:foregroundMark x1="66300" y1="66071" x2="86700" y2="49107"/>
                          <a14:foregroundMark x1="86700" y1="49107" x2="91400" y2="40030"/>
                          <a14:foregroundMark x1="91400" y1="40030" x2="92700" y2="32589"/>
                          <a14:foregroundMark x1="92700" y1="32589" x2="89500" y2="24405"/>
                          <a14:foregroundMark x1="89500" y1="24405" x2="87400" y2="21875"/>
                          <a14:foregroundMark x1="9000" y1="25446" x2="4500" y2="31696"/>
                          <a14:foregroundMark x1="4500" y1="31696" x2="3700" y2="38690"/>
                          <a14:foregroundMark x1="3700" y1="38690" x2="7100" y2="61310"/>
                          <a14:foregroundMark x1="7100" y1="61310" x2="7100" y2="61458"/>
                          <a14:foregroundMark x1="3600" y1="36607" x2="2300" y2="44643"/>
                          <a14:foregroundMark x1="2300" y1="44643" x2="3400" y2="53571"/>
                          <a14:foregroundMark x1="95400" y1="35268" x2="97500" y2="43006"/>
                          <a14:foregroundMark x1="97500" y1="43006" x2="96500" y2="54464"/>
                          <a14:foregroundMark x1="95300" y1="31399" x2="98100" y2="46429"/>
                          <a14:foregroundMark x1="95000" y1="30506" x2="96200" y2="33185"/>
                          <a14:foregroundMark x1="97800" y1="52679" x2="96700" y2="59524"/>
                          <a14:foregroundMark x1="96700" y1="59524" x2="96300" y2="60565"/>
                          <a14:foregroundMark x1="97900" y1="43601" x2="97900" y2="51637"/>
                          <a14:foregroundMark x1="5000" y1="30357" x2="2300" y2="41369"/>
                          <a14:foregroundMark x1="1800" y1="49702" x2="2800" y2="56696"/>
                          <a14:foregroundMark x1="2800" y1="56696" x2="3500" y2="58631"/>
                          <a14:foregroundMark x1="24800" y1="90030" x2="30100" y2="90774"/>
                          <a14:foregroundMark x1="30100" y1="90774" x2="34900" y2="90476"/>
                          <a14:foregroundMark x1="34900" y1="90476" x2="40000" y2="90476"/>
                          <a14:foregroundMark x1="40000" y1="90476" x2="45000" y2="90179"/>
                          <a14:foregroundMark x1="45000" y1="90179" x2="60200" y2="90774"/>
                          <a14:foregroundMark x1="60200" y1="90774" x2="76200" y2="89732"/>
                          <a14:foregroundMark x1="77600" y1="90179" x2="77600" y2="90179"/>
                          <a14:foregroundMark x1="21000" y1="90179" x2="21000" y2="901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961" y="-564679"/>
              <a:ext cx="11384077" cy="7649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484A24F-9BC6-524A-87E5-01C4FECF3D37}"/>
                </a:ext>
              </a:extLst>
            </p:cNvPr>
            <p:cNvSpPr txBox="1"/>
            <p:nvPr/>
          </p:nvSpPr>
          <p:spPr>
            <a:xfrm>
              <a:off x="2823731" y="6441669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32˚F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43A647-0AB4-F44F-BE84-5CB8618AA528}"/>
                </a:ext>
              </a:extLst>
            </p:cNvPr>
            <p:cNvSpPr txBox="1"/>
            <p:nvPr/>
          </p:nvSpPr>
          <p:spPr>
            <a:xfrm>
              <a:off x="3845379" y="6441669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41˚F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51A3C4-2F05-BF44-A28F-39515BA8EF7B}"/>
                </a:ext>
              </a:extLst>
            </p:cNvPr>
            <p:cNvSpPr txBox="1"/>
            <p:nvPr/>
          </p:nvSpPr>
          <p:spPr>
            <a:xfrm>
              <a:off x="4874876" y="6441669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50˚F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1EBB27-9100-224A-98A4-B5484FD42BDE}"/>
                </a:ext>
              </a:extLst>
            </p:cNvPr>
            <p:cNvSpPr txBox="1"/>
            <p:nvPr/>
          </p:nvSpPr>
          <p:spPr>
            <a:xfrm>
              <a:off x="5899610" y="6441669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59˚F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B57BA2-0DF6-0947-8668-434C6C3C187A}"/>
                </a:ext>
              </a:extLst>
            </p:cNvPr>
            <p:cNvSpPr txBox="1"/>
            <p:nvPr/>
          </p:nvSpPr>
          <p:spPr>
            <a:xfrm>
              <a:off x="6933327" y="6441669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68˚F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6BC81C-6E8E-CD44-A723-C10E85487D5E}"/>
                </a:ext>
              </a:extLst>
            </p:cNvPr>
            <p:cNvSpPr txBox="1"/>
            <p:nvPr/>
          </p:nvSpPr>
          <p:spPr>
            <a:xfrm>
              <a:off x="7967044" y="6441669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77˚F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8838C5-BCF4-9B47-9EF2-14032B5B56C5}"/>
                </a:ext>
              </a:extLst>
            </p:cNvPr>
            <p:cNvSpPr txBox="1"/>
            <p:nvPr/>
          </p:nvSpPr>
          <p:spPr>
            <a:xfrm>
              <a:off x="9000761" y="6441669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86˚F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1EBF96B-60EA-CA45-A8A0-D059CFAD183D}"/>
              </a:ext>
            </a:extLst>
          </p:cNvPr>
          <p:cNvSpPr txBox="1"/>
          <p:nvPr/>
        </p:nvSpPr>
        <p:spPr>
          <a:xfrm>
            <a:off x="40480" y="5807034"/>
            <a:ext cx="3152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“Normal” surface ocean temperature</a:t>
            </a:r>
          </a:p>
        </p:txBody>
      </p:sp>
    </p:spTree>
    <p:extLst>
      <p:ext uri="{BB962C8B-B14F-4D97-AF65-F5344CB8AC3E}">
        <p14:creationId xmlns:p14="http://schemas.microsoft.com/office/powerpoint/2010/main" val="1689244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E16145F1-F93E-C044-BBA0-2ED811956552}"/>
              </a:ext>
            </a:extLst>
          </p:cNvPr>
          <p:cNvGrpSpPr/>
          <p:nvPr/>
        </p:nvGrpSpPr>
        <p:grpSpPr>
          <a:xfrm>
            <a:off x="917900" y="2428542"/>
            <a:ext cx="10398288" cy="4225769"/>
            <a:chOff x="1320916" y="1551217"/>
            <a:chExt cx="10398288" cy="4225769"/>
          </a:xfrm>
        </p:grpSpPr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E629A8AE-96DE-9448-A3A9-FF2E3463E76F}"/>
                </a:ext>
              </a:extLst>
            </p:cNvPr>
            <p:cNvSpPr/>
            <p:nvPr/>
          </p:nvSpPr>
          <p:spPr>
            <a:xfrm flipH="1">
              <a:off x="1952447" y="1551217"/>
              <a:ext cx="9766757" cy="4204844"/>
            </a:xfrm>
            <a:prstGeom prst="cube">
              <a:avLst/>
            </a:prstGeom>
            <a:solidFill>
              <a:srgbClr val="37C9FF"/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296E94-CF33-AF44-B6C1-BFD5BEC24839}"/>
                </a:ext>
              </a:extLst>
            </p:cNvPr>
            <p:cNvSpPr/>
            <p:nvPr/>
          </p:nvSpPr>
          <p:spPr>
            <a:xfrm>
              <a:off x="3002260" y="3298137"/>
              <a:ext cx="8716944" cy="2457917"/>
            </a:xfrm>
            <a:prstGeom prst="rect">
              <a:avLst/>
            </a:prstGeom>
            <a:solidFill>
              <a:srgbClr val="448BCA"/>
            </a:solidFill>
            <a:ln w="50800" cmpd="sng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ight Triangle 61">
              <a:extLst>
                <a:ext uri="{FF2B5EF4-FFF2-40B4-BE49-F238E27FC236}">
                  <a16:creationId xmlns:a16="http://schemas.microsoft.com/office/drawing/2014/main" id="{3C4EFF27-88D1-1F43-9597-42C4B47C0340}"/>
                </a:ext>
              </a:extLst>
            </p:cNvPr>
            <p:cNvSpPr/>
            <p:nvPr/>
          </p:nvSpPr>
          <p:spPr>
            <a:xfrm>
              <a:off x="1972371" y="2355204"/>
              <a:ext cx="995681" cy="2344117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ight Triangle 62">
              <a:extLst>
                <a:ext uri="{FF2B5EF4-FFF2-40B4-BE49-F238E27FC236}">
                  <a16:creationId xmlns:a16="http://schemas.microsoft.com/office/drawing/2014/main" id="{69697E08-68AB-2F48-8207-2323CEEA146E}"/>
                </a:ext>
              </a:extLst>
            </p:cNvPr>
            <p:cNvSpPr/>
            <p:nvPr/>
          </p:nvSpPr>
          <p:spPr>
            <a:xfrm rot="13293665">
              <a:off x="1320916" y="2600231"/>
              <a:ext cx="1307091" cy="1497884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ight Triangle 63">
              <a:extLst>
                <a:ext uri="{FF2B5EF4-FFF2-40B4-BE49-F238E27FC236}">
                  <a16:creationId xmlns:a16="http://schemas.microsoft.com/office/drawing/2014/main" id="{650BDE73-DE3E-5047-B7FA-FAD5215EFA5E}"/>
                </a:ext>
              </a:extLst>
            </p:cNvPr>
            <p:cNvSpPr/>
            <p:nvPr/>
          </p:nvSpPr>
          <p:spPr>
            <a:xfrm flipH="1">
              <a:off x="1982309" y="3298137"/>
              <a:ext cx="999585" cy="1381024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Triangle 64">
              <a:extLst>
                <a:ext uri="{FF2B5EF4-FFF2-40B4-BE49-F238E27FC236}">
                  <a16:creationId xmlns:a16="http://schemas.microsoft.com/office/drawing/2014/main" id="{D50BDBBE-80DA-2640-B1BA-674E27724C91}"/>
                </a:ext>
              </a:extLst>
            </p:cNvPr>
            <p:cNvSpPr/>
            <p:nvPr/>
          </p:nvSpPr>
          <p:spPr>
            <a:xfrm rot="9208083">
              <a:off x="2220974" y="4425150"/>
              <a:ext cx="901671" cy="1351836"/>
            </a:xfrm>
            <a:prstGeom prst="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ight Triangle 65">
              <a:extLst>
                <a:ext uri="{FF2B5EF4-FFF2-40B4-BE49-F238E27FC236}">
                  <a16:creationId xmlns:a16="http://schemas.microsoft.com/office/drawing/2014/main" id="{919B2DEE-9425-8D49-8B79-308F31C8ADA0}"/>
                </a:ext>
              </a:extLst>
            </p:cNvPr>
            <p:cNvSpPr/>
            <p:nvPr/>
          </p:nvSpPr>
          <p:spPr>
            <a:xfrm rot="10800000">
              <a:off x="2647340" y="4612402"/>
              <a:ext cx="334720" cy="1063568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Triangle 66">
              <a:extLst>
                <a:ext uri="{FF2B5EF4-FFF2-40B4-BE49-F238E27FC236}">
                  <a16:creationId xmlns:a16="http://schemas.microsoft.com/office/drawing/2014/main" id="{BFA57EA6-3BC1-A94D-BD00-3DCEFA2BA7AA}"/>
                </a:ext>
              </a:extLst>
            </p:cNvPr>
            <p:cNvSpPr/>
            <p:nvPr/>
          </p:nvSpPr>
          <p:spPr>
            <a:xfrm rot="2763979">
              <a:off x="2623910" y="3262576"/>
              <a:ext cx="318934" cy="703207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Triangle 67">
              <a:extLst>
                <a:ext uri="{FF2B5EF4-FFF2-40B4-BE49-F238E27FC236}">
                  <a16:creationId xmlns:a16="http://schemas.microsoft.com/office/drawing/2014/main" id="{8A1D559A-2D67-E04F-BB81-E58AE0426A60}"/>
                </a:ext>
              </a:extLst>
            </p:cNvPr>
            <p:cNvSpPr/>
            <p:nvPr/>
          </p:nvSpPr>
          <p:spPr>
            <a:xfrm rot="13451289">
              <a:off x="2590495" y="3148944"/>
              <a:ext cx="204303" cy="693788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87BC4A3-BD95-B143-ABF7-10BB51FFEC6E}"/>
                </a:ext>
              </a:extLst>
            </p:cNvPr>
            <p:cNvCxnSpPr>
              <a:cxnSpLocks/>
            </p:cNvCxnSpPr>
            <p:nvPr/>
          </p:nvCxnSpPr>
          <p:spPr>
            <a:xfrm>
              <a:off x="1966523" y="2355204"/>
              <a:ext cx="1037557" cy="966588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A62E160-62EF-FE46-844D-F64B02CA443C}"/>
              </a:ext>
            </a:extLst>
          </p:cNvPr>
          <p:cNvGrpSpPr/>
          <p:nvPr/>
        </p:nvGrpSpPr>
        <p:grpSpPr>
          <a:xfrm>
            <a:off x="267332" y="2141439"/>
            <a:ext cx="1483942" cy="3609056"/>
            <a:chOff x="675318" y="1258829"/>
            <a:chExt cx="1483942" cy="3609056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7DE599C-452E-DD4A-9946-51FE00886DCB}"/>
                </a:ext>
              </a:extLst>
            </p:cNvPr>
            <p:cNvSpPr txBox="1"/>
            <p:nvPr/>
          </p:nvSpPr>
          <p:spPr>
            <a:xfrm rot="16200000">
              <a:off x="80764" y="2380462"/>
              <a:ext cx="17123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Depth (m)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708941C-8432-2D46-A354-548909DD02EE}"/>
                </a:ext>
              </a:extLst>
            </p:cNvPr>
            <p:cNvSpPr txBox="1"/>
            <p:nvPr/>
          </p:nvSpPr>
          <p:spPr>
            <a:xfrm>
              <a:off x="1562597" y="125882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B797074-D4F2-5145-B6A4-BC8413061F5E}"/>
                </a:ext>
              </a:extLst>
            </p:cNvPr>
            <p:cNvSpPr txBox="1"/>
            <p:nvPr/>
          </p:nvSpPr>
          <p:spPr>
            <a:xfrm>
              <a:off x="1355786" y="1961335"/>
              <a:ext cx="803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50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E2611B6-36F5-6549-AF39-9AA9793BA6D3}"/>
                </a:ext>
              </a:extLst>
            </p:cNvPr>
            <p:cNvSpPr txBox="1"/>
            <p:nvPr/>
          </p:nvSpPr>
          <p:spPr>
            <a:xfrm>
              <a:off x="1168897" y="4283110"/>
              <a:ext cx="803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200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035E27E-CF4A-A644-85FA-70108B760881}"/>
                </a:ext>
              </a:extLst>
            </p:cNvPr>
            <p:cNvSpPr txBox="1"/>
            <p:nvPr/>
          </p:nvSpPr>
          <p:spPr>
            <a:xfrm>
              <a:off x="1157866" y="3498236"/>
              <a:ext cx="929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150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95B810-655F-9B4D-9BFF-F1B17E63D9D4}"/>
                </a:ext>
              </a:extLst>
            </p:cNvPr>
            <p:cNvSpPr txBox="1"/>
            <p:nvPr/>
          </p:nvSpPr>
          <p:spPr>
            <a:xfrm>
              <a:off x="1157866" y="2713362"/>
              <a:ext cx="929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100</a:t>
              </a:r>
            </a:p>
          </p:txBody>
        </p:sp>
      </p:grpSp>
      <p:pic>
        <p:nvPicPr>
          <p:cNvPr id="79" name="Picture 2" descr="Cloud Drawing Clip Art, PNG, 600x318px, Cloud, Area, Black, Black And  White, Blog Download Free">
            <a:extLst>
              <a:ext uri="{FF2B5EF4-FFF2-40B4-BE49-F238E27FC236}">
                <a16:creationId xmlns:a16="http://schemas.microsoft.com/office/drawing/2014/main" id="{A99D26A4-D780-F749-A3DD-D00DADF5B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7" b="95912" l="10000" r="90000">
                        <a14:foregroundMark x1="56829" y1="45283" x2="52073" y2="32075"/>
                        <a14:foregroundMark x1="52073" y1="32075" x2="41951" y2="38679"/>
                        <a14:foregroundMark x1="41951" y1="38679" x2="37805" y2="48428"/>
                        <a14:foregroundMark x1="37805" y1="48428" x2="40366" y2="64780"/>
                        <a14:foregroundMark x1="40366" y1="64780" x2="47805" y2="74843"/>
                        <a14:foregroundMark x1="47805" y1="74843" x2="54878" y2="72642"/>
                        <a14:foregroundMark x1="54878" y1="72642" x2="57683" y2="68868"/>
                        <a14:foregroundMark x1="67683" y1="31447" x2="65122" y2="18553"/>
                        <a14:foregroundMark x1="65122" y1="18553" x2="61707" y2="10377"/>
                        <a14:foregroundMark x1="61707" y1="10377" x2="51951" y2="5031"/>
                        <a14:foregroundMark x1="51951" y1="5031" x2="46707" y2="10692"/>
                        <a14:foregroundMark x1="46707" y1="10692" x2="42073" y2="23585"/>
                        <a14:foregroundMark x1="42073" y1="23585" x2="39634" y2="35220"/>
                        <a14:foregroundMark x1="39634" y1="35220" x2="32317" y2="55346"/>
                        <a14:foregroundMark x1="32317" y1="55346" x2="39512" y2="79245"/>
                        <a14:foregroundMark x1="39512" y1="79245" x2="50610" y2="87107"/>
                        <a14:foregroundMark x1="50610" y1="87107" x2="56341" y2="84906"/>
                        <a14:foregroundMark x1="56341" y1="84906" x2="63415" y2="86478"/>
                        <a14:foregroundMark x1="63415" y1="86478" x2="66829" y2="95597"/>
                        <a14:foregroundMark x1="66829" y1="95597" x2="71707" y2="94654"/>
                        <a14:foregroundMark x1="71707" y1="94654" x2="80244" y2="79874"/>
                        <a14:foregroundMark x1="80244" y1="79874" x2="83293" y2="69182"/>
                        <a14:foregroundMark x1="83293" y1="69182" x2="82317" y2="56918"/>
                        <a14:foregroundMark x1="82317" y1="56918" x2="72073" y2="46855"/>
                        <a14:foregroundMark x1="72073" y1="46855" x2="67439" y2="37736"/>
                        <a14:foregroundMark x1="67439" y1="37736" x2="67195" y2="30503"/>
                        <a14:foregroundMark x1="69268" y1="39623" x2="77805" y2="48428"/>
                        <a14:foregroundMark x1="77805" y1="48428" x2="80732" y2="49686"/>
                        <a14:foregroundMark x1="42317" y1="94969" x2="37683" y2="96226"/>
                        <a14:foregroundMark x1="56707" y1="88679" x2="48049" y2="91509"/>
                        <a14:foregroundMark x1="51255" y1="92345" x2="54634" y2="90566"/>
                        <a14:foregroundMark x1="54634" y1="90566" x2="57927" y2="85535"/>
                        <a14:foregroundMark x1="61707" y1="10063" x2="57561" y2="3145"/>
                        <a14:foregroundMark x1="57561" y1="3145" x2="56098" y2="1887"/>
                        <a14:backgroundMark x1="56341" y1="96541" x2="47805" y2="9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21" y="1336518"/>
            <a:ext cx="1984617" cy="76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35,701 Sun Clipart Illustrations &amp;amp; Clip Art - iStock">
            <a:extLst>
              <a:ext uri="{FF2B5EF4-FFF2-40B4-BE49-F238E27FC236}">
                <a16:creationId xmlns:a16="http://schemas.microsoft.com/office/drawing/2014/main" id="{5F6318C5-BCF3-2548-8FA9-957F44DD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104" y="-315073"/>
            <a:ext cx="2662626" cy="254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A25CBC2-5157-904C-BEB2-023D15AC2D21}"/>
              </a:ext>
            </a:extLst>
          </p:cNvPr>
          <p:cNvCxnSpPr>
            <a:cxnSpLocks/>
          </p:cNvCxnSpPr>
          <p:nvPr/>
        </p:nvCxnSpPr>
        <p:spPr>
          <a:xfrm>
            <a:off x="1817912" y="1048643"/>
            <a:ext cx="965157" cy="589458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BD5DE51-0A6E-F246-B014-5BC823AA48F7}"/>
              </a:ext>
            </a:extLst>
          </p:cNvPr>
          <p:cNvCxnSpPr>
            <a:cxnSpLocks/>
          </p:cNvCxnSpPr>
          <p:nvPr/>
        </p:nvCxnSpPr>
        <p:spPr>
          <a:xfrm flipV="1">
            <a:off x="3893411" y="704171"/>
            <a:ext cx="587127" cy="639201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093A4A41-89AF-BF4B-B1D3-B8FE7CA9932F}"/>
              </a:ext>
            </a:extLst>
          </p:cNvPr>
          <p:cNvCxnSpPr>
            <a:cxnSpLocks/>
          </p:cNvCxnSpPr>
          <p:nvPr/>
        </p:nvCxnSpPr>
        <p:spPr>
          <a:xfrm>
            <a:off x="3822250" y="2183356"/>
            <a:ext cx="1172625" cy="713248"/>
          </a:xfrm>
          <a:prstGeom prst="straightConnector1">
            <a:avLst/>
          </a:prstGeom>
          <a:ln w="1016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7A36351-B54F-454F-BB38-82DA2D60B792}"/>
              </a:ext>
            </a:extLst>
          </p:cNvPr>
          <p:cNvCxnSpPr>
            <a:cxnSpLocks/>
          </p:cNvCxnSpPr>
          <p:nvPr/>
        </p:nvCxnSpPr>
        <p:spPr>
          <a:xfrm>
            <a:off x="3286784" y="2183356"/>
            <a:ext cx="0" cy="902604"/>
          </a:xfrm>
          <a:prstGeom prst="straightConnector1">
            <a:avLst/>
          </a:prstGeom>
          <a:ln w="1016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6" descr="318,003 Wind Illustrations &amp;amp; Clip Art - iStock">
            <a:extLst>
              <a:ext uri="{FF2B5EF4-FFF2-40B4-BE49-F238E27FC236}">
                <a16:creationId xmlns:a16="http://schemas.microsoft.com/office/drawing/2014/main" id="{8035E9C8-BD07-4947-862C-B5B5F18E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20" b="89980" l="8333" r="92157">
                        <a14:foregroundMark x1="46345" y1="37052" x2="57516" y2="38878"/>
                        <a14:foregroundMark x1="39211" y1="35885" x2="39749" y2="35973"/>
                        <a14:foregroundMark x1="35458" y1="35271" x2="37647" y2="35629"/>
                        <a14:foregroundMark x1="48529" y1="58317" x2="63595" y2="63405"/>
                        <a14:foregroundMark x1="82026" y1="69138" x2="85971" y2="67064"/>
                        <a14:foregroundMark x1="87275" y1="65124" x2="85784" y2="61924"/>
                        <a14:foregroundMark x1="38027" y1="65130" x2="38235" y2="65130"/>
                        <a14:foregroundMark x1="30556" y1="65130" x2="33942" y2="65130"/>
                        <a14:foregroundMark x1="73336" y1="40481" x2="73693" y2="40481"/>
                        <a14:foregroundMark x1="71405" y1="40481" x2="72400" y2="40481"/>
                        <a14:foregroundMark x1="71066" y1="68353" x2="69771" y2="67735"/>
                        <a14:foregroundMark x1="68137" y1="66132" x2="63235" y2="63727"/>
                        <a14:foregroundMark x1="89216" y1="71743" x2="91551" y2="71140"/>
                        <a14:foregroundMark x1="21242" y1="39078" x2="20434" y2="39355"/>
                        <a14:backgroundMark x1="44771" y1="37275" x2="40196" y2="36874"/>
                        <a14:backgroundMark x1="46732" y1="37876" x2="42810" y2="37074"/>
                        <a14:backgroundMark x1="39542" y1="36473" x2="38235" y2="36673"/>
                        <a14:backgroundMark x1="73693" y1="41082" x2="72876" y2="41283"/>
                        <a14:backgroundMark x1="68918" y1="65702" x2="67739" y2="65179"/>
                        <a14:backgroundMark x1="71895" y1="66733" x2="69935" y2="65531"/>
                        <a14:backgroundMark x1="38235" y1="65531" x2="34150" y2="65531"/>
                        <a14:backgroundMark x1="85784" y1="64128" x2="85458" y2="62926"/>
                        <a14:backgroundMark x1="85948" y1="63727" x2="85621" y2="62926"/>
                        <a14:backgroundMark x1="86111" y1="64329" x2="85784" y2="62926"/>
                        <a14:backgroundMark x1="87745" y1="66934" x2="87745" y2="65731"/>
                        <a14:backgroundMark x1="87908" y1="65731" x2="87745" y2="67335"/>
                        <a14:backgroundMark x1="92810" y1="71142" x2="91667" y2="71343"/>
                        <a14:backgroundMark x1="20752" y1="39880" x2="16503" y2="41082"/>
                        <a14:backgroundMark x1="20752" y1="46493" x2="16503" y2="47495"/>
                        <a14:backgroundMark x1="11601" y1="69539" x2="7353" y2="71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38213" y="738379"/>
            <a:ext cx="2353787" cy="191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62F4404-5B94-F24A-8811-8A8D058E8820}"/>
              </a:ext>
            </a:extLst>
          </p:cNvPr>
          <p:cNvCxnSpPr>
            <a:cxnSpLocks/>
          </p:cNvCxnSpPr>
          <p:nvPr/>
        </p:nvCxnSpPr>
        <p:spPr>
          <a:xfrm flipV="1">
            <a:off x="9611382" y="1915056"/>
            <a:ext cx="0" cy="1170904"/>
          </a:xfrm>
          <a:prstGeom prst="straightConnector1">
            <a:avLst/>
          </a:prstGeom>
          <a:ln w="101600">
            <a:solidFill>
              <a:srgbClr val="448BC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">
            <a:extLst>
              <a:ext uri="{FF2B5EF4-FFF2-40B4-BE49-F238E27FC236}">
                <a16:creationId xmlns:a16="http://schemas.microsoft.com/office/drawing/2014/main" id="{7C021E78-9982-D148-A695-B389553AB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74" y="846669"/>
            <a:ext cx="1336687" cy="13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D5D5234-55C9-404A-B172-68CFA063B143}"/>
              </a:ext>
            </a:extLst>
          </p:cNvPr>
          <p:cNvCxnSpPr>
            <a:cxnSpLocks/>
          </p:cNvCxnSpPr>
          <p:nvPr/>
        </p:nvCxnSpPr>
        <p:spPr>
          <a:xfrm flipV="1">
            <a:off x="6643765" y="1890291"/>
            <a:ext cx="0" cy="1195669"/>
          </a:xfrm>
          <a:prstGeom prst="straightConnector1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E18E2CD3-4E0A-4C43-AAFB-6EC45EBDAFC0}"/>
              </a:ext>
            </a:extLst>
          </p:cNvPr>
          <p:cNvCxnSpPr>
            <a:cxnSpLocks/>
          </p:cNvCxnSpPr>
          <p:nvPr/>
        </p:nvCxnSpPr>
        <p:spPr>
          <a:xfrm>
            <a:off x="7280647" y="1894446"/>
            <a:ext cx="0" cy="1191514"/>
          </a:xfrm>
          <a:prstGeom prst="straightConnector1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F333509-3BA1-6A43-8BC2-EA3C03C478B3}"/>
              </a:ext>
            </a:extLst>
          </p:cNvPr>
          <p:cNvSpPr txBox="1"/>
          <p:nvPr/>
        </p:nvSpPr>
        <p:spPr>
          <a:xfrm>
            <a:off x="1841859" y="273192"/>
            <a:ext cx="20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Solar radiation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D264160-0A56-DC48-AB0B-E1B95B776B95}"/>
              </a:ext>
            </a:extLst>
          </p:cNvPr>
          <p:cNvSpPr txBox="1"/>
          <p:nvPr/>
        </p:nvSpPr>
        <p:spPr>
          <a:xfrm>
            <a:off x="3362037" y="2900215"/>
            <a:ext cx="2596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Longwave radiation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C86CAC9-4397-B641-9D4C-1BBBF94872A5}"/>
              </a:ext>
            </a:extLst>
          </p:cNvPr>
          <p:cNvSpPr txBox="1"/>
          <p:nvPr/>
        </p:nvSpPr>
        <p:spPr>
          <a:xfrm>
            <a:off x="5644978" y="1375537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Sensible heat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F2DA388-16AF-6D48-A7A8-B1B8437E25A5}"/>
              </a:ext>
            </a:extLst>
          </p:cNvPr>
          <p:cNvSpPr txBox="1"/>
          <p:nvPr/>
        </p:nvSpPr>
        <p:spPr>
          <a:xfrm>
            <a:off x="8436351" y="1388553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Latent heat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B3CC412-FEF5-4848-B8B8-E2CE1631AB70}"/>
              </a:ext>
            </a:extLst>
          </p:cNvPr>
          <p:cNvSpPr txBox="1"/>
          <p:nvPr/>
        </p:nvSpPr>
        <p:spPr>
          <a:xfrm>
            <a:off x="2634881" y="3595443"/>
            <a:ext cx="2816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Warm upper ocean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5DCF479-D450-364A-8155-5AF85518ED35}"/>
              </a:ext>
            </a:extLst>
          </p:cNvPr>
          <p:cNvSpPr txBox="1"/>
          <p:nvPr/>
        </p:nvSpPr>
        <p:spPr>
          <a:xfrm>
            <a:off x="2642986" y="4195010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Cold deep ocean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3B5F92C5-C4C4-654F-BAAE-8ADE2B4CA64F}"/>
              </a:ext>
            </a:extLst>
          </p:cNvPr>
          <p:cNvGrpSpPr/>
          <p:nvPr/>
        </p:nvGrpSpPr>
        <p:grpSpPr>
          <a:xfrm>
            <a:off x="9275954" y="3622840"/>
            <a:ext cx="1873534" cy="1128303"/>
            <a:chOff x="9275954" y="3622840"/>
            <a:chExt cx="1873534" cy="1128303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288E3AC-1A23-4144-B959-D4D1F3451E48}"/>
                </a:ext>
              </a:extLst>
            </p:cNvPr>
            <p:cNvGrpSpPr/>
            <p:nvPr/>
          </p:nvGrpSpPr>
          <p:grpSpPr>
            <a:xfrm>
              <a:off x="10283936" y="3622840"/>
              <a:ext cx="865552" cy="1128303"/>
              <a:chOff x="10283936" y="3622840"/>
              <a:chExt cx="865552" cy="1128303"/>
            </a:xfrm>
          </p:grpSpPr>
          <p:sp>
            <p:nvSpPr>
              <p:cNvPr id="135" name="Curved Up Arrow 134">
                <a:extLst>
                  <a:ext uri="{FF2B5EF4-FFF2-40B4-BE49-F238E27FC236}">
                    <a16:creationId xmlns:a16="http://schemas.microsoft.com/office/drawing/2014/main" id="{43781BA3-614F-314C-AE2B-EC776D623DBB}"/>
                  </a:ext>
                </a:extLst>
              </p:cNvPr>
              <p:cNvSpPr/>
              <p:nvPr/>
            </p:nvSpPr>
            <p:spPr>
              <a:xfrm rot="16200000">
                <a:off x="10412872" y="3966844"/>
                <a:ext cx="1080620" cy="392612"/>
              </a:xfrm>
              <a:prstGeom prst="curvedUpArrow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Curved Up Arrow 135">
                <a:extLst>
                  <a:ext uri="{FF2B5EF4-FFF2-40B4-BE49-F238E27FC236}">
                    <a16:creationId xmlns:a16="http://schemas.microsoft.com/office/drawing/2014/main" id="{33C88DB7-59A8-EC40-AB26-567E7D53EE14}"/>
                  </a:ext>
                </a:extLst>
              </p:cNvPr>
              <p:cNvSpPr/>
              <p:nvPr/>
            </p:nvSpPr>
            <p:spPr>
              <a:xfrm rot="16200000" flipH="1" flipV="1">
                <a:off x="9939931" y="4014528"/>
                <a:ext cx="1080620" cy="392610"/>
              </a:xfrm>
              <a:prstGeom prst="curvedUpArrow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49F9056-6941-544F-9BF1-812C7B3A2C43}"/>
                </a:ext>
              </a:extLst>
            </p:cNvPr>
            <p:cNvSpPr txBox="1"/>
            <p:nvPr/>
          </p:nvSpPr>
          <p:spPr>
            <a:xfrm>
              <a:off x="9275954" y="3637865"/>
              <a:ext cx="9989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Mixing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4945550-A5E6-3648-A0F4-11D41D758062}"/>
              </a:ext>
            </a:extLst>
          </p:cNvPr>
          <p:cNvGrpSpPr/>
          <p:nvPr/>
        </p:nvGrpSpPr>
        <p:grpSpPr>
          <a:xfrm>
            <a:off x="1279780" y="3603150"/>
            <a:ext cx="6879839" cy="699854"/>
            <a:chOff x="1279780" y="3603150"/>
            <a:chExt cx="6879839" cy="699854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9CF8CC8E-118E-C44A-A3A2-62FE652536E2}"/>
                </a:ext>
              </a:extLst>
            </p:cNvPr>
            <p:cNvSpPr txBox="1"/>
            <p:nvPr/>
          </p:nvSpPr>
          <p:spPr>
            <a:xfrm>
              <a:off x="6238003" y="3603150"/>
              <a:ext cx="19216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Mixed Layer 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C8A1F121-C5A8-334E-995E-30DD7B62CA1A}"/>
                </a:ext>
              </a:extLst>
            </p:cNvPr>
            <p:cNvSpPr txBox="1"/>
            <p:nvPr/>
          </p:nvSpPr>
          <p:spPr>
            <a:xfrm rot="2398443">
              <a:off x="1279780" y="3656673"/>
              <a:ext cx="13763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Mixed Layer Depth 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990B9025-18F7-FC4F-993F-F5F87CE43AFD}"/>
              </a:ext>
            </a:extLst>
          </p:cNvPr>
          <p:cNvSpPr/>
          <p:nvPr/>
        </p:nvSpPr>
        <p:spPr>
          <a:xfrm>
            <a:off x="2948799" y="5488200"/>
            <a:ext cx="8066307" cy="907488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00" dirty="0">
                <a:solidFill>
                  <a:schemeClr val="tx1"/>
                </a:solidFill>
              </a:rPr>
              <a:t>Change anything here, change ocean temperature</a:t>
            </a:r>
          </a:p>
        </p:txBody>
      </p:sp>
    </p:spTree>
    <p:extLst>
      <p:ext uri="{BB962C8B-B14F-4D97-AF65-F5344CB8AC3E}">
        <p14:creationId xmlns:p14="http://schemas.microsoft.com/office/powerpoint/2010/main" val="2698605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E16145F1-F93E-C044-BBA0-2ED811956552}"/>
              </a:ext>
            </a:extLst>
          </p:cNvPr>
          <p:cNvGrpSpPr/>
          <p:nvPr/>
        </p:nvGrpSpPr>
        <p:grpSpPr>
          <a:xfrm>
            <a:off x="917900" y="2428542"/>
            <a:ext cx="10398288" cy="4225769"/>
            <a:chOff x="1320916" y="1551217"/>
            <a:chExt cx="10398288" cy="4225769"/>
          </a:xfrm>
        </p:grpSpPr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E629A8AE-96DE-9448-A3A9-FF2E3463E76F}"/>
                </a:ext>
              </a:extLst>
            </p:cNvPr>
            <p:cNvSpPr/>
            <p:nvPr/>
          </p:nvSpPr>
          <p:spPr>
            <a:xfrm flipH="1">
              <a:off x="1952447" y="1551217"/>
              <a:ext cx="9766757" cy="4204844"/>
            </a:xfrm>
            <a:prstGeom prst="cube">
              <a:avLst/>
            </a:prstGeom>
            <a:solidFill>
              <a:srgbClr val="37C9FF"/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296E94-CF33-AF44-B6C1-BFD5BEC24839}"/>
                </a:ext>
              </a:extLst>
            </p:cNvPr>
            <p:cNvSpPr/>
            <p:nvPr/>
          </p:nvSpPr>
          <p:spPr>
            <a:xfrm>
              <a:off x="3002260" y="3298137"/>
              <a:ext cx="8716944" cy="2457917"/>
            </a:xfrm>
            <a:prstGeom prst="rect">
              <a:avLst/>
            </a:prstGeom>
            <a:solidFill>
              <a:srgbClr val="448BCA"/>
            </a:solidFill>
            <a:ln w="50800" cmpd="sng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ight Triangle 61">
              <a:extLst>
                <a:ext uri="{FF2B5EF4-FFF2-40B4-BE49-F238E27FC236}">
                  <a16:creationId xmlns:a16="http://schemas.microsoft.com/office/drawing/2014/main" id="{3C4EFF27-88D1-1F43-9597-42C4B47C0340}"/>
                </a:ext>
              </a:extLst>
            </p:cNvPr>
            <p:cNvSpPr/>
            <p:nvPr/>
          </p:nvSpPr>
          <p:spPr>
            <a:xfrm>
              <a:off x="1972371" y="2355204"/>
              <a:ext cx="995681" cy="2344117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ight Triangle 62">
              <a:extLst>
                <a:ext uri="{FF2B5EF4-FFF2-40B4-BE49-F238E27FC236}">
                  <a16:creationId xmlns:a16="http://schemas.microsoft.com/office/drawing/2014/main" id="{69697E08-68AB-2F48-8207-2323CEEA146E}"/>
                </a:ext>
              </a:extLst>
            </p:cNvPr>
            <p:cNvSpPr/>
            <p:nvPr/>
          </p:nvSpPr>
          <p:spPr>
            <a:xfrm rot="13293665">
              <a:off x="1320916" y="2600231"/>
              <a:ext cx="1307091" cy="1497884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ight Triangle 63">
              <a:extLst>
                <a:ext uri="{FF2B5EF4-FFF2-40B4-BE49-F238E27FC236}">
                  <a16:creationId xmlns:a16="http://schemas.microsoft.com/office/drawing/2014/main" id="{650BDE73-DE3E-5047-B7FA-FAD5215EFA5E}"/>
                </a:ext>
              </a:extLst>
            </p:cNvPr>
            <p:cNvSpPr/>
            <p:nvPr/>
          </p:nvSpPr>
          <p:spPr>
            <a:xfrm flipH="1">
              <a:off x="1982309" y="3298137"/>
              <a:ext cx="999585" cy="1381024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Triangle 64">
              <a:extLst>
                <a:ext uri="{FF2B5EF4-FFF2-40B4-BE49-F238E27FC236}">
                  <a16:creationId xmlns:a16="http://schemas.microsoft.com/office/drawing/2014/main" id="{D50BDBBE-80DA-2640-B1BA-674E27724C91}"/>
                </a:ext>
              </a:extLst>
            </p:cNvPr>
            <p:cNvSpPr/>
            <p:nvPr/>
          </p:nvSpPr>
          <p:spPr>
            <a:xfrm rot="9208083">
              <a:off x="2220974" y="4425150"/>
              <a:ext cx="901671" cy="1351836"/>
            </a:xfrm>
            <a:prstGeom prst="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ight Triangle 65">
              <a:extLst>
                <a:ext uri="{FF2B5EF4-FFF2-40B4-BE49-F238E27FC236}">
                  <a16:creationId xmlns:a16="http://schemas.microsoft.com/office/drawing/2014/main" id="{919B2DEE-9425-8D49-8B79-308F31C8ADA0}"/>
                </a:ext>
              </a:extLst>
            </p:cNvPr>
            <p:cNvSpPr/>
            <p:nvPr/>
          </p:nvSpPr>
          <p:spPr>
            <a:xfrm rot="10800000">
              <a:off x="2647340" y="4612402"/>
              <a:ext cx="334720" cy="1063568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Triangle 66">
              <a:extLst>
                <a:ext uri="{FF2B5EF4-FFF2-40B4-BE49-F238E27FC236}">
                  <a16:creationId xmlns:a16="http://schemas.microsoft.com/office/drawing/2014/main" id="{BFA57EA6-3BC1-A94D-BD00-3DCEFA2BA7AA}"/>
                </a:ext>
              </a:extLst>
            </p:cNvPr>
            <p:cNvSpPr/>
            <p:nvPr/>
          </p:nvSpPr>
          <p:spPr>
            <a:xfrm rot="2763979">
              <a:off x="2623910" y="3262576"/>
              <a:ext cx="318934" cy="703207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Triangle 67">
              <a:extLst>
                <a:ext uri="{FF2B5EF4-FFF2-40B4-BE49-F238E27FC236}">
                  <a16:creationId xmlns:a16="http://schemas.microsoft.com/office/drawing/2014/main" id="{8A1D559A-2D67-E04F-BB81-E58AE0426A60}"/>
                </a:ext>
              </a:extLst>
            </p:cNvPr>
            <p:cNvSpPr/>
            <p:nvPr/>
          </p:nvSpPr>
          <p:spPr>
            <a:xfrm rot="13451289">
              <a:off x="2590495" y="3148944"/>
              <a:ext cx="204303" cy="693788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87BC4A3-BD95-B143-ABF7-10BB51FFEC6E}"/>
                </a:ext>
              </a:extLst>
            </p:cNvPr>
            <p:cNvCxnSpPr>
              <a:cxnSpLocks/>
            </p:cNvCxnSpPr>
            <p:nvPr/>
          </p:nvCxnSpPr>
          <p:spPr>
            <a:xfrm>
              <a:off x="1966523" y="2355204"/>
              <a:ext cx="1037557" cy="966588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A62E160-62EF-FE46-844D-F64B02CA443C}"/>
              </a:ext>
            </a:extLst>
          </p:cNvPr>
          <p:cNvGrpSpPr/>
          <p:nvPr/>
        </p:nvGrpSpPr>
        <p:grpSpPr>
          <a:xfrm>
            <a:off x="267332" y="2141439"/>
            <a:ext cx="1483942" cy="3609056"/>
            <a:chOff x="675318" y="1258829"/>
            <a:chExt cx="1483942" cy="3609056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7DE599C-452E-DD4A-9946-51FE00886DCB}"/>
                </a:ext>
              </a:extLst>
            </p:cNvPr>
            <p:cNvSpPr txBox="1"/>
            <p:nvPr/>
          </p:nvSpPr>
          <p:spPr>
            <a:xfrm rot="16200000">
              <a:off x="80764" y="2380462"/>
              <a:ext cx="17123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Depth (m)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708941C-8432-2D46-A354-548909DD02EE}"/>
                </a:ext>
              </a:extLst>
            </p:cNvPr>
            <p:cNvSpPr txBox="1"/>
            <p:nvPr/>
          </p:nvSpPr>
          <p:spPr>
            <a:xfrm>
              <a:off x="1562597" y="125882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B797074-D4F2-5145-B6A4-BC8413061F5E}"/>
                </a:ext>
              </a:extLst>
            </p:cNvPr>
            <p:cNvSpPr txBox="1"/>
            <p:nvPr/>
          </p:nvSpPr>
          <p:spPr>
            <a:xfrm>
              <a:off x="1355786" y="1961335"/>
              <a:ext cx="803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50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E2611B6-36F5-6549-AF39-9AA9793BA6D3}"/>
                </a:ext>
              </a:extLst>
            </p:cNvPr>
            <p:cNvSpPr txBox="1"/>
            <p:nvPr/>
          </p:nvSpPr>
          <p:spPr>
            <a:xfrm>
              <a:off x="1168897" y="4283110"/>
              <a:ext cx="803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200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035E27E-CF4A-A644-85FA-70108B760881}"/>
                </a:ext>
              </a:extLst>
            </p:cNvPr>
            <p:cNvSpPr txBox="1"/>
            <p:nvPr/>
          </p:nvSpPr>
          <p:spPr>
            <a:xfrm>
              <a:off x="1157866" y="3498236"/>
              <a:ext cx="929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150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95B810-655F-9B4D-9BFF-F1B17E63D9D4}"/>
                </a:ext>
              </a:extLst>
            </p:cNvPr>
            <p:cNvSpPr txBox="1"/>
            <p:nvPr/>
          </p:nvSpPr>
          <p:spPr>
            <a:xfrm>
              <a:off x="1157866" y="2713362"/>
              <a:ext cx="929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100</a:t>
              </a:r>
            </a:p>
          </p:txBody>
        </p:sp>
      </p:grpSp>
      <p:pic>
        <p:nvPicPr>
          <p:cNvPr id="79" name="Picture 2" descr="Cloud Drawing Clip Art, PNG, 600x318px, Cloud, Area, Black, Black And  White, Blog Download Free">
            <a:extLst>
              <a:ext uri="{FF2B5EF4-FFF2-40B4-BE49-F238E27FC236}">
                <a16:creationId xmlns:a16="http://schemas.microsoft.com/office/drawing/2014/main" id="{A99D26A4-D780-F749-A3DD-D00DADF5B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7" b="95912" l="10000" r="90000">
                        <a14:foregroundMark x1="56829" y1="45283" x2="52073" y2="32075"/>
                        <a14:foregroundMark x1="52073" y1="32075" x2="41951" y2="38679"/>
                        <a14:foregroundMark x1="41951" y1="38679" x2="37805" y2="48428"/>
                        <a14:foregroundMark x1="37805" y1="48428" x2="40366" y2="64780"/>
                        <a14:foregroundMark x1="40366" y1="64780" x2="47805" y2="74843"/>
                        <a14:foregroundMark x1="47805" y1="74843" x2="54878" y2="72642"/>
                        <a14:foregroundMark x1="54878" y1="72642" x2="57683" y2="68868"/>
                        <a14:foregroundMark x1="67683" y1="31447" x2="65122" y2="18553"/>
                        <a14:foregroundMark x1="65122" y1="18553" x2="61707" y2="10377"/>
                        <a14:foregroundMark x1="61707" y1="10377" x2="51951" y2="5031"/>
                        <a14:foregroundMark x1="51951" y1="5031" x2="46707" y2="10692"/>
                        <a14:foregroundMark x1="46707" y1="10692" x2="42073" y2="23585"/>
                        <a14:foregroundMark x1="42073" y1="23585" x2="39634" y2="35220"/>
                        <a14:foregroundMark x1="39634" y1="35220" x2="32317" y2="55346"/>
                        <a14:foregroundMark x1="32317" y1="55346" x2="39512" y2="79245"/>
                        <a14:foregroundMark x1="39512" y1="79245" x2="50610" y2="87107"/>
                        <a14:foregroundMark x1="50610" y1="87107" x2="56341" y2="84906"/>
                        <a14:foregroundMark x1="56341" y1="84906" x2="63415" y2="86478"/>
                        <a14:foregroundMark x1="63415" y1="86478" x2="66829" y2="95597"/>
                        <a14:foregroundMark x1="66829" y1="95597" x2="71707" y2="94654"/>
                        <a14:foregroundMark x1="71707" y1="94654" x2="80244" y2="79874"/>
                        <a14:foregroundMark x1="80244" y1="79874" x2="83293" y2="69182"/>
                        <a14:foregroundMark x1="83293" y1="69182" x2="82317" y2="56918"/>
                        <a14:foregroundMark x1="82317" y1="56918" x2="72073" y2="46855"/>
                        <a14:foregroundMark x1="72073" y1="46855" x2="67439" y2="37736"/>
                        <a14:foregroundMark x1="67439" y1="37736" x2="67195" y2="30503"/>
                        <a14:foregroundMark x1="69268" y1="39623" x2="77805" y2="48428"/>
                        <a14:foregroundMark x1="77805" y1="48428" x2="80732" y2="49686"/>
                        <a14:foregroundMark x1="42317" y1="94969" x2="37683" y2="96226"/>
                        <a14:foregroundMark x1="56707" y1="88679" x2="48049" y2="91509"/>
                        <a14:foregroundMark x1="51255" y1="92345" x2="54634" y2="90566"/>
                        <a14:foregroundMark x1="54634" y1="90566" x2="57927" y2="85535"/>
                        <a14:foregroundMark x1="61707" y1="10063" x2="57561" y2="3145"/>
                        <a14:foregroundMark x1="57561" y1="3145" x2="56098" y2="1887"/>
                        <a14:backgroundMark x1="56341" y1="96541" x2="47805" y2="9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21" y="1336518"/>
            <a:ext cx="1984617" cy="76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35,701 Sun Clipart Illustrations &amp;amp; Clip Art - iStock">
            <a:extLst>
              <a:ext uri="{FF2B5EF4-FFF2-40B4-BE49-F238E27FC236}">
                <a16:creationId xmlns:a16="http://schemas.microsoft.com/office/drawing/2014/main" id="{5F6318C5-BCF3-2548-8FA9-957F44DD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104" y="-315073"/>
            <a:ext cx="2662626" cy="254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A25CBC2-5157-904C-BEB2-023D15AC2D21}"/>
              </a:ext>
            </a:extLst>
          </p:cNvPr>
          <p:cNvCxnSpPr>
            <a:cxnSpLocks/>
          </p:cNvCxnSpPr>
          <p:nvPr/>
        </p:nvCxnSpPr>
        <p:spPr>
          <a:xfrm>
            <a:off x="1817912" y="1048643"/>
            <a:ext cx="965157" cy="589458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BD5DE51-0A6E-F246-B014-5BC823AA48F7}"/>
              </a:ext>
            </a:extLst>
          </p:cNvPr>
          <p:cNvCxnSpPr>
            <a:cxnSpLocks/>
          </p:cNvCxnSpPr>
          <p:nvPr/>
        </p:nvCxnSpPr>
        <p:spPr>
          <a:xfrm flipV="1">
            <a:off x="3893411" y="704171"/>
            <a:ext cx="587127" cy="639201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093A4A41-89AF-BF4B-B1D3-B8FE7CA9932F}"/>
              </a:ext>
            </a:extLst>
          </p:cNvPr>
          <p:cNvCxnSpPr>
            <a:cxnSpLocks/>
          </p:cNvCxnSpPr>
          <p:nvPr/>
        </p:nvCxnSpPr>
        <p:spPr>
          <a:xfrm>
            <a:off x="3822250" y="2183356"/>
            <a:ext cx="1557186" cy="947157"/>
          </a:xfrm>
          <a:prstGeom prst="straightConnector1">
            <a:avLst/>
          </a:prstGeom>
          <a:ln w="1016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6" descr="318,003 Wind Illustrations &amp;amp; Clip Art - iStock">
            <a:extLst>
              <a:ext uri="{FF2B5EF4-FFF2-40B4-BE49-F238E27FC236}">
                <a16:creationId xmlns:a16="http://schemas.microsoft.com/office/drawing/2014/main" id="{8035E9C8-BD07-4947-862C-B5B5F18E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20" b="89980" l="8333" r="92157">
                        <a14:foregroundMark x1="46345" y1="37052" x2="57516" y2="38878"/>
                        <a14:foregroundMark x1="39211" y1="35885" x2="39749" y2="35973"/>
                        <a14:foregroundMark x1="35458" y1="35271" x2="37647" y2="35629"/>
                        <a14:foregroundMark x1="48529" y1="58317" x2="63595" y2="63405"/>
                        <a14:foregroundMark x1="82026" y1="69138" x2="85971" y2="67064"/>
                        <a14:foregroundMark x1="87275" y1="65124" x2="85784" y2="61924"/>
                        <a14:foregroundMark x1="38027" y1="65130" x2="38235" y2="65130"/>
                        <a14:foregroundMark x1="30556" y1="65130" x2="33942" y2="65130"/>
                        <a14:foregroundMark x1="73336" y1="40481" x2="73693" y2="40481"/>
                        <a14:foregroundMark x1="71405" y1="40481" x2="72400" y2="40481"/>
                        <a14:foregroundMark x1="71066" y1="68353" x2="69771" y2="67735"/>
                        <a14:foregroundMark x1="68137" y1="66132" x2="63235" y2="63727"/>
                        <a14:foregroundMark x1="89216" y1="71743" x2="91551" y2="71140"/>
                        <a14:foregroundMark x1="21242" y1="39078" x2="20434" y2="39355"/>
                        <a14:backgroundMark x1="44771" y1="37275" x2="40196" y2="36874"/>
                        <a14:backgroundMark x1="46732" y1="37876" x2="42810" y2="37074"/>
                        <a14:backgroundMark x1="39542" y1="36473" x2="38235" y2="36673"/>
                        <a14:backgroundMark x1="73693" y1="41082" x2="72876" y2="41283"/>
                        <a14:backgroundMark x1="68918" y1="65702" x2="67739" y2="65179"/>
                        <a14:backgroundMark x1="71895" y1="66733" x2="69935" y2="65531"/>
                        <a14:backgroundMark x1="38235" y1="65531" x2="34150" y2="65531"/>
                        <a14:backgroundMark x1="85784" y1="64128" x2="85458" y2="62926"/>
                        <a14:backgroundMark x1="85948" y1="63727" x2="85621" y2="62926"/>
                        <a14:backgroundMark x1="86111" y1="64329" x2="85784" y2="62926"/>
                        <a14:backgroundMark x1="87745" y1="66934" x2="87745" y2="65731"/>
                        <a14:backgroundMark x1="87908" y1="65731" x2="87745" y2="67335"/>
                        <a14:backgroundMark x1="92810" y1="71142" x2="91667" y2="71343"/>
                        <a14:backgroundMark x1="20752" y1="39880" x2="16503" y2="41082"/>
                        <a14:backgroundMark x1="20752" y1="46493" x2="16503" y2="47495"/>
                        <a14:backgroundMark x1="11601" y1="69539" x2="7353" y2="71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38213" y="738379"/>
            <a:ext cx="2353787" cy="191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62F4404-5B94-F24A-8811-8A8D058E8820}"/>
              </a:ext>
            </a:extLst>
          </p:cNvPr>
          <p:cNvCxnSpPr>
            <a:cxnSpLocks/>
          </p:cNvCxnSpPr>
          <p:nvPr/>
        </p:nvCxnSpPr>
        <p:spPr>
          <a:xfrm flipV="1">
            <a:off x="9611382" y="1915056"/>
            <a:ext cx="0" cy="1170904"/>
          </a:xfrm>
          <a:prstGeom prst="straightConnector1">
            <a:avLst/>
          </a:prstGeom>
          <a:ln w="101600">
            <a:solidFill>
              <a:srgbClr val="448BC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F333509-3BA1-6A43-8BC2-EA3C03C478B3}"/>
              </a:ext>
            </a:extLst>
          </p:cNvPr>
          <p:cNvSpPr txBox="1"/>
          <p:nvPr/>
        </p:nvSpPr>
        <p:spPr>
          <a:xfrm>
            <a:off x="1841859" y="273192"/>
            <a:ext cx="20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Solar radiation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76FDD8-6913-C54D-A4EC-7513538D9613}"/>
              </a:ext>
            </a:extLst>
          </p:cNvPr>
          <p:cNvGrpSpPr/>
          <p:nvPr/>
        </p:nvGrpSpPr>
        <p:grpSpPr>
          <a:xfrm>
            <a:off x="3286784" y="846669"/>
            <a:ext cx="5219077" cy="2515211"/>
            <a:chOff x="3286784" y="846669"/>
            <a:chExt cx="5219077" cy="251521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1F0F19E-7412-0D47-8204-99E7F0C32FA7}"/>
                </a:ext>
              </a:extLst>
            </p:cNvPr>
            <p:cNvGrpSpPr/>
            <p:nvPr/>
          </p:nvGrpSpPr>
          <p:grpSpPr>
            <a:xfrm>
              <a:off x="3286784" y="2183356"/>
              <a:ext cx="2671477" cy="1178524"/>
              <a:chOff x="3286784" y="2183356"/>
              <a:chExt cx="2671477" cy="1178524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87A36351-B54F-454F-BB38-82DA2D60B7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6784" y="2183356"/>
                <a:ext cx="0" cy="902604"/>
              </a:xfrm>
              <a:prstGeom prst="straightConnector1">
                <a:avLst/>
              </a:prstGeom>
              <a:ln w="101600"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1D264160-0A56-DC48-AB0B-E1B95B776B95}"/>
                  </a:ext>
                </a:extLst>
              </p:cNvPr>
              <p:cNvSpPr txBox="1"/>
              <p:nvPr/>
            </p:nvSpPr>
            <p:spPr>
              <a:xfrm>
                <a:off x="3362037" y="2900215"/>
                <a:ext cx="25962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Longwave radiation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B75FEEE-712C-6646-8CAB-2C53CE9A122F}"/>
                </a:ext>
              </a:extLst>
            </p:cNvPr>
            <p:cNvGrpSpPr/>
            <p:nvPr/>
          </p:nvGrpSpPr>
          <p:grpSpPr>
            <a:xfrm>
              <a:off x="5644978" y="846669"/>
              <a:ext cx="2860883" cy="2239291"/>
              <a:chOff x="5644978" y="846669"/>
              <a:chExt cx="2860883" cy="2239291"/>
            </a:xfrm>
          </p:grpSpPr>
          <p:pic>
            <p:nvPicPr>
              <p:cNvPr id="88" name="Picture 8">
                <a:extLst>
                  <a:ext uri="{FF2B5EF4-FFF2-40B4-BE49-F238E27FC236}">
                    <a16:creationId xmlns:a16="http://schemas.microsoft.com/office/drawing/2014/main" id="{7C021E78-9982-D148-A695-B389553ABA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9174" y="846669"/>
                <a:ext cx="1336687" cy="1336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6D5D5234-55C9-404A-B172-68CFA063B1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43765" y="1890291"/>
                <a:ext cx="0" cy="1195669"/>
              </a:xfrm>
              <a:prstGeom prst="straightConnector1">
                <a:avLst/>
              </a:prstGeom>
              <a:ln w="1016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E18E2CD3-4E0A-4C43-AAFB-6EC45EBDAF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80647" y="1894446"/>
                <a:ext cx="0" cy="1191514"/>
              </a:xfrm>
              <a:prstGeom prst="straightConnector1">
                <a:avLst/>
              </a:prstGeom>
              <a:ln w="1016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9C86CAC9-4397-B641-9D4C-1BBBF94872A5}"/>
                  </a:ext>
                </a:extLst>
              </p:cNvPr>
              <p:cNvSpPr txBox="1"/>
              <p:nvPr/>
            </p:nvSpPr>
            <p:spPr>
              <a:xfrm>
                <a:off x="5644978" y="1375537"/>
                <a:ext cx="18020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Sensible heat</a:t>
                </a:r>
              </a:p>
            </p:txBody>
          </p:sp>
        </p:grp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F2DA388-16AF-6D48-A7A8-B1B8437E25A5}"/>
              </a:ext>
            </a:extLst>
          </p:cNvPr>
          <p:cNvSpPr txBox="1"/>
          <p:nvPr/>
        </p:nvSpPr>
        <p:spPr>
          <a:xfrm>
            <a:off x="8436351" y="1388553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Latent heat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35E34A-B9CC-014D-867E-EA5F6C635364}"/>
              </a:ext>
            </a:extLst>
          </p:cNvPr>
          <p:cNvGrpSpPr/>
          <p:nvPr/>
        </p:nvGrpSpPr>
        <p:grpSpPr>
          <a:xfrm>
            <a:off x="2634881" y="3595443"/>
            <a:ext cx="8514607" cy="1155700"/>
            <a:chOff x="2634881" y="3595443"/>
            <a:chExt cx="8514607" cy="1155700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EB3CC412-FEF5-4848-B8B8-E2CE1631AB70}"/>
                </a:ext>
              </a:extLst>
            </p:cNvPr>
            <p:cNvSpPr txBox="1"/>
            <p:nvPr/>
          </p:nvSpPr>
          <p:spPr>
            <a:xfrm>
              <a:off x="2634881" y="3595443"/>
              <a:ext cx="28169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Warm upper ocean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5DCF479-D450-364A-8155-5AF85518ED35}"/>
                </a:ext>
              </a:extLst>
            </p:cNvPr>
            <p:cNvSpPr txBox="1"/>
            <p:nvPr/>
          </p:nvSpPr>
          <p:spPr>
            <a:xfrm>
              <a:off x="2642986" y="4195010"/>
              <a:ext cx="24288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Cold deep ocean</a:t>
              </a: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3B5F92C5-C4C4-654F-BAAE-8ADE2B4CA64F}"/>
                </a:ext>
              </a:extLst>
            </p:cNvPr>
            <p:cNvGrpSpPr/>
            <p:nvPr/>
          </p:nvGrpSpPr>
          <p:grpSpPr>
            <a:xfrm>
              <a:off x="9275954" y="3622840"/>
              <a:ext cx="1873534" cy="1128303"/>
              <a:chOff x="9275954" y="3622840"/>
              <a:chExt cx="1873534" cy="1128303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2288E3AC-1A23-4144-B959-D4D1F3451E48}"/>
                  </a:ext>
                </a:extLst>
              </p:cNvPr>
              <p:cNvGrpSpPr/>
              <p:nvPr/>
            </p:nvGrpSpPr>
            <p:grpSpPr>
              <a:xfrm>
                <a:off x="10283936" y="3622840"/>
                <a:ext cx="865552" cy="1128303"/>
                <a:chOff x="10283936" y="3622840"/>
                <a:chExt cx="865552" cy="1128303"/>
              </a:xfrm>
            </p:grpSpPr>
            <p:sp>
              <p:nvSpPr>
                <p:cNvPr id="135" name="Curved Up Arrow 134">
                  <a:extLst>
                    <a:ext uri="{FF2B5EF4-FFF2-40B4-BE49-F238E27FC236}">
                      <a16:creationId xmlns:a16="http://schemas.microsoft.com/office/drawing/2014/main" id="{43781BA3-614F-314C-AE2B-EC776D623DBB}"/>
                    </a:ext>
                  </a:extLst>
                </p:cNvPr>
                <p:cNvSpPr/>
                <p:nvPr/>
              </p:nvSpPr>
              <p:spPr>
                <a:xfrm rot="16200000">
                  <a:off x="10412872" y="3966844"/>
                  <a:ext cx="1080620" cy="392612"/>
                </a:xfrm>
                <a:prstGeom prst="curvedUpArrow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" name="Curved Up Arrow 135">
                  <a:extLst>
                    <a:ext uri="{FF2B5EF4-FFF2-40B4-BE49-F238E27FC236}">
                      <a16:creationId xmlns:a16="http://schemas.microsoft.com/office/drawing/2014/main" id="{33C88DB7-59A8-EC40-AB26-567E7D53EE14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9939931" y="4014528"/>
                  <a:ext cx="1080620" cy="392610"/>
                </a:xfrm>
                <a:prstGeom prst="curvedUpArrow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49F9056-6941-544F-9BF1-812C7B3A2C43}"/>
                  </a:ext>
                </a:extLst>
              </p:cNvPr>
              <p:cNvSpPr txBox="1"/>
              <p:nvPr/>
            </p:nvSpPr>
            <p:spPr>
              <a:xfrm>
                <a:off x="9275954" y="3637865"/>
                <a:ext cx="9989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Mixing</a:t>
                </a:r>
              </a:p>
            </p:txBody>
          </p: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9CF8CC8E-118E-C44A-A3A2-62FE652536E2}"/>
                </a:ext>
              </a:extLst>
            </p:cNvPr>
            <p:cNvSpPr txBox="1"/>
            <p:nvPr/>
          </p:nvSpPr>
          <p:spPr>
            <a:xfrm>
              <a:off x="6238003" y="3603150"/>
              <a:ext cx="19216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Mixed Layer 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C8A1F121-C5A8-334E-995E-30DD7B62CA1A}"/>
              </a:ext>
            </a:extLst>
          </p:cNvPr>
          <p:cNvSpPr txBox="1"/>
          <p:nvPr/>
        </p:nvSpPr>
        <p:spPr>
          <a:xfrm rot="2398443">
            <a:off x="1279780" y="3656673"/>
            <a:ext cx="137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Mixed Layer Depth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88C6F1-692E-FC49-B623-43BDD245B3E5}"/>
              </a:ext>
            </a:extLst>
          </p:cNvPr>
          <p:cNvGrpSpPr/>
          <p:nvPr/>
        </p:nvGrpSpPr>
        <p:grpSpPr>
          <a:xfrm>
            <a:off x="5168951" y="4266103"/>
            <a:ext cx="3874570" cy="2276633"/>
            <a:chOff x="6168400" y="4276550"/>
            <a:chExt cx="3874570" cy="227663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1BA7772-B423-5846-BF67-A859BD2DE202}"/>
                </a:ext>
              </a:extLst>
            </p:cNvPr>
            <p:cNvGrpSpPr/>
            <p:nvPr/>
          </p:nvGrpSpPr>
          <p:grpSpPr>
            <a:xfrm>
              <a:off x="6168400" y="4320662"/>
              <a:ext cx="3874570" cy="2232521"/>
              <a:chOff x="6168400" y="4320662"/>
              <a:chExt cx="3874570" cy="223252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52488930-AA4D-FE4B-AFB2-BE746AA5B9AF}"/>
                  </a:ext>
                </a:extLst>
              </p:cNvPr>
              <p:cNvGrpSpPr/>
              <p:nvPr/>
            </p:nvGrpSpPr>
            <p:grpSpPr>
              <a:xfrm>
                <a:off x="6168401" y="4559788"/>
                <a:ext cx="3874569" cy="1993395"/>
                <a:chOff x="6170686" y="4477418"/>
                <a:chExt cx="3874569" cy="1993395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CCAF8F8F-E6E8-FE45-8A9C-57F7613F90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17808" t="28640" r="13931" b="33504"/>
                <a:stretch/>
              </p:blipFill>
              <p:spPr>
                <a:xfrm>
                  <a:off x="6170687" y="4478215"/>
                  <a:ext cx="3874568" cy="1992598"/>
                </a:xfrm>
                <a:prstGeom prst="rect">
                  <a:avLst/>
                </a:prstGeom>
              </p:spPr>
            </p:pic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9FCE72F0-141E-4B49-BD7B-BBA86A95C212}"/>
                    </a:ext>
                  </a:extLst>
                </p:cNvPr>
                <p:cNvSpPr/>
                <p:nvPr/>
              </p:nvSpPr>
              <p:spPr>
                <a:xfrm>
                  <a:off x="6170688" y="5348864"/>
                  <a:ext cx="67316" cy="4555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0104D621-430B-4246-A6FB-BAD2D3F7BDAF}"/>
                    </a:ext>
                  </a:extLst>
                </p:cNvPr>
                <p:cNvSpPr/>
                <p:nvPr/>
              </p:nvSpPr>
              <p:spPr>
                <a:xfrm>
                  <a:off x="6170686" y="4673233"/>
                  <a:ext cx="148408" cy="4555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A894F51-867C-3D46-B706-0931FE5353D8}"/>
                    </a:ext>
                  </a:extLst>
                </p:cNvPr>
                <p:cNvSpPr/>
                <p:nvPr/>
              </p:nvSpPr>
              <p:spPr>
                <a:xfrm>
                  <a:off x="6190884" y="4477418"/>
                  <a:ext cx="362316" cy="106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54CB73B-301D-5749-BD85-292C574E6C55}"/>
                  </a:ext>
                </a:extLst>
              </p:cNvPr>
              <p:cNvSpPr/>
              <p:nvPr/>
            </p:nvSpPr>
            <p:spPr>
              <a:xfrm>
                <a:off x="6168400" y="4320662"/>
                <a:ext cx="3874568" cy="2422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63FFCF0-85C2-EF44-89C8-B9295888AF86}"/>
                </a:ext>
              </a:extLst>
            </p:cNvPr>
            <p:cNvSpPr txBox="1"/>
            <p:nvPr/>
          </p:nvSpPr>
          <p:spPr>
            <a:xfrm>
              <a:off x="6439384" y="4276550"/>
              <a:ext cx="33266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/>
                <a:t>2019 North Pacific Marine Heatwave</a:t>
              </a:r>
            </a:p>
          </p:txBody>
        </p:sp>
      </p:grpSp>
      <p:pic>
        <p:nvPicPr>
          <p:cNvPr id="61" name="Picture 2" descr="Cloud Drawing Clip Art, PNG, 600x318px, Cloud, Area, Black, Black And  White, Blog Download Free">
            <a:extLst>
              <a:ext uri="{FF2B5EF4-FFF2-40B4-BE49-F238E27FC236}">
                <a16:creationId xmlns:a16="http://schemas.microsoft.com/office/drawing/2014/main" id="{55836C58-71CD-ED4A-86D5-1113AC9EB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87" b="95912" l="10000" r="90000">
                        <a14:foregroundMark x1="56829" y1="45283" x2="52073" y2="32075"/>
                        <a14:foregroundMark x1="52073" y1="32075" x2="41951" y2="38679"/>
                        <a14:foregroundMark x1="41951" y1="38679" x2="37805" y2="48428"/>
                        <a14:foregroundMark x1="37805" y1="48428" x2="40366" y2="64780"/>
                        <a14:foregroundMark x1="40366" y1="64780" x2="47805" y2="74843"/>
                        <a14:foregroundMark x1="47805" y1="74843" x2="54878" y2="72642"/>
                        <a14:foregroundMark x1="54878" y1="72642" x2="57683" y2="68868"/>
                        <a14:foregroundMark x1="67683" y1="31447" x2="65122" y2="18553"/>
                        <a14:foregroundMark x1="65122" y1="18553" x2="61707" y2="10377"/>
                        <a14:foregroundMark x1="61707" y1="10377" x2="51951" y2="5031"/>
                        <a14:foregroundMark x1="51951" y1="5031" x2="46707" y2="10692"/>
                        <a14:foregroundMark x1="46707" y1="10692" x2="42073" y2="23585"/>
                        <a14:foregroundMark x1="42073" y1="23585" x2="39634" y2="35220"/>
                        <a14:foregroundMark x1="39634" y1="35220" x2="32317" y2="55346"/>
                        <a14:foregroundMark x1="32317" y1="55346" x2="39512" y2="79245"/>
                        <a14:foregroundMark x1="39512" y1="79245" x2="50610" y2="87107"/>
                        <a14:foregroundMark x1="50610" y1="87107" x2="56341" y2="84906"/>
                        <a14:foregroundMark x1="56341" y1="84906" x2="63415" y2="86478"/>
                        <a14:foregroundMark x1="63415" y1="86478" x2="66829" y2="95597"/>
                        <a14:foregroundMark x1="66829" y1="95597" x2="71707" y2="94654"/>
                        <a14:foregroundMark x1="71707" y1="94654" x2="80244" y2="79874"/>
                        <a14:foregroundMark x1="80244" y1="79874" x2="83293" y2="69182"/>
                        <a14:foregroundMark x1="83293" y1="69182" x2="82317" y2="56918"/>
                        <a14:foregroundMark x1="82317" y1="56918" x2="72073" y2="46855"/>
                        <a14:foregroundMark x1="72073" y1="46855" x2="67439" y2="37736"/>
                        <a14:foregroundMark x1="67439" y1="37736" x2="67195" y2="30503"/>
                        <a14:foregroundMark x1="69268" y1="39623" x2="77805" y2="48428"/>
                        <a14:foregroundMark x1="77805" y1="48428" x2="80732" y2="49686"/>
                        <a14:foregroundMark x1="42317" y1="94969" x2="37683" y2="96226"/>
                        <a14:foregroundMark x1="56707" y1="88679" x2="48049" y2="91509"/>
                        <a14:foregroundMark x1="51255" y1="92345" x2="54634" y2="90566"/>
                        <a14:foregroundMark x1="54634" y1="90566" x2="57927" y2="85535"/>
                        <a14:foregroundMark x1="61707" y1="10063" x2="57561" y2="3145"/>
                        <a14:foregroundMark x1="57561" y1="3145" x2="56098" y2="1887"/>
                        <a14:backgroundMark x1="56341" y1="96541" x2="47805" y2="9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48" y="1492995"/>
            <a:ext cx="1266604" cy="49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3255ABB-8BE3-034F-9F75-A4D46D304DE6}"/>
              </a:ext>
            </a:extLst>
          </p:cNvPr>
          <p:cNvCxnSpPr>
            <a:cxnSpLocks/>
          </p:cNvCxnSpPr>
          <p:nvPr/>
        </p:nvCxnSpPr>
        <p:spPr>
          <a:xfrm flipV="1">
            <a:off x="4043343" y="702667"/>
            <a:ext cx="437195" cy="482723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5176651-4767-0D4A-BC2A-3746684614F4}"/>
              </a:ext>
            </a:extLst>
          </p:cNvPr>
          <p:cNvCxnSpPr>
            <a:cxnSpLocks/>
          </p:cNvCxnSpPr>
          <p:nvPr/>
        </p:nvCxnSpPr>
        <p:spPr>
          <a:xfrm>
            <a:off x="3822250" y="2183356"/>
            <a:ext cx="1172625" cy="713248"/>
          </a:xfrm>
          <a:prstGeom prst="straightConnector1">
            <a:avLst/>
          </a:prstGeom>
          <a:ln w="1016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Picture 6" descr="318,003 Wind Illustrations &amp;amp; Clip Art - iStock">
            <a:extLst>
              <a:ext uri="{FF2B5EF4-FFF2-40B4-BE49-F238E27FC236}">
                <a16:creationId xmlns:a16="http://schemas.microsoft.com/office/drawing/2014/main" id="{B895AF1B-4486-6B47-93AF-AD64C919E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20" b="89980" l="8333" r="92157">
                        <a14:foregroundMark x1="46345" y1="37052" x2="57516" y2="38878"/>
                        <a14:foregroundMark x1="39211" y1="35885" x2="39749" y2="35973"/>
                        <a14:foregroundMark x1="35458" y1="35271" x2="37647" y2="35629"/>
                        <a14:foregroundMark x1="48529" y1="58317" x2="63595" y2="63405"/>
                        <a14:foregroundMark x1="82026" y1="69138" x2="85971" y2="67064"/>
                        <a14:foregroundMark x1="87275" y1="65124" x2="85784" y2="61924"/>
                        <a14:foregroundMark x1="38027" y1="65130" x2="38235" y2="65130"/>
                        <a14:foregroundMark x1="30556" y1="65130" x2="33942" y2="65130"/>
                        <a14:foregroundMark x1="73336" y1="40481" x2="73693" y2="40481"/>
                        <a14:foregroundMark x1="71405" y1="40481" x2="72400" y2="40481"/>
                        <a14:foregroundMark x1="71066" y1="68353" x2="69771" y2="67735"/>
                        <a14:foregroundMark x1="68137" y1="66132" x2="63235" y2="63727"/>
                        <a14:foregroundMark x1="89216" y1="71743" x2="91551" y2="71140"/>
                        <a14:foregroundMark x1="21242" y1="39078" x2="20434" y2="39355"/>
                        <a14:backgroundMark x1="44771" y1="37275" x2="40196" y2="36874"/>
                        <a14:backgroundMark x1="46732" y1="37876" x2="42810" y2="37074"/>
                        <a14:backgroundMark x1="39542" y1="36473" x2="38235" y2="36673"/>
                        <a14:backgroundMark x1="73693" y1="41082" x2="72876" y2="41283"/>
                        <a14:backgroundMark x1="68918" y1="65702" x2="67739" y2="65179"/>
                        <a14:backgroundMark x1="71895" y1="66733" x2="69935" y2="65531"/>
                        <a14:backgroundMark x1="38235" y1="65531" x2="34150" y2="65531"/>
                        <a14:backgroundMark x1="85784" y1="64128" x2="85458" y2="62926"/>
                        <a14:backgroundMark x1="85948" y1="63727" x2="85621" y2="62926"/>
                        <a14:backgroundMark x1="86111" y1="64329" x2="85784" y2="62926"/>
                        <a14:backgroundMark x1="87745" y1="66934" x2="87745" y2="65731"/>
                        <a14:backgroundMark x1="87908" y1="65731" x2="87745" y2="67335"/>
                        <a14:backgroundMark x1="92810" y1="71142" x2="91667" y2="71343"/>
                        <a14:backgroundMark x1="20752" y1="39880" x2="16503" y2="41082"/>
                        <a14:backgroundMark x1="20752" y1="46493" x2="16503" y2="47495"/>
                        <a14:backgroundMark x1="11601" y1="69539" x2="7353" y2="71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01673" y="1008786"/>
            <a:ext cx="1804736" cy="147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8871C9C-0618-A448-A6AE-5D0888B9A648}"/>
              </a:ext>
            </a:extLst>
          </p:cNvPr>
          <p:cNvCxnSpPr>
            <a:cxnSpLocks/>
          </p:cNvCxnSpPr>
          <p:nvPr/>
        </p:nvCxnSpPr>
        <p:spPr>
          <a:xfrm flipV="1">
            <a:off x="9611382" y="1915056"/>
            <a:ext cx="0" cy="736460"/>
          </a:xfrm>
          <a:prstGeom prst="straightConnector1">
            <a:avLst/>
          </a:prstGeom>
          <a:ln w="101600">
            <a:solidFill>
              <a:srgbClr val="448BC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A021ADC-7BD4-9F4A-931C-C34E4755FA84}"/>
              </a:ext>
            </a:extLst>
          </p:cNvPr>
          <p:cNvSpPr txBox="1"/>
          <p:nvPr/>
        </p:nvSpPr>
        <p:spPr>
          <a:xfrm>
            <a:off x="9013239" y="6038665"/>
            <a:ext cx="2090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Amaya et al. (2020) </a:t>
            </a:r>
            <a:r>
              <a:rPr lang="en-US" sz="1600" i="1" dirty="0"/>
              <a:t>Nature Communications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7C0E36C-9A51-9E42-A980-33A3CAEC6B3E}"/>
              </a:ext>
            </a:extLst>
          </p:cNvPr>
          <p:cNvSpPr txBox="1"/>
          <p:nvPr/>
        </p:nvSpPr>
        <p:spPr>
          <a:xfrm>
            <a:off x="3712057" y="1322371"/>
            <a:ext cx="2913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Fewer low clouds (than normal)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E55893E-C6A1-9B42-8707-818ED8875BA2}"/>
              </a:ext>
            </a:extLst>
          </p:cNvPr>
          <p:cNvSpPr txBox="1"/>
          <p:nvPr/>
        </p:nvSpPr>
        <p:spPr>
          <a:xfrm>
            <a:off x="1992175" y="2617743"/>
            <a:ext cx="2913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More solar heating</a:t>
            </a:r>
          </a:p>
          <a:p>
            <a:pPr algn="ctr"/>
            <a:r>
              <a:rPr lang="en-US" sz="2400" dirty="0"/>
              <a:t>(than normal)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530409B-4B8C-6941-AA6A-AF9731CD2472}"/>
              </a:ext>
            </a:extLst>
          </p:cNvPr>
          <p:cNvSpPr txBox="1"/>
          <p:nvPr/>
        </p:nvSpPr>
        <p:spPr>
          <a:xfrm>
            <a:off x="9838213" y="481624"/>
            <a:ext cx="2353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Weaker winds (than normal)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5266A6D-13ED-8A40-AAEC-E2A484C4E1E2}"/>
              </a:ext>
            </a:extLst>
          </p:cNvPr>
          <p:cNvSpPr txBox="1"/>
          <p:nvPr/>
        </p:nvSpPr>
        <p:spPr>
          <a:xfrm>
            <a:off x="6743708" y="2621571"/>
            <a:ext cx="3944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Less cooling from evaporation</a:t>
            </a:r>
          </a:p>
          <a:p>
            <a:pPr algn="ctr"/>
            <a:r>
              <a:rPr lang="en-US" sz="2400" dirty="0"/>
              <a:t>(than normal)</a:t>
            </a:r>
          </a:p>
        </p:txBody>
      </p:sp>
    </p:spTree>
    <p:extLst>
      <p:ext uri="{BB962C8B-B14F-4D97-AF65-F5344CB8AC3E}">
        <p14:creationId xmlns:p14="http://schemas.microsoft.com/office/powerpoint/2010/main" val="164895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2" grpId="0"/>
      <p:bldP spid="103" grpId="0"/>
      <p:bldP spid="1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F09614A-D73C-F147-BCC2-36DA78289158}"/>
              </a:ext>
            </a:extLst>
          </p:cNvPr>
          <p:cNvGrpSpPr/>
          <p:nvPr/>
        </p:nvGrpSpPr>
        <p:grpSpPr>
          <a:xfrm>
            <a:off x="1021925" y="2428542"/>
            <a:ext cx="10294263" cy="4225769"/>
            <a:chOff x="1021925" y="2428542"/>
            <a:chExt cx="10294263" cy="422576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16145F1-F93E-C044-BBA0-2ED811956552}"/>
                </a:ext>
              </a:extLst>
            </p:cNvPr>
            <p:cNvGrpSpPr/>
            <p:nvPr/>
          </p:nvGrpSpPr>
          <p:grpSpPr>
            <a:xfrm>
              <a:off x="1021925" y="2428542"/>
              <a:ext cx="10294263" cy="4225769"/>
              <a:chOff x="1424941" y="1551217"/>
              <a:chExt cx="10294263" cy="4225769"/>
            </a:xfrm>
          </p:grpSpPr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E629A8AE-96DE-9448-A3A9-FF2E3463E76F}"/>
                  </a:ext>
                </a:extLst>
              </p:cNvPr>
              <p:cNvSpPr/>
              <p:nvPr/>
            </p:nvSpPr>
            <p:spPr>
              <a:xfrm flipH="1">
                <a:off x="1952447" y="1551217"/>
                <a:ext cx="9766757" cy="4204844"/>
              </a:xfrm>
              <a:prstGeom prst="cube">
                <a:avLst/>
              </a:prstGeom>
              <a:solidFill>
                <a:srgbClr val="C00000">
                  <a:alpha val="79840"/>
                </a:srgbClr>
              </a:solidFill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B296E94-CF33-AF44-B6C1-BFD5BEC24839}"/>
                  </a:ext>
                </a:extLst>
              </p:cNvPr>
              <p:cNvSpPr/>
              <p:nvPr/>
            </p:nvSpPr>
            <p:spPr>
              <a:xfrm>
                <a:off x="3002260" y="3298137"/>
                <a:ext cx="8716944" cy="2457917"/>
              </a:xfrm>
              <a:prstGeom prst="rect">
                <a:avLst/>
              </a:prstGeom>
              <a:solidFill>
                <a:srgbClr val="448BCA"/>
              </a:solidFill>
              <a:ln w="50800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ight Triangle 61">
                <a:extLst>
                  <a:ext uri="{FF2B5EF4-FFF2-40B4-BE49-F238E27FC236}">
                    <a16:creationId xmlns:a16="http://schemas.microsoft.com/office/drawing/2014/main" id="{3C4EFF27-88D1-1F43-9597-42C4B47C0340}"/>
                  </a:ext>
                </a:extLst>
              </p:cNvPr>
              <p:cNvSpPr/>
              <p:nvPr/>
            </p:nvSpPr>
            <p:spPr>
              <a:xfrm>
                <a:off x="1972371" y="2355204"/>
                <a:ext cx="995681" cy="2344117"/>
              </a:xfrm>
              <a:prstGeom prst="rtTriangle">
                <a:avLst/>
              </a:prstGeom>
              <a:solidFill>
                <a:srgbClr val="448B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Right Triangle 62">
                <a:extLst>
                  <a:ext uri="{FF2B5EF4-FFF2-40B4-BE49-F238E27FC236}">
                    <a16:creationId xmlns:a16="http://schemas.microsoft.com/office/drawing/2014/main" id="{69697E08-68AB-2F48-8207-2323CEEA146E}"/>
                  </a:ext>
                </a:extLst>
              </p:cNvPr>
              <p:cNvSpPr/>
              <p:nvPr/>
            </p:nvSpPr>
            <p:spPr>
              <a:xfrm rot="13388874">
                <a:off x="1424941" y="2674268"/>
                <a:ext cx="1230297" cy="1176601"/>
              </a:xfrm>
              <a:prstGeom prst="rtTriangle">
                <a:avLst/>
              </a:prstGeom>
              <a:solidFill>
                <a:srgbClr val="448B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Right Triangle 63">
                <a:extLst>
                  <a:ext uri="{FF2B5EF4-FFF2-40B4-BE49-F238E27FC236}">
                    <a16:creationId xmlns:a16="http://schemas.microsoft.com/office/drawing/2014/main" id="{650BDE73-DE3E-5047-B7FA-FAD5215EFA5E}"/>
                  </a:ext>
                </a:extLst>
              </p:cNvPr>
              <p:cNvSpPr/>
              <p:nvPr/>
            </p:nvSpPr>
            <p:spPr>
              <a:xfrm flipH="1">
                <a:off x="1982309" y="3298137"/>
                <a:ext cx="999585" cy="1381024"/>
              </a:xfrm>
              <a:prstGeom prst="rtTriangle">
                <a:avLst/>
              </a:prstGeom>
              <a:solidFill>
                <a:srgbClr val="448B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Triangle 64">
                <a:extLst>
                  <a:ext uri="{FF2B5EF4-FFF2-40B4-BE49-F238E27FC236}">
                    <a16:creationId xmlns:a16="http://schemas.microsoft.com/office/drawing/2014/main" id="{D50BDBBE-80DA-2640-B1BA-674E27724C91}"/>
                  </a:ext>
                </a:extLst>
              </p:cNvPr>
              <p:cNvSpPr/>
              <p:nvPr/>
            </p:nvSpPr>
            <p:spPr>
              <a:xfrm rot="9208083">
                <a:off x="2220974" y="4425150"/>
                <a:ext cx="901671" cy="1351836"/>
              </a:xfrm>
              <a:prstGeom prst="triangle">
                <a:avLst/>
              </a:prstGeom>
              <a:solidFill>
                <a:srgbClr val="448B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ight Triangle 65">
                <a:extLst>
                  <a:ext uri="{FF2B5EF4-FFF2-40B4-BE49-F238E27FC236}">
                    <a16:creationId xmlns:a16="http://schemas.microsoft.com/office/drawing/2014/main" id="{919B2DEE-9425-8D49-8B79-308F31C8ADA0}"/>
                  </a:ext>
                </a:extLst>
              </p:cNvPr>
              <p:cNvSpPr/>
              <p:nvPr/>
            </p:nvSpPr>
            <p:spPr>
              <a:xfrm rot="10800000">
                <a:off x="2647340" y="4612402"/>
                <a:ext cx="334720" cy="1063568"/>
              </a:xfrm>
              <a:prstGeom prst="rtTriangle">
                <a:avLst/>
              </a:prstGeom>
              <a:solidFill>
                <a:srgbClr val="448B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ight Triangle 66">
                <a:extLst>
                  <a:ext uri="{FF2B5EF4-FFF2-40B4-BE49-F238E27FC236}">
                    <a16:creationId xmlns:a16="http://schemas.microsoft.com/office/drawing/2014/main" id="{BFA57EA6-3BC1-A94D-BD00-3DCEFA2BA7AA}"/>
                  </a:ext>
                </a:extLst>
              </p:cNvPr>
              <p:cNvSpPr/>
              <p:nvPr/>
            </p:nvSpPr>
            <p:spPr>
              <a:xfrm rot="2763979">
                <a:off x="2623910" y="3262576"/>
                <a:ext cx="318934" cy="703207"/>
              </a:xfrm>
              <a:prstGeom prst="rtTriangle">
                <a:avLst/>
              </a:prstGeom>
              <a:solidFill>
                <a:srgbClr val="448B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ight Triangle 67">
                <a:extLst>
                  <a:ext uri="{FF2B5EF4-FFF2-40B4-BE49-F238E27FC236}">
                    <a16:creationId xmlns:a16="http://schemas.microsoft.com/office/drawing/2014/main" id="{8A1D559A-2D67-E04F-BB81-E58AE0426A60}"/>
                  </a:ext>
                </a:extLst>
              </p:cNvPr>
              <p:cNvSpPr/>
              <p:nvPr/>
            </p:nvSpPr>
            <p:spPr>
              <a:xfrm rot="13451289">
                <a:off x="2581759" y="3170463"/>
                <a:ext cx="204303" cy="668722"/>
              </a:xfrm>
              <a:prstGeom prst="rtTriangle">
                <a:avLst/>
              </a:prstGeom>
              <a:solidFill>
                <a:srgbClr val="448B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C87BC4A3-BD95-B143-ABF7-10BB51FFEC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66523" y="2355204"/>
                <a:ext cx="1037557" cy="966588"/>
              </a:xfrm>
              <a:prstGeom prst="line">
                <a:avLst/>
              </a:prstGeom>
              <a:ln w="5080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5F81CF-7820-0C4B-BFE1-D934305B2299}"/>
                </a:ext>
              </a:extLst>
            </p:cNvPr>
            <p:cNvSpPr/>
            <p:nvPr/>
          </p:nvSpPr>
          <p:spPr>
            <a:xfrm>
              <a:off x="2101179" y="4199117"/>
              <a:ext cx="367282" cy="424634"/>
            </a:xfrm>
            <a:prstGeom prst="rect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A62E160-62EF-FE46-844D-F64B02CA443C}"/>
              </a:ext>
            </a:extLst>
          </p:cNvPr>
          <p:cNvGrpSpPr/>
          <p:nvPr/>
        </p:nvGrpSpPr>
        <p:grpSpPr>
          <a:xfrm>
            <a:off x="267332" y="2141439"/>
            <a:ext cx="1483942" cy="3609056"/>
            <a:chOff x="675318" y="1258829"/>
            <a:chExt cx="1483942" cy="3609056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7DE599C-452E-DD4A-9946-51FE00886DCB}"/>
                </a:ext>
              </a:extLst>
            </p:cNvPr>
            <p:cNvSpPr txBox="1"/>
            <p:nvPr/>
          </p:nvSpPr>
          <p:spPr>
            <a:xfrm rot="16200000">
              <a:off x="80764" y="2380462"/>
              <a:ext cx="17123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Depth (m)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708941C-8432-2D46-A354-548909DD02EE}"/>
                </a:ext>
              </a:extLst>
            </p:cNvPr>
            <p:cNvSpPr txBox="1"/>
            <p:nvPr/>
          </p:nvSpPr>
          <p:spPr>
            <a:xfrm>
              <a:off x="1562597" y="125882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B797074-D4F2-5145-B6A4-BC8413061F5E}"/>
                </a:ext>
              </a:extLst>
            </p:cNvPr>
            <p:cNvSpPr txBox="1"/>
            <p:nvPr/>
          </p:nvSpPr>
          <p:spPr>
            <a:xfrm>
              <a:off x="1355786" y="1961335"/>
              <a:ext cx="803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50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E2611B6-36F5-6549-AF39-9AA9793BA6D3}"/>
                </a:ext>
              </a:extLst>
            </p:cNvPr>
            <p:cNvSpPr txBox="1"/>
            <p:nvPr/>
          </p:nvSpPr>
          <p:spPr>
            <a:xfrm>
              <a:off x="1168897" y="4283110"/>
              <a:ext cx="803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200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035E27E-CF4A-A644-85FA-70108B760881}"/>
                </a:ext>
              </a:extLst>
            </p:cNvPr>
            <p:cNvSpPr txBox="1"/>
            <p:nvPr/>
          </p:nvSpPr>
          <p:spPr>
            <a:xfrm>
              <a:off x="1157866" y="3498236"/>
              <a:ext cx="929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150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95B810-655F-9B4D-9BFF-F1B17E63D9D4}"/>
                </a:ext>
              </a:extLst>
            </p:cNvPr>
            <p:cNvSpPr txBox="1"/>
            <p:nvPr/>
          </p:nvSpPr>
          <p:spPr>
            <a:xfrm>
              <a:off x="1157866" y="2713362"/>
              <a:ext cx="929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100</a:t>
              </a:r>
            </a:p>
          </p:txBody>
        </p:sp>
      </p:grpSp>
      <p:pic>
        <p:nvPicPr>
          <p:cNvPr id="80" name="Picture 4" descr="35,701 Sun Clipart Illustrations &amp;amp; Clip Art - iStock">
            <a:extLst>
              <a:ext uri="{FF2B5EF4-FFF2-40B4-BE49-F238E27FC236}">
                <a16:creationId xmlns:a16="http://schemas.microsoft.com/office/drawing/2014/main" id="{5F6318C5-BCF3-2548-8FA9-957F44DD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104" y="-315073"/>
            <a:ext cx="2662626" cy="254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A25CBC2-5157-904C-BEB2-023D15AC2D21}"/>
              </a:ext>
            </a:extLst>
          </p:cNvPr>
          <p:cNvCxnSpPr>
            <a:cxnSpLocks/>
          </p:cNvCxnSpPr>
          <p:nvPr/>
        </p:nvCxnSpPr>
        <p:spPr>
          <a:xfrm>
            <a:off x="1817912" y="1048643"/>
            <a:ext cx="965157" cy="589458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093A4A41-89AF-BF4B-B1D3-B8FE7CA9932F}"/>
              </a:ext>
            </a:extLst>
          </p:cNvPr>
          <p:cNvCxnSpPr>
            <a:cxnSpLocks/>
          </p:cNvCxnSpPr>
          <p:nvPr/>
        </p:nvCxnSpPr>
        <p:spPr>
          <a:xfrm>
            <a:off x="3822250" y="2183356"/>
            <a:ext cx="1557186" cy="947157"/>
          </a:xfrm>
          <a:prstGeom prst="straightConnector1">
            <a:avLst/>
          </a:prstGeom>
          <a:ln w="1016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F333509-3BA1-6A43-8BC2-EA3C03C478B3}"/>
              </a:ext>
            </a:extLst>
          </p:cNvPr>
          <p:cNvSpPr txBox="1"/>
          <p:nvPr/>
        </p:nvSpPr>
        <p:spPr>
          <a:xfrm>
            <a:off x="1841859" y="273192"/>
            <a:ext cx="20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Solar radiation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F2DA388-16AF-6D48-A7A8-B1B8437E25A5}"/>
              </a:ext>
            </a:extLst>
          </p:cNvPr>
          <p:cNvSpPr txBox="1"/>
          <p:nvPr/>
        </p:nvSpPr>
        <p:spPr>
          <a:xfrm>
            <a:off x="8436351" y="1388553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Latent heat</a:t>
            </a:r>
          </a:p>
        </p:txBody>
      </p:sp>
      <p:pic>
        <p:nvPicPr>
          <p:cNvPr id="61" name="Picture 2" descr="Cloud Drawing Clip Art, PNG, 600x318px, Cloud, Area, Black, Black And  White, Blog Download Free">
            <a:extLst>
              <a:ext uri="{FF2B5EF4-FFF2-40B4-BE49-F238E27FC236}">
                <a16:creationId xmlns:a16="http://schemas.microsoft.com/office/drawing/2014/main" id="{55836C58-71CD-ED4A-86D5-1113AC9EB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87" b="95912" l="10000" r="90000">
                        <a14:foregroundMark x1="56829" y1="45283" x2="52073" y2="32075"/>
                        <a14:foregroundMark x1="52073" y1="32075" x2="41951" y2="38679"/>
                        <a14:foregroundMark x1="41951" y1="38679" x2="37805" y2="48428"/>
                        <a14:foregroundMark x1="37805" y1="48428" x2="40366" y2="64780"/>
                        <a14:foregroundMark x1="40366" y1="64780" x2="47805" y2="74843"/>
                        <a14:foregroundMark x1="47805" y1="74843" x2="54878" y2="72642"/>
                        <a14:foregroundMark x1="54878" y1="72642" x2="57683" y2="68868"/>
                        <a14:foregroundMark x1="67683" y1="31447" x2="65122" y2="18553"/>
                        <a14:foregroundMark x1="65122" y1="18553" x2="61707" y2="10377"/>
                        <a14:foregroundMark x1="61707" y1="10377" x2="51951" y2="5031"/>
                        <a14:foregroundMark x1="51951" y1="5031" x2="46707" y2="10692"/>
                        <a14:foregroundMark x1="46707" y1="10692" x2="42073" y2="23585"/>
                        <a14:foregroundMark x1="42073" y1="23585" x2="39634" y2="35220"/>
                        <a14:foregroundMark x1="39634" y1="35220" x2="32317" y2="55346"/>
                        <a14:foregroundMark x1="32317" y1="55346" x2="39512" y2="79245"/>
                        <a14:foregroundMark x1="39512" y1="79245" x2="50610" y2="87107"/>
                        <a14:foregroundMark x1="50610" y1="87107" x2="56341" y2="84906"/>
                        <a14:foregroundMark x1="56341" y1="84906" x2="63415" y2="86478"/>
                        <a14:foregroundMark x1="63415" y1="86478" x2="66829" y2="95597"/>
                        <a14:foregroundMark x1="66829" y1="95597" x2="71707" y2="94654"/>
                        <a14:foregroundMark x1="71707" y1="94654" x2="80244" y2="79874"/>
                        <a14:foregroundMark x1="80244" y1="79874" x2="83293" y2="69182"/>
                        <a14:foregroundMark x1="83293" y1="69182" x2="82317" y2="56918"/>
                        <a14:foregroundMark x1="82317" y1="56918" x2="72073" y2="46855"/>
                        <a14:foregroundMark x1="72073" y1="46855" x2="67439" y2="37736"/>
                        <a14:foregroundMark x1="67439" y1="37736" x2="67195" y2="30503"/>
                        <a14:foregroundMark x1="69268" y1="39623" x2="77805" y2="48428"/>
                        <a14:foregroundMark x1="77805" y1="48428" x2="80732" y2="49686"/>
                        <a14:foregroundMark x1="42317" y1="94969" x2="37683" y2="96226"/>
                        <a14:foregroundMark x1="56707" y1="88679" x2="48049" y2="91509"/>
                        <a14:foregroundMark x1="51255" y1="92345" x2="54634" y2="90566"/>
                        <a14:foregroundMark x1="54634" y1="90566" x2="57927" y2="85535"/>
                        <a14:foregroundMark x1="61707" y1="10063" x2="57561" y2="3145"/>
                        <a14:foregroundMark x1="57561" y1="3145" x2="56098" y2="1887"/>
                        <a14:backgroundMark x1="56341" y1="96541" x2="47805" y2="9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48" y="1492995"/>
            <a:ext cx="1266604" cy="49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3255ABB-8BE3-034F-9F75-A4D46D304DE6}"/>
              </a:ext>
            </a:extLst>
          </p:cNvPr>
          <p:cNvCxnSpPr>
            <a:cxnSpLocks/>
          </p:cNvCxnSpPr>
          <p:nvPr/>
        </p:nvCxnSpPr>
        <p:spPr>
          <a:xfrm flipV="1">
            <a:off x="4043343" y="702667"/>
            <a:ext cx="437195" cy="482723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2965133-56BD-8745-93ED-E97C4727639E}"/>
              </a:ext>
            </a:extLst>
          </p:cNvPr>
          <p:cNvSpPr txBox="1"/>
          <p:nvPr/>
        </p:nvSpPr>
        <p:spPr>
          <a:xfrm>
            <a:off x="3712057" y="1322371"/>
            <a:ext cx="2913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Fewer low clouds (than normal)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709A355-A0BC-2745-BD47-53D8B9CBBE79}"/>
              </a:ext>
            </a:extLst>
          </p:cNvPr>
          <p:cNvSpPr txBox="1"/>
          <p:nvPr/>
        </p:nvSpPr>
        <p:spPr>
          <a:xfrm>
            <a:off x="1992175" y="2617743"/>
            <a:ext cx="2913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More solar heating</a:t>
            </a:r>
          </a:p>
          <a:p>
            <a:pPr algn="ctr"/>
            <a:r>
              <a:rPr lang="en-US" sz="2400" dirty="0"/>
              <a:t>(than normal)</a:t>
            </a:r>
          </a:p>
        </p:txBody>
      </p:sp>
      <p:pic>
        <p:nvPicPr>
          <p:cNvPr id="95" name="Picture 6" descr="318,003 Wind Illustrations &amp;amp; Clip Art - iStock">
            <a:extLst>
              <a:ext uri="{FF2B5EF4-FFF2-40B4-BE49-F238E27FC236}">
                <a16:creationId xmlns:a16="http://schemas.microsoft.com/office/drawing/2014/main" id="{B895AF1B-4486-6B47-93AF-AD64C919E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20" b="89980" l="8333" r="92157">
                        <a14:foregroundMark x1="46345" y1="37052" x2="57516" y2="38878"/>
                        <a14:foregroundMark x1="39211" y1="35885" x2="39749" y2="35973"/>
                        <a14:foregroundMark x1="35458" y1="35271" x2="37647" y2="35629"/>
                        <a14:foregroundMark x1="48529" y1="58317" x2="63595" y2="63405"/>
                        <a14:foregroundMark x1="82026" y1="69138" x2="85971" y2="67064"/>
                        <a14:foregroundMark x1="87275" y1="65124" x2="85784" y2="61924"/>
                        <a14:foregroundMark x1="38027" y1="65130" x2="38235" y2="65130"/>
                        <a14:foregroundMark x1="30556" y1="65130" x2="33942" y2="65130"/>
                        <a14:foregroundMark x1="73336" y1="40481" x2="73693" y2="40481"/>
                        <a14:foregroundMark x1="71405" y1="40481" x2="72400" y2="40481"/>
                        <a14:foregroundMark x1="71066" y1="68353" x2="69771" y2="67735"/>
                        <a14:foregroundMark x1="68137" y1="66132" x2="63235" y2="63727"/>
                        <a14:foregroundMark x1="89216" y1="71743" x2="91551" y2="71140"/>
                        <a14:foregroundMark x1="21242" y1="39078" x2="20434" y2="39355"/>
                        <a14:backgroundMark x1="44771" y1="37275" x2="40196" y2="36874"/>
                        <a14:backgroundMark x1="46732" y1="37876" x2="42810" y2="37074"/>
                        <a14:backgroundMark x1="39542" y1="36473" x2="38235" y2="36673"/>
                        <a14:backgroundMark x1="73693" y1="41082" x2="72876" y2="41283"/>
                        <a14:backgroundMark x1="68918" y1="65702" x2="67739" y2="65179"/>
                        <a14:backgroundMark x1="71895" y1="66733" x2="69935" y2="65531"/>
                        <a14:backgroundMark x1="38235" y1="65531" x2="34150" y2="65531"/>
                        <a14:backgroundMark x1="85784" y1="64128" x2="85458" y2="62926"/>
                        <a14:backgroundMark x1="85948" y1="63727" x2="85621" y2="62926"/>
                        <a14:backgroundMark x1="86111" y1="64329" x2="85784" y2="62926"/>
                        <a14:backgroundMark x1="87745" y1="66934" x2="87745" y2="65731"/>
                        <a14:backgroundMark x1="87908" y1="65731" x2="87745" y2="67335"/>
                        <a14:backgroundMark x1="92810" y1="71142" x2="91667" y2="71343"/>
                        <a14:backgroundMark x1="20752" y1="39880" x2="16503" y2="41082"/>
                        <a14:backgroundMark x1="20752" y1="46493" x2="16503" y2="47495"/>
                        <a14:backgroundMark x1="11601" y1="69539" x2="7353" y2="71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01673" y="1008786"/>
            <a:ext cx="1804736" cy="147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B27D17DE-C69D-7446-A06A-36DE3875F5EA}"/>
              </a:ext>
            </a:extLst>
          </p:cNvPr>
          <p:cNvSpPr txBox="1"/>
          <p:nvPr/>
        </p:nvSpPr>
        <p:spPr>
          <a:xfrm>
            <a:off x="9838213" y="481624"/>
            <a:ext cx="2353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Weaker winds (than normal)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3983659-A461-6E46-915A-48AAB865586A}"/>
              </a:ext>
            </a:extLst>
          </p:cNvPr>
          <p:cNvSpPr txBox="1"/>
          <p:nvPr/>
        </p:nvSpPr>
        <p:spPr>
          <a:xfrm>
            <a:off x="6743708" y="2621571"/>
            <a:ext cx="3944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Less cooling from evaporation</a:t>
            </a:r>
          </a:p>
          <a:p>
            <a:pPr algn="ctr"/>
            <a:r>
              <a:rPr lang="en-US" sz="2400" dirty="0"/>
              <a:t>(than normal)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8083AA3-066E-7D4A-94DD-CEDFCCCC5EB8}"/>
              </a:ext>
            </a:extLst>
          </p:cNvPr>
          <p:cNvCxnSpPr>
            <a:cxnSpLocks/>
          </p:cNvCxnSpPr>
          <p:nvPr/>
        </p:nvCxnSpPr>
        <p:spPr>
          <a:xfrm flipV="1">
            <a:off x="9611382" y="1915056"/>
            <a:ext cx="0" cy="736460"/>
          </a:xfrm>
          <a:prstGeom prst="straightConnector1">
            <a:avLst/>
          </a:prstGeom>
          <a:ln w="101600">
            <a:solidFill>
              <a:srgbClr val="448BC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142A987A-866D-9B45-89DC-CCFA46987D75}"/>
              </a:ext>
            </a:extLst>
          </p:cNvPr>
          <p:cNvSpPr txBox="1"/>
          <p:nvPr/>
        </p:nvSpPr>
        <p:spPr>
          <a:xfrm>
            <a:off x="3631015" y="3602254"/>
            <a:ext cx="6833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Extreme upper ocean warming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/>
              <a:t> marine heatwave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7DA604E-7217-2B48-94FC-FADF8AFCDE04}"/>
              </a:ext>
            </a:extLst>
          </p:cNvPr>
          <p:cNvGrpSpPr/>
          <p:nvPr/>
        </p:nvGrpSpPr>
        <p:grpSpPr>
          <a:xfrm>
            <a:off x="5168951" y="4266103"/>
            <a:ext cx="3874570" cy="2276633"/>
            <a:chOff x="6168400" y="4276550"/>
            <a:chExt cx="3874570" cy="2276633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54D1C597-008A-6643-8C86-E6090334ADD6}"/>
                </a:ext>
              </a:extLst>
            </p:cNvPr>
            <p:cNvGrpSpPr/>
            <p:nvPr/>
          </p:nvGrpSpPr>
          <p:grpSpPr>
            <a:xfrm>
              <a:off x="6168400" y="4320662"/>
              <a:ext cx="3874570" cy="2232521"/>
              <a:chOff x="6168400" y="4320662"/>
              <a:chExt cx="3874570" cy="2232521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14985F58-5159-5444-814F-B649663087E5}"/>
                  </a:ext>
                </a:extLst>
              </p:cNvPr>
              <p:cNvGrpSpPr/>
              <p:nvPr/>
            </p:nvGrpSpPr>
            <p:grpSpPr>
              <a:xfrm>
                <a:off x="6168401" y="4559788"/>
                <a:ext cx="3874569" cy="1993395"/>
                <a:chOff x="6170686" y="4477418"/>
                <a:chExt cx="3874569" cy="1993395"/>
              </a:xfrm>
            </p:grpSpPr>
            <p:pic>
              <p:nvPicPr>
                <p:cNvPr id="106" name="Picture 105">
                  <a:extLst>
                    <a:ext uri="{FF2B5EF4-FFF2-40B4-BE49-F238E27FC236}">
                      <a16:creationId xmlns:a16="http://schemas.microsoft.com/office/drawing/2014/main" id="{97DA5E36-70BE-2348-9174-6B0F994148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17808" t="28640" r="13931" b="33504"/>
                <a:stretch/>
              </p:blipFill>
              <p:spPr>
                <a:xfrm>
                  <a:off x="6170687" y="4478215"/>
                  <a:ext cx="3874568" cy="1992598"/>
                </a:xfrm>
                <a:prstGeom prst="rect">
                  <a:avLst/>
                </a:prstGeom>
              </p:spPr>
            </p:pic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01C4FFCA-363E-BD42-BE20-E53D1ADE4B4E}"/>
                    </a:ext>
                  </a:extLst>
                </p:cNvPr>
                <p:cNvSpPr/>
                <p:nvPr/>
              </p:nvSpPr>
              <p:spPr>
                <a:xfrm>
                  <a:off x="6170688" y="5348864"/>
                  <a:ext cx="67316" cy="4555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AB9DB7F8-6D3E-9B4C-A898-27563246B9E0}"/>
                    </a:ext>
                  </a:extLst>
                </p:cNvPr>
                <p:cNvSpPr/>
                <p:nvPr/>
              </p:nvSpPr>
              <p:spPr>
                <a:xfrm>
                  <a:off x="6170686" y="4673233"/>
                  <a:ext cx="148408" cy="4555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79AC4477-DAD6-8D41-B286-07704238D6BC}"/>
                    </a:ext>
                  </a:extLst>
                </p:cNvPr>
                <p:cNvSpPr/>
                <p:nvPr/>
              </p:nvSpPr>
              <p:spPr>
                <a:xfrm>
                  <a:off x="6190884" y="4477418"/>
                  <a:ext cx="362316" cy="106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4BE80A16-E37A-464A-8D4E-EDF4B2FA194A}"/>
                  </a:ext>
                </a:extLst>
              </p:cNvPr>
              <p:cNvSpPr/>
              <p:nvPr/>
            </p:nvSpPr>
            <p:spPr>
              <a:xfrm>
                <a:off x="6168400" y="4320662"/>
                <a:ext cx="3874568" cy="2422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360993F-73FB-E443-A6AA-67FE8207F21B}"/>
                </a:ext>
              </a:extLst>
            </p:cNvPr>
            <p:cNvSpPr txBox="1"/>
            <p:nvPr/>
          </p:nvSpPr>
          <p:spPr>
            <a:xfrm>
              <a:off x="6439384" y="4276550"/>
              <a:ext cx="33266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/>
                <a:t>2019 North Pacific Marine Heatwave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170C776F-B0E8-A64D-9DB2-0AE503140B1A}"/>
              </a:ext>
            </a:extLst>
          </p:cNvPr>
          <p:cNvSpPr txBox="1"/>
          <p:nvPr/>
        </p:nvSpPr>
        <p:spPr>
          <a:xfrm>
            <a:off x="9013239" y="6038665"/>
            <a:ext cx="2090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Amaya et al. (2020) </a:t>
            </a:r>
            <a:r>
              <a:rPr lang="en-US" sz="1600" i="1" dirty="0"/>
              <a:t>Nature Communications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19EDAE0-5D66-884D-A82E-65107077E6A8}"/>
              </a:ext>
            </a:extLst>
          </p:cNvPr>
          <p:cNvSpPr txBox="1"/>
          <p:nvPr/>
        </p:nvSpPr>
        <p:spPr>
          <a:xfrm rot="2398443">
            <a:off x="1279780" y="3656673"/>
            <a:ext cx="137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Mixed Layer Depth </a:t>
            </a:r>
          </a:p>
        </p:txBody>
      </p:sp>
    </p:spTree>
    <p:extLst>
      <p:ext uri="{BB962C8B-B14F-4D97-AF65-F5344CB8AC3E}">
        <p14:creationId xmlns:p14="http://schemas.microsoft.com/office/powerpoint/2010/main" val="3022558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E71C1B-7FC7-8946-A52E-C307DFA620E3}"/>
              </a:ext>
            </a:extLst>
          </p:cNvPr>
          <p:cNvSpPr/>
          <p:nvPr/>
        </p:nvSpPr>
        <p:spPr>
          <a:xfrm>
            <a:off x="-368" y="0"/>
            <a:ext cx="12192000" cy="6876282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272426-0AE9-594F-8185-93489C971A9E}"/>
              </a:ext>
            </a:extLst>
          </p:cNvPr>
          <p:cNvGrpSpPr/>
          <p:nvPr/>
        </p:nvGrpSpPr>
        <p:grpSpPr>
          <a:xfrm>
            <a:off x="723899" y="215035"/>
            <a:ext cx="10744200" cy="5813380"/>
            <a:chOff x="3256155" y="1828800"/>
            <a:chExt cx="6021659" cy="27313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16238E-A5AE-5D41-A68D-5E83DFBB0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808" t="26667" r="13931" b="33505"/>
            <a:stretch/>
          </p:blipFill>
          <p:spPr>
            <a:xfrm>
              <a:off x="3256155" y="1828800"/>
              <a:ext cx="6021659" cy="273137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C6DD70-B524-6841-A243-181415B9CB34}"/>
                </a:ext>
              </a:extLst>
            </p:cNvPr>
            <p:cNvSpPr/>
            <p:nvPr/>
          </p:nvSpPr>
          <p:spPr>
            <a:xfrm>
              <a:off x="3256155" y="2977376"/>
              <a:ext cx="80265" cy="8809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25097F-3DDD-2049-9619-0A5C674FED20}"/>
                </a:ext>
              </a:extLst>
            </p:cNvPr>
            <p:cNvSpPr/>
            <p:nvPr/>
          </p:nvSpPr>
          <p:spPr>
            <a:xfrm>
              <a:off x="3336420" y="1828800"/>
              <a:ext cx="493882" cy="3052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D95982A-4E4A-1447-82E7-CB77BDF1E8DD}"/>
                </a:ext>
              </a:extLst>
            </p:cNvPr>
            <p:cNvSpPr/>
            <p:nvPr/>
          </p:nvSpPr>
          <p:spPr>
            <a:xfrm>
              <a:off x="3256155" y="2505365"/>
              <a:ext cx="211855" cy="3052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7808EC2-5360-1D7C-74C3-96D1F6DDE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08" t="73019" r="13931" b="15727"/>
          <a:stretch/>
        </p:blipFill>
        <p:spPr>
          <a:xfrm>
            <a:off x="3100058" y="6020983"/>
            <a:ext cx="5991146" cy="8099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54A7D0-4785-4295-6501-53CF3C14E37D}"/>
              </a:ext>
            </a:extLst>
          </p:cNvPr>
          <p:cNvSpPr/>
          <p:nvPr/>
        </p:nvSpPr>
        <p:spPr>
          <a:xfrm>
            <a:off x="0" y="31172"/>
            <a:ext cx="12192000" cy="685800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15446-4E31-42B2-EEB8-4D2A1DA22618}"/>
              </a:ext>
            </a:extLst>
          </p:cNvPr>
          <p:cNvSpPr/>
          <p:nvPr/>
        </p:nvSpPr>
        <p:spPr>
          <a:xfrm>
            <a:off x="504194" y="1653911"/>
            <a:ext cx="11182873" cy="3549071"/>
          </a:xfrm>
          <a:prstGeom prst="rect">
            <a:avLst/>
          </a:prstGeom>
          <a:solidFill>
            <a:srgbClr val="DADADA"/>
          </a:solidFill>
          <a:ln w="88900">
            <a:solidFill>
              <a:schemeClr val="bg1">
                <a:lumMod val="75000"/>
                <a:lumOff val="2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>
                <a:solidFill>
                  <a:schemeClr val="bg1"/>
                </a:solidFill>
              </a:rPr>
              <a:t>Take-home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Physical processes control “normal” upper ocean temperature (radiation, evaporation, currents,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Changes to any of these processes results in a temperature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Intense, compounding, and/or prolonged changes to these processes results in extreme temperature changes (i.e., marine heatwaves)</a:t>
            </a:r>
          </a:p>
        </p:txBody>
      </p:sp>
    </p:spTree>
    <p:extLst>
      <p:ext uri="{BB962C8B-B14F-4D97-AF65-F5344CB8AC3E}">
        <p14:creationId xmlns:p14="http://schemas.microsoft.com/office/powerpoint/2010/main" val="180077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B3EF95-90BB-5543-803E-246C7673263B}"/>
              </a:ext>
            </a:extLst>
          </p:cNvPr>
          <p:cNvGrpSpPr/>
          <p:nvPr/>
        </p:nvGrpSpPr>
        <p:grpSpPr>
          <a:xfrm>
            <a:off x="304800" y="1681843"/>
            <a:ext cx="11582400" cy="4973864"/>
            <a:chOff x="304800" y="577850"/>
            <a:chExt cx="11582400" cy="4973864"/>
          </a:xfrm>
          <a:solidFill>
            <a:srgbClr val="37C9FF"/>
          </a:solidFill>
        </p:grpSpPr>
        <p:pic>
          <p:nvPicPr>
            <p:cNvPr id="1026" name="Picture 2" descr="figure4.9.1">
              <a:extLst>
                <a:ext uri="{FF2B5EF4-FFF2-40B4-BE49-F238E27FC236}">
                  <a16:creationId xmlns:a16="http://schemas.microsoft.com/office/drawing/2014/main" id="{BB6E8AE3-22F0-574F-84C8-24F07D11F3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4" b="8386"/>
            <a:stretch/>
          </p:blipFill>
          <p:spPr bwMode="auto">
            <a:xfrm>
              <a:off x="304800" y="577850"/>
              <a:ext cx="11582400" cy="4973864"/>
            </a:xfrm>
            <a:prstGeom prst="rect">
              <a:avLst/>
            </a:pr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184D4-984D-2D46-BD6B-A6BEC7285EFC}"/>
                </a:ext>
              </a:extLst>
            </p:cNvPr>
            <p:cNvSpPr/>
            <p:nvPr/>
          </p:nvSpPr>
          <p:spPr>
            <a:xfrm>
              <a:off x="6437260" y="1061358"/>
              <a:ext cx="2204357" cy="410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D57584A-0E60-C14C-83EE-E4CA19567F54}"/>
              </a:ext>
            </a:extLst>
          </p:cNvPr>
          <p:cNvSpPr/>
          <p:nvPr/>
        </p:nvSpPr>
        <p:spPr>
          <a:xfrm>
            <a:off x="304800" y="381907"/>
            <a:ext cx="6389914" cy="907488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Depends on where in the ocean…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321CED-CA19-124D-9024-8193CCA05545}"/>
              </a:ext>
            </a:extLst>
          </p:cNvPr>
          <p:cNvGrpSpPr/>
          <p:nvPr/>
        </p:nvGrpSpPr>
        <p:grpSpPr>
          <a:xfrm>
            <a:off x="1097817" y="1661354"/>
            <a:ext cx="10544454" cy="683609"/>
            <a:chOff x="1097817" y="1661354"/>
            <a:chExt cx="10544454" cy="68360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9F362B9-7B02-774C-A3C6-E31677D80CA3}"/>
                </a:ext>
              </a:extLst>
            </p:cNvPr>
            <p:cNvCxnSpPr>
              <a:cxnSpLocks/>
            </p:cNvCxnSpPr>
            <p:nvPr/>
          </p:nvCxnSpPr>
          <p:spPr>
            <a:xfrm>
              <a:off x="1097817" y="2344963"/>
              <a:ext cx="10544454" cy="0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7B5DF0-8F80-0145-A72C-6D24212ED882}"/>
                </a:ext>
              </a:extLst>
            </p:cNvPr>
            <p:cNvSpPr txBox="1"/>
            <p:nvPr/>
          </p:nvSpPr>
          <p:spPr>
            <a:xfrm>
              <a:off x="3104329" y="1661354"/>
              <a:ext cx="45058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Marine heatwaves happen up here!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59A971C-6D0D-594F-AB1A-BFFCF4BE601B}"/>
                </a:ext>
              </a:extLst>
            </p:cNvPr>
            <p:cNvCxnSpPr>
              <a:cxnSpLocks/>
            </p:cNvCxnSpPr>
            <p:nvPr/>
          </p:nvCxnSpPr>
          <p:spPr>
            <a:xfrm>
              <a:off x="7610178" y="1892186"/>
              <a:ext cx="521451" cy="252676"/>
            </a:xfrm>
            <a:prstGeom prst="straightConnector1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A3FF6F0-61E8-3B40-AA22-8D269AA70050}"/>
              </a:ext>
            </a:extLst>
          </p:cNvPr>
          <p:cNvSpPr/>
          <p:nvPr/>
        </p:nvSpPr>
        <p:spPr>
          <a:xfrm>
            <a:off x="8340132" y="2132684"/>
            <a:ext cx="3131736" cy="212279"/>
          </a:xfrm>
          <a:prstGeom prst="rect">
            <a:avLst/>
          </a:prstGeom>
          <a:solidFill>
            <a:srgbClr val="37C9FF"/>
          </a:solidFill>
          <a:ln w="508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67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B3EF95-90BB-5543-803E-246C7673263B}"/>
              </a:ext>
            </a:extLst>
          </p:cNvPr>
          <p:cNvGrpSpPr/>
          <p:nvPr/>
        </p:nvGrpSpPr>
        <p:grpSpPr>
          <a:xfrm>
            <a:off x="304800" y="1681843"/>
            <a:ext cx="11582400" cy="4973864"/>
            <a:chOff x="304800" y="577850"/>
            <a:chExt cx="11582400" cy="4973864"/>
          </a:xfrm>
          <a:solidFill>
            <a:srgbClr val="37C9FF"/>
          </a:solidFill>
        </p:grpSpPr>
        <p:pic>
          <p:nvPicPr>
            <p:cNvPr id="1026" name="Picture 2" descr="figure4.9.1">
              <a:extLst>
                <a:ext uri="{FF2B5EF4-FFF2-40B4-BE49-F238E27FC236}">
                  <a16:creationId xmlns:a16="http://schemas.microsoft.com/office/drawing/2014/main" id="{BB6E8AE3-22F0-574F-84C8-24F07D11F3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4" b="8386"/>
            <a:stretch/>
          </p:blipFill>
          <p:spPr bwMode="auto">
            <a:xfrm>
              <a:off x="304800" y="577850"/>
              <a:ext cx="11582400" cy="4973864"/>
            </a:xfrm>
            <a:prstGeom prst="rect">
              <a:avLst/>
            </a:pr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184D4-984D-2D46-BD6B-A6BEC7285EFC}"/>
                </a:ext>
              </a:extLst>
            </p:cNvPr>
            <p:cNvSpPr/>
            <p:nvPr/>
          </p:nvSpPr>
          <p:spPr>
            <a:xfrm>
              <a:off x="6437260" y="1061358"/>
              <a:ext cx="2204357" cy="410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D57584A-0E60-C14C-83EE-E4CA19567F54}"/>
              </a:ext>
            </a:extLst>
          </p:cNvPr>
          <p:cNvSpPr/>
          <p:nvPr/>
        </p:nvSpPr>
        <p:spPr>
          <a:xfrm>
            <a:off x="304800" y="381907"/>
            <a:ext cx="6389914" cy="907488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Depends on where in the ocean…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321CED-CA19-124D-9024-8193CCA05545}"/>
              </a:ext>
            </a:extLst>
          </p:cNvPr>
          <p:cNvGrpSpPr/>
          <p:nvPr/>
        </p:nvGrpSpPr>
        <p:grpSpPr>
          <a:xfrm>
            <a:off x="1097817" y="1660099"/>
            <a:ext cx="10812243" cy="684864"/>
            <a:chOff x="1097817" y="1660099"/>
            <a:chExt cx="10812243" cy="68486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9F362B9-7B02-774C-A3C6-E31677D80CA3}"/>
                </a:ext>
              </a:extLst>
            </p:cNvPr>
            <p:cNvCxnSpPr>
              <a:cxnSpLocks/>
            </p:cNvCxnSpPr>
            <p:nvPr/>
          </p:nvCxnSpPr>
          <p:spPr>
            <a:xfrm>
              <a:off x="1097817" y="2344963"/>
              <a:ext cx="10544454" cy="0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7B5DF0-8F80-0145-A72C-6D24212ED882}"/>
                </a:ext>
              </a:extLst>
            </p:cNvPr>
            <p:cNvSpPr txBox="1"/>
            <p:nvPr/>
          </p:nvSpPr>
          <p:spPr>
            <a:xfrm>
              <a:off x="5846541" y="1660099"/>
              <a:ext cx="60635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What about marine heatwaves along the coast?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942A53A-6091-19F5-B10B-5CDCCBF106EB}"/>
              </a:ext>
            </a:extLst>
          </p:cNvPr>
          <p:cNvSpPr/>
          <p:nvPr/>
        </p:nvSpPr>
        <p:spPr>
          <a:xfrm>
            <a:off x="1406838" y="3244008"/>
            <a:ext cx="4563432" cy="1849533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How do marine heatwaves unfold along the ocean bottom?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074C00-0F71-486B-05C8-C5879B0E3790}"/>
              </a:ext>
            </a:extLst>
          </p:cNvPr>
          <p:cNvSpPr/>
          <p:nvPr/>
        </p:nvSpPr>
        <p:spPr>
          <a:xfrm>
            <a:off x="1406838" y="2132689"/>
            <a:ext cx="5018992" cy="212234"/>
          </a:xfrm>
          <a:prstGeom prst="rect">
            <a:avLst/>
          </a:prstGeom>
          <a:noFill/>
          <a:ln w="508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6C387CE-AC50-DAAF-D539-56C6FF443114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566409" y="1890932"/>
            <a:ext cx="310896" cy="181804"/>
          </a:xfrm>
          <a:prstGeom prst="straightConnector1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D45A4FE-A7A2-A8B2-A807-465AAFFF0DC8}"/>
              </a:ext>
            </a:extLst>
          </p:cNvPr>
          <p:cNvGrpSpPr/>
          <p:nvPr/>
        </p:nvGrpSpPr>
        <p:grpSpPr>
          <a:xfrm>
            <a:off x="6225822" y="2473456"/>
            <a:ext cx="5072311" cy="3698735"/>
            <a:chOff x="218742" y="536847"/>
            <a:chExt cx="7341782" cy="5353635"/>
          </a:xfrm>
        </p:grpSpPr>
        <p:pic>
          <p:nvPicPr>
            <p:cNvPr id="21" name="Picture 2" descr="Pacific Cod Vulnerable To Bottom Temperature Changes | NOAA ...">
              <a:extLst>
                <a:ext uri="{FF2B5EF4-FFF2-40B4-BE49-F238E27FC236}">
                  <a16:creationId xmlns:a16="http://schemas.microsoft.com/office/drawing/2014/main" id="{BC8C7774-79C5-0307-053C-5AAF710B4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662" y="2116952"/>
              <a:ext cx="5029626" cy="3773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Bering Sea snow crab harvest off to slow start | IntraFish.com">
              <a:extLst>
                <a:ext uri="{FF2B5EF4-FFF2-40B4-BE49-F238E27FC236}">
                  <a16:creationId xmlns:a16="http://schemas.microsoft.com/office/drawing/2014/main" id="{C88D945D-39AE-138B-4E32-4B2D16A555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742" y="553303"/>
              <a:ext cx="5209087" cy="2608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American Lobsters are Trying to Stay Out of Hot Water | the Shape of Life |  The Story of the Animal Kingdom">
              <a:extLst>
                <a:ext uri="{FF2B5EF4-FFF2-40B4-BE49-F238E27FC236}">
                  <a16:creationId xmlns:a16="http://schemas.microsoft.com/office/drawing/2014/main" id="{C8CFC3FF-11CE-11D0-9ADC-D18D7FB68D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64"/>
            <a:stretch/>
          </p:blipFill>
          <p:spPr bwMode="auto">
            <a:xfrm>
              <a:off x="2999603" y="1734458"/>
              <a:ext cx="4560921" cy="283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784306-AFF3-6FFE-675D-6282DE1D8466}"/>
                </a:ext>
              </a:extLst>
            </p:cNvPr>
            <p:cNvSpPr txBox="1"/>
            <p:nvPr/>
          </p:nvSpPr>
          <p:spPr>
            <a:xfrm>
              <a:off x="6132644" y="1689332"/>
              <a:ext cx="9877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Lobster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2587692-2922-98DB-4FF4-7243A28268CF}"/>
                </a:ext>
              </a:extLst>
            </p:cNvPr>
            <p:cNvSpPr txBox="1"/>
            <p:nvPr/>
          </p:nvSpPr>
          <p:spPr>
            <a:xfrm>
              <a:off x="3763009" y="5349515"/>
              <a:ext cx="12811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Pacific cod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73E10D-9230-6E80-C5F9-E222F6916CE3}"/>
                </a:ext>
              </a:extLst>
            </p:cNvPr>
            <p:cNvSpPr txBox="1"/>
            <p:nvPr/>
          </p:nvSpPr>
          <p:spPr>
            <a:xfrm>
              <a:off x="218742" y="536847"/>
              <a:ext cx="13427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Snow Crab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350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EE9092-D81F-C47C-1F96-CE419DC09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6" t="3008" r="19935" b="1563"/>
          <a:stretch/>
        </p:blipFill>
        <p:spPr>
          <a:xfrm>
            <a:off x="130196" y="1660719"/>
            <a:ext cx="11931607" cy="4553533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25BEBB-F5A3-5752-8CEB-07D82A8829F7}"/>
              </a:ext>
            </a:extLst>
          </p:cNvPr>
          <p:cNvSpPr txBox="1"/>
          <p:nvPr/>
        </p:nvSpPr>
        <p:spPr>
          <a:xfrm>
            <a:off x="47174" y="1199055"/>
            <a:ext cx="4070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North American Shelf Bathymetry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E83391-35C2-F0FB-4C72-F399C3FB2B52}"/>
              </a:ext>
            </a:extLst>
          </p:cNvPr>
          <p:cNvSpPr txBox="1"/>
          <p:nvPr/>
        </p:nvSpPr>
        <p:spPr>
          <a:xfrm>
            <a:off x="8875643" y="6214252"/>
            <a:ext cx="349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Amaya et al. (2023), </a:t>
            </a:r>
            <a:r>
              <a:rPr lang="en-US" i="1" dirty="0"/>
              <a:t>Nature Comm.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7D930F-DF49-AAB7-B6DB-C5CE3334C32B}"/>
              </a:ext>
            </a:extLst>
          </p:cNvPr>
          <p:cNvSpPr/>
          <p:nvPr/>
        </p:nvSpPr>
        <p:spPr>
          <a:xfrm>
            <a:off x="130196" y="164705"/>
            <a:ext cx="4181404" cy="665018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Bottom marine heatwaves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00837-1BDD-D08C-C0D1-EC5730E0A144}"/>
              </a:ext>
            </a:extLst>
          </p:cNvPr>
          <p:cNvSpPr txBox="1"/>
          <p:nvPr/>
        </p:nvSpPr>
        <p:spPr>
          <a:xfrm>
            <a:off x="468630" y="4847440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White = deeper than 400m or 1312ft</a:t>
            </a:r>
          </a:p>
        </p:txBody>
      </p:sp>
    </p:spTree>
    <p:extLst>
      <p:ext uri="{BB962C8B-B14F-4D97-AF65-F5344CB8AC3E}">
        <p14:creationId xmlns:p14="http://schemas.microsoft.com/office/powerpoint/2010/main" val="2685183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E83391-35C2-F0FB-4C72-F399C3FB2B52}"/>
              </a:ext>
            </a:extLst>
          </p:cNvPr>
          <p:cNvSpPr txBox="1"/>
          <p:nvPr/>
        </p:nvSpPr>
        <p:spPr>
          <a:xfrm>
            <a:off x="130196" y="5762983"/>
            <a:ext cx="349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Amaya et al. (2023), </a:t>
            </a:r>
            <a:r>
              <a:rPr lang="en-US" i="1" dirty="0"/>
              <a:t>Nature Comm.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7D930F-DF49-AAB7-B6DB-C5CE3334C32B}"/>
              </a:ext>
            </a:extLst>
          </p:cNvPr>
          <p:cNvSpPr/>
          <p:nvPr/>
        </p:nvSpPr>
        <p:spPr>
          <a:xfrm>
            <a:off x="130196" y="164705"/>
            <a:ext cx="4181404" cy="665018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Bottom marine heatwaves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BD9AE0E-C10F-8F63-8B32-B6B9F55D3E45}"/>
              </a:ext>
            </a:extLst>
          </p:cNvPr>
          <p:cNvGrpSpPr/>
          <p:nvPr/>
        </p:nvGrpSpPr>
        <p:grpSpPr>
          <a:xfrm>
            <a:off x="202586" y="1225273"/>
            <a:ext cx="4389120" cy="4537710"/>
            <a:chOff x="3303270" y="1371600"/>
            <a:chExt cx="4389120" cy="45377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32462F-EAB8-12CB-BA85-AD11B6F921E3}"/>
                </a:ext>
              </a:extLst>
            </p:cNvPr>
            <p:cNvGrpSpPr/>
            <p:nvPr/>
          </p:nvGrpSpPr>
          <p:grpSpPr>
            <a:xfrm>
              <a:off x="3303270" y="1371600"/>
              <a:ext cx="4389120" cy="4537710"/>
              <a:chOff x="3303270" y="1371600"/>
              <a:chExt cx="4389120" cy="453771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28BC3C8-2D9B-206B-F31C-D28ABCE7383F}"/>
                  </a:ext>
                </a:extLst>
              </p:cNvPr>
              <p:cNvSpPr/>
              <p:nvPr/>
            </p:nvSpPr>
            <p:spPr>
              <a:xfrm>
                <a:off x="3303270" y="1371600"/>
                <a:ext cx="4389120" cy="45377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A43CADD-A612-F6E0-D37F-3F69578D1016}"/>
                  </a:ext>
                </a:extLst>
              </p:cNvPr>
              <p:cNvGrpSpPr/>
              <p:nvPr/>
            </p:nvGrpSpPr>
            <p:grpSpPr>
              <a:xfrm>
                <a:off x="3415136" y="1451610"/>
                <a:ext cx="4181404" cy="3806190"/>
                <a:chOff x="180446" y="1245870"/>
                <a:chExt cx="4181404" cy="3806190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787119C7-41E8-C5DF-6F25-71F02D0188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4219" t="3110" r="8038" b="69167"/>
                <a:stretch/>
              </p:blipFill>
              <p:spPr>
                <a:xfrm>
                  <a:off x="180446" y="1245870"/>
                  <a:ext cx="4181404" cy="3806190"/>
                </a:xfrm>
                <a:prstGeom prst="rect">
                  <a:avLst/>
                </a:prstGeom>
                <a:ln w="19050">
                  <a:noFill/>
                </a:ln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74FD64F1-8974-FE1C-0B11-D8E7BE03E3BE}"/>
                    </a:ext>
                  </a:extLst>
                </p:cNvPr>
                <p:cNvSpPr/>
                <p:nvPr/>
              </p:nvSpPr>
              <p:spPr>
                <a:xfrm>
                  <a:off x="274321" y="1245870"/>
                  <a:ext cx="777239" cy="2775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B7E5D5-9CC3-2286-620F-5389464C5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305" t="90553" r="23203" b="1780"/>
            <a:stretch/>
          </p:blipFill>
          <p:spPr>
            <a:xfrm>
              <a:off x="3416433" y="5228039"/>
              <a:ext cx="4180107" cy="589831"/>
            </a:xfrm>
            <a:prstGeom prst="rect">
              <a:avLst/>
            </a:prstGeom>
            <a:ln w="19050">
              <a:noFill/>
            </a:ln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8638E34-2980-C114-50D4-253FE7A67758}"/>
              </a:ext>
            </a:extLst>
          </p:cNvPr>
          <p:cNvSpPr/>
          <p:nvPr/>
        </p:nvSpPr>
        <p:spPr>
          <a:xfrm>
            <a:off x="2045970" y="1634490"/>
            <a:ext cx="1223010" cy="2023110"/>
          </a:xfrm>
          <a:prstGeom prst="rect">
            <a:avLst/>
          </a:prstGeom>
          <a:noFill/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851F421-E956-A54C-3010-5A85534BDE3A}"/>
              </a:ext>
            </a:extLst>
          </p:cNvPr>
          <p:cNvGrpSpPr/>
          <p:nvPr/>
        </p:nvGrpSpPr>
        <p:grpSpPr>
          <a:xfrm>
            <a:off x="3238795" y="85143"/>
            <a:ext cx="3582184" cy="6709912"/>
            <a:chOff x="3238795" y="85143"/>
            <a:chExt cx="3582184" cy="6709912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9D74753-A4CA-694F-F8EE-CFA2412C00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8980" y="85143"/>
              <a:ext cx="3547211" cy="1549347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F3E02FA-D86D-76D1-86A3-4B1B2B4670FB}"/>
                </a:ext>
              </a:extLst>
            </p:cNvPr>
            <p:cNvCxnSpPr>
              <a:cxnSpLocks/>
            </p:cNvCxnSpPr>
            <p:nvPr/>
          </p:nvCxnSpPr>
          <p:spPr>
            <a:xfrm>
              <a:off x="3238795" y="3647564"/>
              <a:ext cx="3569410" cy="3129286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riangle 36">
              <a:extLst>
                <a:ext uri="{FF2B5EF4-FFF2-40B4-BE49-F238E27FC236}">
                  <a16:creationId xmlns:a16="http://schemas.microsoft.com/office/drawing/2014/main" id="{A2325C23-3631-D79C-ECF0-72002FB391CD}"/>
                </a:ext>
              </a:extLst>
            </p:cNvPr>
            <p:cNvSpPr/>
            <p:nvPr/>
          </p:nvSpPr>
          <p:spPr>
            <a:xfrm rot="20190488" flipH="1">
              <a:off x="6774307" y="6714541"/>
              <a:ext cx="46672" cy="80514"/>
            </a:xfrm>
            <a:prstGeom prst="triangle">
              <a:avLst>
                <a:gd name="adj" fmla="val 10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540F39-8C62-CC52-3904-472565126F49}"/>
              </a:ext>
            </a:extLst>
          </p:cNvPr>
          <p:cNvGrpSpPr/>
          <p:nvPr/>
        </p:nvGrpSpPr>
        <p:grpSpPr>
          <a:xfrm>
            <a:off x="6816191" y="65129"/>
            <a:ext cx="4507538" cy="6727741"/>
            <a:chOff x="6816191" y="65129"/>
            <a:chExt cx="4507538" cy="672774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7484435-7F88-D59F-1A64-92B2E634F738}"/>
                </a:ext>
              </a:extLst>
            </p:cNvPr>
            <p:cNvGrpSpPr/>
            <p:nvPr/>
          </p:nvGrpSpPr>
          <p:grpSpPr>
            <a:xfrm>
              <a:off x="6816191" y="65129"/>
              <a:ext cx="4507538" cy="6727741"/>
              <a:chOff x="6816191" y="65129"/>
              <a:chExt cx="4507538" cy="6727741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1B0FF27-3E72-1171-C058-5D98887E3908}"/>
                  </a:ext>
                </a:extLst>
              </p:cNvPr>
              <p:cNvGrpSpPr/>
              <p:nvPr/>
            </p:nvGrpSpPr>
            <p:grpSpPr>
              <a:xfrm>
                <a:off x="6816191" y="65129"/>
                <a:ext cx="4507538" cy="6727741"/>
                <a:chOff x="6816191" y="65129"/>
                <a:chExt cx="4507538" cy="6727741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D2D3C8D-13EE-5F30-8BA3-B381318C180F}"/>
                    </a:ext>
                  </a:extLst>
                </p:cNvPr>
                <p:cNvGrpSpPr/>
                <p:nvPr/>
              </p:nvGrpSpPr>
              <p:grpSpPr>
                <a:xfrm>
                  <a:off x="6816191" y="65129"/>
                  <a:ext cx="4507538" cy="6727741"/>
                  <a:chOff x="7204811" y="130258"/>
                  <a:chExt cx="4507538" cy="6727741"/>
                </a:xfrm>
              </p:grpSpPr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C84C16C5-C040-9D2B-9CF9-2E4AFC79C607}"/>
                      </a:ext>
                    </a:extLst>
                  </p:cNvPr>
                  <p:cNvSpPr/>
                  <p:nvPr/>
                </p:nvSpPr>
                <p:spPr>
                  <a:xfrm>
                    <a:off x="7204811" y="130258"/>
                    <a:ext cx="4507538" cy="672774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E04E8CAB-C6D7-983B-25D5-995F772AC646}"/>
                      </a:ext>
                    </a:extLst>
                  </p:cNvPr>
                  <p:cNvGrpSpPr/>
                  <p:nvPr/>
                </p:nvGrpSpPr>
                <p:grpSpPr>
                  <a:xfrm>
                    <a:off x="7226348" y="169322"/>
                    <a:ext cx="4463141" cy="6552110"/>
                    <a:chOff x="8289506" y="1008875"/>
                    <a:chExt cx="3694328" cy="5423455"/>
                  </a:xfrm>
                </p:grpSpPr>
                <p:pic>
                  <p:nvPicPr>
                    <p:cNvPr id="12" name="Picture 11">
                      <a:extLst>
                        <a:ext uri="{FF2B5EF4-FFF2-40B4-BE49-F238E27FC236}">
                          <a16:creationId xmlns:a16="http://schemas.microsoft.com/office/drawing/2014/main" id="{4F7CB7D4-FD6A-C451-3911-B32F48C5D25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40261" t="736" r="38049" b="91701"/>
                    <a:stretch/>
                  </p:blipFill>
                  <p:spPr>
                    <a:xfrm>
                      <a:off x="8642523" y="1008875"/>
                      <a:ext cx="3105806" cy="422015"/>
                    </a:xfrm>
                    <a:prstGeom prst="rect">
                      <a:avLst/>
                    </a:prstGeom>
                    <a:ln w="19050">
                      <a:noFill/>
                    </a:ln>
                  </p:spPr>
                </p:pic>
                <p:pic>
                  <p:nvPicPr>
                    <p:cNvPr id="16" name="Picture 15">
                      <a:extLst>
                        <a:ext uri="{FF2B5EF4-FFF2-40B4-BE49-F238E27FC236}">
                          <a16:creationId xmlns:a16="http://schemas.microsoft.com/office/drawing/2014/main" id="{DF54EB15-3DD9-2553-A0CA-EF12B6748A5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66536" t="5190" r="7665" b="4408"/>
                    <a:stretch/>
                  </p:blipFill>
                  <p:spPr>
                    <a:xfrm>
                      <a:off x="8289506" y="1387366"/>
                      <a:ext cx="3694328" cy="5044964"/>
                    </a:xfrm>
                    <a:prstGeom prst="rect">
                      <a:avLst/>
                    </a:prstGeom>
                    <a:ln w="19050">
                      <a:noFill/>
                    </a:ln>
                  </p:spPr>
                </p:pic>
              </p:grp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C80D07D7-6164-18C8-1EFC-D25C63A7AF0A}"/>
                      </a:ext>
                    </a:extLst>
                  </p:cNvPr>
                  <p:cNvSpPr/>
                  <p:nvPr/>
                </p:nvSpPr>
                <p:spPr>
                  <a:xfrm>
                    <a:off x="7435902" y="386550"/>
                    <a:ext cx="777239" cy="27758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670953B-62F9-8170-EC2D-2E45B8D0F14D}"/>
                    </a:ext>
                  </a:extLst>
                </p:cNvPr>
                <p:cNvSpPr/>
                <p:nvPr/>
              </p:nvSpPr>
              <p:spPr>
                <a:xfrm>
                  <a:off x="8681340" y="6365128"/>
                  <a:ext cx="999870" cy="35975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D136E03-386D-4DD5-EC8E-EF92A6B96C87}"/>
                  </a:ext>
                </a:extLst>
              </p:cNvPr>
              <p:cNvSpPr txBox="1"/>
              <p:nvPr/>
            </p:nvSpPr>
            <p:spPr>
              <a:xfrm>
                <a:off x="8411250" y="1979817"/>
                <a:ext cx="244683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Bottom </a:t>
                </a:r>
              </a:p>
              <a:p>
                <a:pPr algn="ctr"/>
                <a:r>
                  <a:rPr lang="en-US" sz="2400" dirty="0"/>
                  <a:t>Marine Heatwave</a:t>
                </a:r>
              </a:p>
              <a:p>
                <a:pPr algn="ctr"/>
                <a:r>
                  <a:rPr lang="en-US" sz="2400" dirty="0"/>
                  <a:t>(BMHW)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517280-843C-7DD7-2572-F048A56D85A0}"/>
                </a:ext>
              </a:extLst>
            </p:cNvPr>
            <p:cNvSpPr txBox="1"/>
            <p:nvPr/>
          </p:nvSpPr>
          <p:spPr>
            <a:xfrm>
              <a:off x="7729286" y="6324477"/>
              <a:ext cx="28219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Bottom Temp. </a:t>
              </a:r>
              <a:r>
                <a:rPr lang="en-US" sz="2000" dirty="0" err="1"/>
                <a:t>Anom</a:t>
              </a:r>
              <a:r>
                <a:rPr lang="en-US" sz="2000" dirty="0"/>
                <a:t>. (˚C)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96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DF01158-9173-12DB-B3E4-5635EA82B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99" t="2069" r="8101" b="2069"/>
          <a:stretch/>
        </p:blipFill>
        <p:spPr>
          <a:xfrm>
            <a:off x="2941248" y="141890"/>
            <a:ext cx="6309506" cy="6574220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0CE8C9-9C9C-9ABA-D5D9-6D71C425E1B3}"/>
              </a:ext>
            </a:extLst>
          </p:cNvPr>
          <p:cNvSpPr/>
          <p:nvPr/>
        </p:nvSpPr>
        <p:spPr>
          <a:xfrm>
            <a:off x="379166" y="104163"/>
            <a:ext cx="2395566" cy="1046719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BMHW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avg. intensity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6884C0-9B17-136D-DA1D-3642EB7127CC}"/>
              </a:ext>
            </a:extLst>
          </p:cNvPr>
          <p:cNvGrpSpPr/>
          <p:nvPr/>
        </p:nvGrpSpPr>
        <p:grpSpPr>
          <a:xfrm>
            <a:off x="597193" y="970756"/>
            <a:ext cx="11141417" cy="5216725"/>
            <a:chOff x="597193" y="970756"/>
            <a:chExt cx="11141417" cy="521672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4371747-45C2-0F00-D51D-0B0D6E51C9B2}"/>
                </a:ext>
              </a:extLst>
            </p:cNvPr>
            <p:cNvSpPr/>
            <p:nvPr/>
          </p:nvSpPr>
          <p:spPr>
            <a:xfrm rot="19135137">
              <a:off x="8394577" y="970756"/>
              <a:ext cx="598212" cy="100927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6FD4715-2461-B5A5-7857-FDE3F8392A7D}"/>
                </a:ext>
              </a:extLst>
            </p:cNvPr>
            <p:cNvSpPr/>
            <p:nvPr/>
          </p:nvSpPr>
          <p:spPr>
            <a:xfrm rot="18904324">
              <a:off x="4254999" y="2899041"/>
              <a:ext cx="598212" cy="110051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AA05A28-A4E2-935C-ADA5-D44F6432BE19}"/>
                </a:ext>
              </a:extLst>
            </p:cNvPr>
            <p:cNvSpPr/>
            <p:nvPr/>
          </p:nvSpPr>
          <p:spPr>
            <a:xfrm rot="2077403">
              <a:off x="3545259" y="4872609"/>
              <a:ext cx="598212" cy="131487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617953-8BEE-6ADE-4CE4-EAFBEE3D3033}"/>
                </a:ext>
              </a:extLst>
            </p:cNvPr>
            <p:cNvSpPr txBox="1"/>
            <p:nvPr/>
          </p:nvSpPr>
          <p:spPr>
            <a:xfrm>
              <a:off x="597193" y="2546605"/>
              <a:ext cx="27612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Avg. intensities of 7˚C or 12.6˚F!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84C5BF-390E-CC26-4B1B-169D810E1EB7}"/>
                </a:ext>
              </a:extLst>
            </p:cNvPr>
            <p:cNvSpPr txBox="1"/>
            <p:nvPr/>
          </p:nvSpPr>
          <p:spPr>
            <a:xfrm>
              <a:off x="9252929" y="1244558"/>
              <a:ext cx="2485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Avg. intensities of 5˚C or 9˚F!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34437B-E12E-688D-3A95-E8269F9F959A}"/>
                </a:ext>
              </a:extLst>
            </p:cNvPr>
            <p:cNvSpPr txBox="1"/>
            <p:nvPr/>
          </p:nvSpPr>
          <p:spPr>
            <a:xfrm>
              <a:off x="852499" y="5192646"/>
              <a:ext cx="29123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Variations with bathymetry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5A521D-0014-F1AD-55A0-5E573751A933}"/>
              </a:ext>
            </a:extLst>
          </p:cNvPr>
          <p:cNvGrpSpPr/>
          <p:nvPr/>
        </p:nvGrpSpPr>
        <p:grpSpPr>
          <a:xfrm>
            <a:off x="4331720" y="6322785"/>
            <a:ext cx="3759231" cy="421068"/>
            <a:chOff x="4331720" y="6246585"/>
            <a:chExt cx="3759231" cy="42106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52B748F-C256-A1C5-1FA7-2304E0C8CC5A}"/>
                </a:ext>
              </a:extLst>
            </p:cNvPr>
            <p:cNvSpPr/>
            <p:nvPr/>
          </p:nvSpPr>
          <p:spPr>
            <a:xfrm>
              <a:off x="4331720" y="6334054"/>
              <a:ext cx="3710995" cy="305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EF5BF4-ECE0-5AF0-6AFA-CF33455D878C}"/>
                </a:ext>
              </a:extLst>
            </p:cNvPr>
            <p:cNvSpPr txBox="1"/>
            <p:nvPr/>
          </p:nvSpPr>
          <p:spPr>
            <a:xfrm>
              <a:off x="4379956" y="6246585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43833C-D766-2136-E9A8-E85F4D5112FB}"/>
                </a:ext>
              </a:extLst>
            </p:cNvPr>
            <p:cNvSpPr txBox="1"/>
            <p:nvPr/>
          </p:nvSpPr>
          <p:spPr>
            <a:xfrm>
              <a:off x="5057039" y="6256992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01C55C-2711-FFD1-E564-5F4E6D558044}"/>
                </a:ext>
              </a:extLst>
            </p:cNvPr>
            <p:cNvSpPr txBox="1"/>
            <p:nvPr/>
          </p:nvSpPr>
          <p:spPr>
            <a:xfrm>
              <a:off x="5751713" y="6255392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F10E34-97BC-EEC5-2416-01BAAE37E5A7}"/>
                </a:ext>
              </a:extLst>
            </p:cNvPr>
            <p:cNvSpPr txBox="1"/>
            <p:nvPr/>
          </p:nvSpPr>
          <p:spPr>
            <a:xfrm>
              <a:off x="6428796" y="6255392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7FFC96-A369-C527-BF48-0B7105E19A2F}"/>
                </a:ext>
              </a:extLst>
            </p:cNvPr>
            <p:cNvSpPr txBox="1"/>
            <p:nvPr/>
          </p:nvSpPr>
          <p:spPr>
            <a:xfrm>
              <a:off x="7131244" y="6263966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6ECFB6-CED1-BC0F-9348-E64CA0A6A2DB}"/>
                </a:ext>
              </a:extLst>
            </p:cNvPr>
            <p:cNvSpPr txBox="1"/>
            <p:nvPr/>
          </p:nvSpPr>
          <p:spPr>
            <a:xfrm>
              <a:off x="7829341" y="6263965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24DC30-2863-13D1-0044-6A50021D601D}"/>
                </a:ext>
              </a:extLst>
            </p:cNvPr>
            <p:cNvSpPr txBox="1"/>
            <p:nvPr/>
          </p:nvSpPr>
          <p:spPr>
            <a:xfrm>
              <a:off x="5303065" y="6406043"/>
              <a:ext cx="20506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BMHW average intensity (˚C)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D45332B-4566-65EA-9B0D-B36F6E87C184}"/>
              </a:ext>
            </a:extLst>
          </p:cNvPr>
          <p:cNvSpPr txBox="1"/>
          <p:nvPr/>
        </p:nvSpPr>
        <p:spPr>
          <a:xfrm>
            <a:off x="9278275" y="5885112"/>
            <a:ext cx="27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BMHW</a:t>
            </a:r>
            <a:r>
              <a:rPr lang="en-US" sz="2400" dirty="0"/>
              <a:t> = Bottom Marine Heatwave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834DAF-42EE-F593-F6E0-87A2AFFCF9CE}"/>
              </a:ext>
            </a:extLst>
          </p:cNvPr>
          <p:cNvSpPr txBox="1"/>
          <p:nvPr/>
        </p:nvSpPr>
        <p:spPr>
          <a:xfrm>
            <a:off x="61589" y="6432498"/>
            <a:ext cx="197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Amaya et al. (2023)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986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E71C1B-7FC7-8946-A52E-C307DFA620E3}"/>
              </a:ext>
            </a:extLst>
          </p:cNvPr>
          <p:cNvSpPr/>
          <p:nvPr/>
        </p:nvSpPr>
        <p:spPr>
          <a:xfrm>
            <a:off x="-368" y="0"/>
            <a:ext cx="12192000" cy="6876282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272426-0AE9-594F-8185-93489C971A9E}"/>
              </a:ext>
            </a:extLst>
          </p:cNvPr>
          <p:cNvGrpSpPr/>
          <p:nvPr/>
        </p:nvGrpSpPr>
        <p:grpSpPr>
          <a:xfrm>
            <a:off x="723899" y="215035"/>
            <a:ext cx="10744200" cy="5813380"/>
            <a:chOff x="3256155" y="1828800"/>
            <a:chExt cx="6021659" cy="27313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16238E-A5AE-5D41-A68D-5E83DFBB0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808" t="26667" r="13931" b="33505"/>
            <a:stretch/>
          </p:blipFill>
          <p:spPr>
            <a:xfrm>
              <a:off x="3256155" y="1828800"/>
              <a:ext cx="6021659" cy="273137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C6DD70-B524-6841-A243-181415B9CB34}"/>
                </a:ext>
              </a:extLst>
            </p:cNvPr>
            <p:cNvSpPr/>
            <p:nvPr/>
          </p:nvSpPr>
          <p:spPr>
            <a:xfrm>
              <a:off x="3256155" y="2977376"/>
              <a:ext cx="80265" cy="8809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25097F-3DDD-2049-9619-0A5C674FED20}"/>
                </a:ext>
              </a:extLst>
            </p:cNvPr>
            <p:cNvSpPr/>
            <p:nvPr/>
          </p:nvSpPr>
          <p:spPr>
            <a:xfrm>
              <a:off x="3336420" y="1828800"/>
              <a:ext cx="493882" cy="3052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D95982A-4E4A-1447-82E7-CB77BDF1E8DD}"/>
                </a:ext>
              </a:extLst>
            </p:cNvPr>
            <p:cNvSpPr/>
            <p:nvPr/>
          </p:nvSpPr>
          <p:spPr>
            <a:xfrm>
              <a:off x="3256155" y="2505365"/>
              <a:ext cx="211855" cy="3052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07AFB4D-5A82-9948-A336-CCFC251F7028}"/>
              </a:ext>
            </a:extLst>
          </p:cNvPr>
          <p:cNvSpPr txBox="1"/>
          <p:nvPr/>
        </p:nvSpPr>
        <p:spPr>
          <a:xfrm>
            <a:off x="7447286" y="1979810"/>
            <a:ext cx="270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2019 North Pacific 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Marine Heatwave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FED7EF-FEFB-DE4B-9C26-04B55CC139CA}"/>
              </a:ext>
            </a:extLst>
          </p:cNvPr>
          <p:cNvSpPr txBox="1"/>
          <p:nvPr/>
        </p:nvSpPr>
        <p:spPr>
          <a:xfrm>
            <a:off x="2306036" y="-100518"/>
            <a:ext cx="7579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Boiling over: Marine heatwaves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71A455-69D0-A947-8D4A-4B540407029C}"/>
              </a:ext>
            </a:extLst>
          </p:cNvPr>
          <p:cNvSpPr txBox="1"/>
          <p:nvPr/>
        </p:nvSpPr>
        <p:spPr>
          <a:xfrm>
            <a:off x="4097047" y="5355829"/>
            <a:ext cx="60556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Dillon Amaya &amp; Mike </a:t>
            </a:r>
            <a:r>
              <a:rPr lang="en-US" sz="3600" b="1" dirty="0" err="1">
                <a:solidFill>
                  <a:schemeClr val="bg1"/>
                </a:solidFill>
              </a:rPr>
              <a:t>Jacox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808EC2-5360-1D7C-74C3-96D1F6DDE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08" t="73019" r="13931" b="15727"/>
          <a:stretch/>
        </p:blipFill>
        <p:spPr>
          <a:xfrm>
            <a:off x="3100058" y="6020983"/>
            <a:ext cx="5991146" cy="80990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391277-4FA2-0342-4317-CE1559A2B85F}"/>
              </a:ext>
            </a:extLst>
          </p:cNvPr>
          <p:cNvGrpSpPr/>
          <p:nvPr/>
        </p:nvGrpSpPr>
        <p:grpSpPr>
          <a:xfrm>
            <a:off x="9654803" y="6325664"/>
            <a:ext cx="2483518" cy="461665"/>
            <a:chOff x="9642528" y="6198818"/>
            <a:chExt cx="2483518" cy="4616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E14C5E-D7D7-1358-2E08-3FFBCFC84E0B}"/>
                </a:ext>
              </a:extLst>
            </p:cNvPr>
            <p:cNvSpPr txBox="1"/>
            <p:nvPr/>
          </p:nvSpPr>
          <p:spPr>
            <a:xfrm>
              <a:off x="10046118" y="6198818"/>
              <a:ext cx="20799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@</a:t>
              </a:r>
              <a:r>
                <a:rPr lang="en-US" sz="2400" dirty="0" err="1">
                  <a:solidFill>
                    <a:schemeClr val="bg1"/>
                  </a:solidFill>
                </a:rPr>
                <a:t>DillonAmaya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86A7DB4-D176-E42A-7CF4-F6924E0D8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2528" y="6285117"/>
              <a:ext cx="425931" cy="35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4753180-5C31-798C-F834-00746B2C450F}"/>
              </a:ext>
            </a:extLst>
          </p:cNvPr>
          <p:cNvGrpSpPr/>
          <p:nvPr/>
        </p:nvGrpSpPr>
        <p:grpSpPr>
          <a:xfrm>
            <a:off x="52976" y="6088562"/>
            <a:ext cx="3154119" cy="769438"/>
            <a:chOff x="75015" y="5993656"/>
            <a:chExt cx="3154119" cy="76943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815A20F-6F7B-FC58-1BF2-2C9487DBE23B}"/>
                </a:ext>
              </a:extLst>
            </p:cNvPr>
            <p:cNvGrpSpPr/>
            <p:nvPr/>
          </p:nvGrpSpPr>
          <p:grpSpPr>
            <a:xfrm>
              <a:off x="75718" y="5993656"/>
              <a:ext cx="3024340" cy="400110"/>
              <a:chOff x="118174" y="6225880"/>
              <a:chExt cx="3024340" cy="40011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DEFA76-E4F7-2623-9D57-D64D6F946B1F}"/>
                  </a:ext>
                </a:extLst>
              </p:cNvPr>
              <p:cNvSpPr txBox="1"/>
              <p:nvPr/>
            </p:nvSpPr>
            <p:spPr>
              <a:xfrm>
                <a:off x="546162" y="6225880"/>
                <a:ext cx="25963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bg1"/>
                    </a:solidFill>
                  </a:rPr>
                  <a:t>dillon.amaya@noaa.gov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026" name="Picture 2" descr="Email, gmail, mail, logo, social, social media icon - Free download">
                <a:extLst>
                  <a:ext uri="{FF2B5EF4-FFF2-40B4-BE49-F238E27FC236}">
                    <a16:creationId xmlns:a16="http://schemas.microsoft.com/office/drawing/2014/main" id="{C308CB61-8472-BEBB-90FF-4C30D08021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174" y="6225880"/>
                <a:ext cx="400110" cy="400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9691CD-26E0-8A8F-2FD9-DA4AD9CE5E83}"/>
                </a:ext>
              </a:extLst>
            </p:cNvPr>
            <p:cNvSpPr txBox="1"/>
            <p:nvPr/>
          </p:nvSpPr>
          <p:spPr>
            <a:xfrm>
              <a:off x="503003" y="6362984"/>
              <a:ext cx="27261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</a:rPr>
                <a:t>michael.jacox@noaa.gov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2" descr="Email, gmail, mail, logo, social, social media icon - Free download">
              <a:extLst>
                <a:ext uri="{FF2B5EF4-FFF2-40B4-BE49-F238E27FC236}">
                  <a16:creationId xmlns:a16="http://schemas.microsoft.com/office/drawing/2014/main" id="{D8B83C4E-C82A-0C4F-5303-1F47A0012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15" y="6362984"/>
              <a:ext cx="400110" cy="40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 descr="About the NOAA emblem and logo | National Oceanic and Atmospheric  Administration">
            <a:extLst>
              <a:ext uri="{FF2B5EF4-FFF2-40B4-BE49-F238E27FC236}">
                <a16:creationId xmlns:a16="http://schemas.microsoft.com/office/drawing/2014/main" id="{67943AF0-A44E-54E9-63BA-DEE33E00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88" y="4534042"/>
            <a:ext cx="1325788" cy="132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A15684-573B-1BEB-9469-1E6E1C282BB4}"/>
              </a:ext>
            </a:extLst>
          </p:cNvPr>
          <p:cNvSpPr/>
          <p:nvPr/>
        </p:nvSpPr>
        <p:spPr>
          <a:xfrm>
            <a:off x="0" y="31172"/>
            <a:ext cx="12192000" cy="685800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E01A11-5CBE-61AE-D053-C3205C94AAF7}"/>
              </a:ext>
            </a:extLst>
          </p:cNvPr>
          <p:cNvSpPr/>
          <p:nvPr/>
        </p:nvSpPr>
        <p:spPr>
          <a:xfrm>
            <a:off x="504194" y="1583039"/>
            <a:ext cx="11182873" cy="3746383"/>
          </a:xfrm>
          <a:prstGeom prst="rect">
            <a:avLst/>
          </a:prstGeom>
          <a:solidFill>
            <a:srgbClr val="DADADA"/>
          </a:solidFill>
          <a:ln w="88900">
            <a:solidFill>
              <a:schemeClr val="bg1">
                <a:lumMod val="75000"/>
                <a:lumOff val="2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What are marine heatwaves and why do they happen?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What marine heatwave research are we doing?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What are the impacts of marine heatwaves?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Can we predict marine heatwaves?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How are marine heatwaves related to climate change?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12A2702F-A03D-6E60-B051-468ECD334C8B}"/>
              </a:ext>
            </a:extLst>
          </p:cNvPr>
          <p:cNvSpPr/>
          <p:nvPr/>
        </p:nvSpPr>
        <p:spPr>
          <a:xfrm>
            <a:off x="9227362" y="2076323"/>
            <a:ext cx="491490" cy="903700"/>
          </a:xfrm>
          <a:prstGeom prst="rightBrac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81E6F3-6B12-A13D-CFED-4D7F9C17AB37}"/>
              </a:ext>
            </a:extLst>
          </p:cNvPr>
          <p:cNvSpPr txBox="1"/>
          <p:nvPr/>
        </p:nvSpPr>
        <p:spPr>
          <a:xfrm>
            <a:off x="9843617" y="2211958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Dillon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9990DEAA-B0BB-AD81-C0FA-E7075AFB151A}"/>
              </a:ext>
            </a:extLst>
          </p:cNvPr>
          <p:cNvSpPr/>
          <p:nvPr/>
        </p:nvSpPr>
        <p:spPr>
          <a:xfrm>
            <a:off x="9228120" y="3316615"/>
            <a:ext cx="491490" cy="1629580"/>
          </a:xfrm>
          <a:prstGeom prst="rightBrac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CEE687-53D4-384B-C81A-244C3C354109}"/>
              </a:ext>
            </a:extLst>
          </p:cNvPr>
          <p:cNvSpPr txBox="1"/>
          <p:nvPr/>
        </p:nvSpPr>
        <p:spPr>
          <a:xfrm>
            <a:off x="9841552" y="3808239"/>
            <a:ext cx="1075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Mike</a:t>
            </a:r>
          </a:p>
        </p:txBody>
      </p:sp>
    </p:spTree>
    <p:extLst>
      <p:ext uri="{BB962C8B-B14F-4D97-AF65-F5344CB8AC3E}">
        <p14:creationId xmlns:p14="http://schemas.microsoft.com/office/powerpoint/2010/main" val="294988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E70768-9E2A-3EBB-AA70-EC674FE0C5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23" t="2069" r="7628" b="2069"/>
          <a:stretch/>
        </p:blipFill>
        <p:spPr>
          <a:xfrm>
            <a:off x="2965669" y="141890"/>
            <a:ext cx="6320571" cy="6574220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5A72A8-B9D8-3D4F-A245-04CF36129583}"/>
              </a:ext>
            </a:extLst>
          </p:cNvPr>
          <p:cNvSpPr txBox="1"/>
          <p:nvPr/>
        </p:nvSpPr>
        <p:spPr>
          <a:xfrm>
            <a:off x="3351282" y="6138264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Surface warmer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82748-5D5E-D240-9229-9DC79F9CA383}"/>
              </a:ext>
            </a:extLst>
          </p:cNvPr>
          <p:cNvSpPr txBox="1"/>
          <p:nvPr/>
        </p:nvSpPr>
        <p:spPr>
          <a:xfrm>
            <a:off x="7943129" y="6147272"/>
            <a:ext cx="1196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Bottom warmer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38C67A-C207-2E2B-58E0-A70F6209905C}"/>
              </a:ext>
            </a:extLst>
          </p:cNvPr>
          <p:cNvSpPr/>
          <p:nvPr/>
        </p:nvSpPr>
        <p:spPr>
          <a:xfrm>
            <a:off x="379166" y="104163"/>
            <a:ext cx="2395566" cy="1046719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BMHW – SMHW avg. intensity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6F9B74-36FA-19FD-4A8B-5D4CBDA52D28}"/>
              </a:ext>
            </a:extLst>
          </p:cNvPr>
          <p:cNvSpPr/>
          <p:nvPr/>
        </p:nvSpPr>
        <p:spPr>
          <a:xfrm>
            <a:off x="9398000" y="2294069"/>
            <a:ext cx="2628900" cy="1784633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Many locations where avg. BMHW intensity &gt; avg. SMHW intensity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8AC909-8558-60F4-9B1B-BF0992CFC381}"/>
              </a:ext>
            </a:extLst>
          </p:cNvPr>
          <p:cNvGrpSpPr/>
          <p:nvPr/>
        </p:nvGrpSpPr>
        <p:grpSpPr>
          <a:xfrm>
            <a:off x="4275512" y="6300609"/>
            <a:ext cx="3883584" cy="453973"/>
            <a:chOff x="4275512" y="6224409"/>
            <a:chExt cx="3883584" cy="45397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4D6C40C-03DE-1EB5-C799-1303E38AB8A4}"/>
                </a:ext>
              </a:extLst>
            </p:cNvPr>
            <p:cNvSpPr/>
            <p:nvPr/>
          </p:nvSpPr>
          <p:spPr>
            <a:xfrm>
              <a:off x="4331720" y="6334054"/>
              <a:ext cx="3710995" cy="305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EE0B55-7E11-83E3-6250-B29F4BE48AA8}"/>
                </a:ext>
              </a:extLst>
            </p:cNvPr>
            <p:cNvSpPr txBox="1"/>
            <p:nvPr/>
          </p:nvSpPr>
          <p:spPr>
            <a:xfrm>
              <a:off x="4275512" y="6226298"/>
              <a:ext cx="421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-2.5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ABE705-6CD5-8F84-DEDE-53499EE8DE0A}"/>
                </a:ext>
              </a:extLst>
            </p:cNvPr>
            <p:cNvSpPr txBox="1"/>
            <p:nvPr/>
          </p:nvSpPr>
          <p:spPr>
            <a:xfrm>
              <a:off x="5021514" y="6224411"/>
              <a:ext cx="3113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-2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4BFF08-F3F9-81EE-01BD-55F6867CECFB}"/>
                </a:ext>
              </a:extLst>
            </p:cNvPr>
            <p:cNvSpPr txBox="1"/>
            <p:nvPr/>
          </p:nvSpPr>
          <p:spPr>
            <a:xfrm>
              <a:off x="5710694" y="6224410"/>
              <a:ext cx="3113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-1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113F7D-5B87-1991-5319-5762A151C81A}"/>
                </a:ext>
              </a:extLst>
            </p:cNvPr>
            <p:cNvSpPr txBox="1"/>
            <p:nvPr/>
          </p:nvSpPr>
          <p:spPr>
            <a:xfrm>
              <a:off x="6452874" y="6226298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4E488B-59C6-7EDF-6DB0-B5332424230D}"/>
                </a:ext>
              </a:extLst>
            </p:cNvPr>
            <p:cNvSpPr txBox="1"/>
            <p:nvPr/>
          </p:nvSpPr>
          <p:spPr>
            <a:xfrm>
              <a:off x="7138318" y="6231562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DACE67-3585-4F0D-4808-066435064D8B}"/>
                </a:ext>
              </a:extLst>
            </p:cNvPr>
            <p:cNvSpPr txBox="1"/>
            <p:nvPr/>
          </p:nvSpPr>
          <p:spPr>
            <a:xfrm>
              <a:off x="7786878" y="6224409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2.5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BEC7991-4A3F-B1EC-9C89-E156FCFA4FC2}"/>
                </a:ext>
              </a:extLst>
            </p:cNvPr>
            <p:cNvSpPr txBox="1"/>
            <p:nvPr/>
          </p:nvSpPr>
          <p:spPr>
            <a:xfrm>
              <a:off x="5078142" y="6416772"/>
              <a:ext cx="26001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BMHW – SMHW average intensity (˚C)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0FFFE25-90D8-0093-1A7D-A9619BA5CBAE}"/>
              </a:ext>
            </a:extLst>
          </p:cNvPr>
          <p:cNvSpPr txBox="1"/>
          <p:nvPr/>
        </p:nvSpPr>
        <p:spPr>
          <a:xfrm>
            <a:off x="9278275" y="5933722"/>
            <a:ext cx="27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SMHW</a:t>
            </a:r>
            <a:r>
              <a:rPr lang="en-US" sz="2400" dirty="0"/>
              <a:t> = Surface Marine Heatwave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D74EF0-6E51-8D38-5F6D-DD931452E186}"/>
              </a:ext>
            </a:extLst>
          </p:cNvPr>
          <p:cNvSpPr txBox="1"/>
          <p:nvPr/>
        </p:nvSpPr>
        <p:spPr>
          <a:xfrm>
            <a:off x="9278275" y="5102725"/>
            <a:ext cx="27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BMHW</a:t>
            </a:r>
            <a:r>
              <a:rPr lang="en-US" sz="2400" dirty="0"/>
              <a:t> = Bottom Marine Heatwave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55E7C9-635C-1708-6FE0-DCC1D127B39F}"/>
              </a:ext>
            </a:extLst>
          </p:cNvPr>
          <p:cNvSpPr txBox="1"/>
          <p:nvPr/>
        </p:nvSpPr>
        <p:spPr>
          <a:xfrm>
            <a:off x="61589" y="6432498"/>
            <a:ext cx="197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Amaya et al. (2023)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95083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E71C1B-7FC7-8946-A52E-C307DFA620E3}"/>
              </a:ext>
            </a:extLst>
          </p:cNvPr>
          <p:cNvSpPr/>
          <p:nvPr/>
        </p:nvSpPr>
        <p:spPr>
          <a:xfrm>
            <a:off x="-368" y="0"/>
            <a:ext cx="12192000" cy="6876282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272426-0AE9-594F-8185-93489C971A9E}"/>
              </a:ext>
            </a:extLst>
          </p:cNvPr>
          <p:cNvGrpSpPr/>
          <p:nvPr/>
        </p:nvGrpSpPr>
        <p:grpSpPr>
          <a:xfrm>
            <a:off x="723899" y="215035"/>
            <a:ext cx="10744200" cy="5813380"/>
            <a:chOff x="3256155" y="1828800"/>
            <a:chExt cx="6021659" cy="27313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16238E-A5AE-5D41-A68D-5E83DFBB0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808" t="26667" r="13931" b="33505"/>
            <a:stretch/>
          </p:blipFill>
          <p:spPr>
            <a:xfrm>
              <a:off x="3256155" y="1828800"/>
              <a:ext cx="6021659" cy="273137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C6DD70-B524-6841-A243-181415B9CB34}"/>
                </a:ext>
              </a:extLst>
            </p:cNvPr>
            <p:cNvSpPr/>
            <p:nvPr/>
          </p:nvSpPr>
          <p:spPr>
            <a:xfrm>
              <a:off x="3256155" y="2977376"/>
              <a:ext cx="80265" cy="8809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25097F-3DDD-2049-9619-0A5C674FED20}"/>
                </a:ext>
              </a:extLst>
            </p:cNvPr>
            <p:cNvSpPr/>
            <p:nvPr/>
          </p:nvSpPr>
          <p:spPr>
            <a:xfrm>
              <a:off x="3336420" y="1828800"/>
              <a:ext cx="493882" cy="3052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D95982A-4E4A-1447-82E7-CB77BDF1E8DD}"/>
                </a:ext>
              </a:extLst>
            </p:cNvPr>
            <p:cNvSpPr/>
            <p:nvPr/>
          </p:nvSpPr>
          <p:spPr>
            <a:xfrm>
              <a:off x="3256155" y="2505365"/>
              <a:ext cx="211855" cy="3052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07AFB4D-5A82-9948-A336-CCFC251F7028}"/>
              </a:ext>
            </a:extLst>
          </p:cNvPr>
          <p:cNvSpPr txBox="1"/>
          <p:nvPr/>
        </p:nvSpPr>
        <p:spPr>
          <a:xfrm>
            <a:off x="7447286" y="1979810"/>
            <a:ext cx="270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2019 North Pacific 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Marine Heatwave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FED7EF-FEFB-DE4B-9C26-04B55CC139CA}"/>
              </a:ext>
            </a:extLst>
          </p:cNvPr>
          <p:cNvSpPr txBox="1"/>
          <p:nvPr/>
        </p:nvSpPr>
        <p:spPr>
          <a:xfrm>
            <a:off x="2306036" y="-100518"/>
            <a:ext cx="7579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Boiling over: Marine heatwaves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71A455-69D0-A947-8D4A-4B540407029C}"/>
              </a:ext>
            </a:extLst>
          </p:cNvPr>
          <p:cNvSpPr txBox="1"/>
          <p:nvPr/>
        </p:nvSpPr>
        <p:spPr>
          <a:xfrm>
            <a:off x="4097047" y="5355829"/>
            <a:ext cx="60556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Dillon Amaya &amp; Mike </a:t>
            </a:r>
            <a:r>
              <a:rPr lang="en-US" sz="3600" b="1" dirty="0" err="1">
                <a:solidFill>
                  <a:schemeClr val="bg1"/>
                </a:solidFill>
              </a:rPr>
              <a:t>Jacox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808EC2-5360-1D7C-74C3-96D1F6DDE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08" t="73019" r="13931" b="15727"/>
          <a:stretch/>
        </p:blipFill>
        <p:spPr>
          <a:xfrm>
            <a:off x="3100058" y="6020983"/>
            <a:ext cx="5991146" cy="80990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5391277-4FA2-0342-4317-CE1559A2B85F}"/>
              </a:ext>
            </a:extLst>
          </p:cNvPr>
          <p:cNvGrpSpPr/>
          <p:nvPr/>
        </p:nvGrpSpPr>
        <p:grpSpPr>
          <a:xfrm>
            <a:off x="9654803" y="6325664"/>
            <a:ext cx="2483518" cy="461665"/>
            <a:chOff x="9642528" y="6198818"/>
            <a:chExt cx="2483518" cy="4616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E14C5E-D7D7-1358-2E08-3FFBCFC84E0B}"/>
                </a:ext>
              </a:extLst>
            </p:cNvPr>
            <p:cNvSpPr txBox="1"/>
            <p:nvPr/>
          </p:nvSpPr>
          <p:spPr>
            <a:xfrm>
              <a:off x="10046118" y="6198818"/>
              <a:ext cx="20799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@</a:t>
              </a:r>
              <a:r>
                <a:rPr lang="en-US" sz="2400" dirty="0" err="1">
                  <a:solidFill>
                    <a:schemeClr val="bg1"/>
                  </a:solidFill>
                </a:rPr>
                <a:t>DillonAmaya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86A7DB4-D176-E42A-7CF4-F6924E0D8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2528" y="6285117"/>
              <a:ext cx="425931" cy="35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4753180-5C31-798C-F834-00746B2C450F}"/>
              </a:ext>
            </a:extLst>
          </p:cNvPr>
          <p:cNvGrpSpPr/>
          <p:nvPr/>
        </p:nvGrpSpPr>
        <p:grpSpPr>
          <a:xfrm>
            <a:off x="52976" y="6088562"/>
            <a:ext cx="3154119" cy="769438"/>
            <a:chOff x="75015" y="5993656"/>
            <a:chExt cx="3154119" cy="76943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815A20F-6F7B-FC58-1BF2-2C9487DBE23B}"/>
                </a:ext>
              </a:extLst>
            </p:cNvPr>
            <p:cNvGrpSpPr/>
            <p:nvPr/>
          </p:nvGrpSpPr>
          <p:grpSpPr>
            <a:xfrm>
              <a:off x="75718" y="5993656"/>
              <a:ext cx="3024340" cy="400110"/>
              <a:chOff x="118174" y="6225880"/>
              <a:chExt cx="3024340" cy="40011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DEFA76-E4F7-2623-9D57-D64D6F946B1F}"/>
                  </a:ext>
                </a:extLst>
              </p:cNvPr>
              <p:cNvSpPr txBox="1"/>
              <p:nvPr/>
            </p:nvSpPr>
            <p:spPr>
              <a:xfrm>
                <a:off x="546162" y="6225880"/>
                <a:ext cx="25963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bg1"/>
                    </a:solidFill>
                  </a:rPr>
                  <a:t>dillon.amaya@noaa.gov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026" name="Picture 2" descr="Email, gmail, mail, logo, social, social media icon - Free download">
                <a:extLst>
                  <a:ext uri="{FF2B5EF4-FFF2-40B4-BE49-F238E27FC236}">
                    <a16:creationId xmlns:a16="http://schemas.microsoft.com/office/drawing/2014/main" id="{C308CB61-8472-BEBB-90FF-4C30D08021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174" y="6225880"/>
                <a:ext cx="400110" cy="400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9691CD-26E0-8A8F-2FD9-DA4AD9CE5E83}"/>
                </a:ext>
              </a:extLst>
            </p:cNvPr>
            <p:cNvSpPr txBox="1"/>
            <p:nvPr/>
          </p:nvSpPr>
          <p:spPr>
            <a:xfrm>
              <a:off x="503003" y="6362984"/>
              <a:ext cx="27261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</a:rPr>
                <a:t>michael.jacox@noaa.gov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2" descr="Email, gmail, mail, logo, social, social media icon - Free download">
              <a:extLst>
                <a:ext uri="{FF2B5EF4-FFF2-40B4-BE49-F238E27FC236}">
                  <a16:creationId xmlns:a16="http://schemas.microsoft.com/office/drawing/2014/main" id="{D8B83C4E-C82A-0C4F-5303-1F47A0012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15" y="6362984"/>
              <a:ext cx="400110" cy="40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 descr="About the NOAA emblem and logo | National Oceanic and Atmospheric  Administration">
            <a:extLst>
              <a:ext uri="{FF2B5EF4-FFF2-40B4-BE49-F238E27FC236}">
                <a16:creationId xmlns:a16="http://schemas.microsoft.com/office/drawing/2014/main" id="{67943AF0-A44E-54E9-63BA-DEE33E00F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88" y="4534042"/>
            <a:ext cx="1325788" cy="132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A15684-573B-1BEB-9469-1E6E1C282BB4}"/>
              </a:ext>
            </a:extLst>
          </p:cNvPr>
          <p:cNvSpPr/>
          <p:nvPr/>
        </p:nvSpPr>
        <p:spPr>
          <a:xfrm>
            <a:off x="0" y="31172"/>
            <a:ext cx="12192000" cy="6858000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E01A11-5CBE-61AE-D053-C3205C94AAF7}"/>
              </a:ext>
            </a:extLst>
          </p:cNvPr>
          <p:cNvSpPr/>
          <p:nvPr/>
        </p:nvSpPr>
        <p:spPr>
          <a:xfrm>
            <a:off x="504194" y="1583039"/>
            <a:ext cx="11182873" cy="3746383"/>
          </a:xfrm>
          <a:prstGeom prst="rect">
            <a:avLst/>
          </a:prstGeom>
          <a:solidFill>
            <a:srgbClr val="DADADA"/>
          </a:solidFill>
          <a:ln w="88900">
            <a:solidFill>
              <a:schemeClr val="bg1">
                <a:lumMod val="75000"/>
                <a:lumOff val="2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What are marine heatwaves and why do they happen?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What marine heatwave research are we doing?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What are the impacts of marine heatwaves?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Can we predict marine heatwaves?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How are marine heatwaves related to climate change?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12A2702F-A03D-6E60-B051-468ECD334C8B}"/>
              </a:ext>
            </a:extLst>
          </p:cNvPr>
          <p:cNvSpPr/>
          <p:nvPr/>
        </p:nvSpPr>
        <p:spPr>
          <a:xfrm>
            <a:off x="9227362" y="2076323"/>
            <a:ext cx="491490" cy="903700"/>
          </a:xfrm>
          <a:prstGeom prst="rightBrac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81E6F3-6B12-A13D-CFED-4D7F9C17AB37}"/>
              </a:ext>
            </a:extLst>
          </p:cNvPr>
          <p:cNvSpPr txBox="1"/>
          <p:nvPr/>
        </p:nvSpPr>
        <p:spPr>
          <a:xfrm>
            <a:off x="9843617" y="2211958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Dillon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9990DEAA-B0BB-AD81-C0FA-E7075AFB151A}"/>
              </a:ext>
            </a:extLst>
          </p:cNvPr>
          <p:cNvSpPr/>
          <p:nvPr/>
        </p:nvSpPr>
        <p:spPr>
          <a:xfrm>
            <a:off x="9228120" y="3316615"/>
            <a:ext cx="491490" cy="1629580"/>
          </a:xfrm>
          <a:prstGeom prst="rightBrac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2D45D3-A2E4-5F0D-4229-65ED66968374}"/>
              </a:ext>
            </a:extLst>
          </p:cNvPr>
          <p:cNvSpPr txBox="1"/>
          <p:nvPr/>
        </p:nvSpPr>
        <p:spPr>
          <a:xfrm>
            <a:off x="9841552" y="3808239"/>
            <a:ext cx="1075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Mike</a:t>
            </a:r>
          </a:p>
        </p:txBody>
      </p:sp>
    </p:spTree>
    <p:extLst>
      <p:ext uri="{BB962C8B-B14F-4D97-AF65-F5344CB8AC3E}">
        <p14:creationId xmlns:p14="http://schemas.microsoft.com/office/powerpoint/2010/main" val="80600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F927AB16-5275-A548-B1FE-8E6B41E0B34C}"/>
              </a:ext>
            </a:extLst>
          </p:cNvPr>
          <p:cNvGrpSpPr/>
          <p:nvPr/>
        </p:nvGrpSpPr>
        <p:grpSpPr>
          <a:xfrm>
            <a:off x="201507" y="302810"/>
            <a:ext cx="7531462" cy="4578739"/>
            <a:chOff x="201507" y="302810"/>
            <a:chExt cx="7531462" cy="457873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63598FF-5F5E-6F44-AC4F-9EE49CD8737D}"/>
                </a:ext>
              </a:extLst>
            </p:cNvPr>
            <p:cNvGrpSpPr/>
            <p:nvPr/>
          </p:nvGrpSpPr>
          <p:grpSpPr>
            <a:xfrm>
              <a:off x="201507" y="302810"/>
              <a:ext cx="7531462" cy="4187739"/>
              <a:chOff x="305682" y="302810"/>
              <a:chExt cx="7531462" cy="418773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FEFB3FE-2847-8543-916A-8CF8DFE287C3}"/>
                  </a:ext>
                </a:extLst>
              </p:cNvPr>
              <p:cNvGrpSpPr/>
              <p:nvPr/>
            </p:nvGrpSpPr>
            <p:grpSpPr>
              <a:xfrm>
                <a:off x="305682" y="1671888"/>
                <a:ext cx="7531462" cy="2818661"/>
                <a:chOff x="67428" y="2130495"/>
                <a:chExt cx="7531462" cy="2818661"/>
              </a:xfrm>
            </p:grpSpPr>
            <p:pic>
              <p:nvPicPr>
                <p:cNvPr id="8" name="Picture 4">
                  <a:extLst>
                    <a:ext uri="{FF2B5EF4-FFF2-40B4-BE49-F238E27FC236}">
                      <a16:creationId xmlns:a16="http://schemas.microsoft.com/office/drawing/2014/main" id="{C181C022-0F87-E149-B3D2-153E383B27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33159" y="2130495"/>
                  <a:ext cx="3765731" cy="2818661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2">
                  <a:extLst>
                    <a:ext uri="{FF2B5EF4-FFF2-40B4-BE49-F238E27FC236}">
                      <a16:creationId xmlns:a16="http://schemas.microsoft.com/office/drawing/2014/main" id="{6C3E897F-8FE3-7C4C-82B6-44930C710C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428" y="2130495"/>
                  <a:ext cx="3765731" cy="2818661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FE423E-CA4B-5349-BF67-C6B21CE03601}"/>
                  </a:ext>
                </a:extLst>
              </p:cNvPr>
              <p:cNvSpPr txBox="1"/>
              <p:nvPr/>
            </p:nvSpPr>
            <p:spPr>
              <a:xfrm>
                <a:off x="1227376" y="1278150"/>
                <a:ext cx="16298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Feb-Mar 2014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71638F-8331-2245-BCE3-423838799615}"/>
                  </a:ext>
                </a:extLst>
              </p:cNvPr>
              <p:cNvSpPr txBox="1"/>
              <p:nvPr/>
            </p:nvSpPr>
            <p:spPr>
              <a:xfrm>
                <a:off x="5139343" y="1282305"/>
                <a:ext cx="16298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Feb-Mar 2015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734A84B-DD21-8348-91C6-2CCE79356516}"/>
                  </a:ext>
                </a:extLst>
              </p:cNvPr>
              <p:cNvSpPr/>
              <p:nvPr/>
            </p:nvSpPr>
            <p:spPr>
              <a:xfrm>
                <a:off x="812956" y="302810"/>
                <a:ext cx="6516913" cy="62938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8890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The 2013-2015 North Pacific Warm “Blob”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20FD179-D63F-9B46-8FD2-61F0115A06CD}"/>
                </a:ext>
              </a:extLst>
            </p:cNvPr>
            <p:cNvSpPr txBox="1"/>
            <p:nvPr/>
          </p:nvSpPr>
          <p:spPr>
            <a:xfrm>
              <a:off x="201507" y="4512217"/>
              <a:ext cx="6751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Colors: Sea surface temperature anomaly (red = warmer than normal)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562C0A2-CC09-1348-B0B7-AB7FA8CA8EFA}"/>
              </a:ext>
            </a:extLst>
          </p:cNvPr>
          <p:cNvSpPr/>
          <p:nvPr/>
        </p:nvSpPr>
        <p:spPr>
          <a:xfrm>
            <a:off x="2851281" y="5219254"/>
            <a:ext cx="6489437" cy="907488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What is a marine heatwave?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CB630B-E8B3-E44B-A8C7-5FD67251E521}"/>
              </a:ext>
            </a:extLst>
          </p:cNvPr>
          <p:cNvSpPr/>
          <p:nvPr/>
        </p:nvSpPr>
        <p:spPr>
          <a:xfrm>
            <a:off x="2230054" y="5219254"/>
            <a:ext cx="7731889" cy="907488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Why does the ocean change temperature?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AAA2DC6-8EFB-9541-99B8-472B9C5109A5}"/>
              </a:ext>
            </a:extLst>
          </p:cNvPr>
          <p:cNvGrpSpPr/>
          <p:nvPr/>
        </p:nvGrpSpPr>
        <p:grpSpPr>
          <a:xfrm>
            <a:off x="897970" y="1927368"/>
            <a:ext cx="4365729" cy="1823486"/>
            <a:chOff x="1002145" y="1927368"/>
            <a:chExt cx="4365729" cy="1823486"/>
          </a:xfrm>
        </p:grpSpPr>
        <p:sp>
          <p:nvSpPr>
            <p:cNvPr id="4" name="Frame 3">
              <a:extLst>
                <a:ext uri="{FF2B5EF4-FFF2-40B4-BE49-F238E27FC236}">
                  <a16:creationId xmlns:a16="http://schemas.microsoft.com/office/drawing/2014/main" id="{6BDBF1F7-2B8D-B541-BE08-7C0E89FABD78}"/>
                </a:ext>
              </a:extLst>
            </p:cNvPr>
            <p:cNvSpPr/>
            <p:nvPr/>
          </p:nvSpPr>
          <p:spPr>
            <a:xfrm>
              <a:off x="1002145" y="2411582"/>
              <a:ext cx="1440873" cy="1339272"/>
            </a:xfrm>
            <a:prstGeom prst="frame">
              <a:avLst>
                <a:gd name="adj1" fmla="val 4406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888CE55-3F11-4944-A0F2-72BCE232477F}"/>
                </a:ext>
              </a:extLst>
            </p:cNvPr>
            <p:cNvSpPr/>
            <p:nvPr/>
          </p:nvSpPr>
          <p:spPr>
            <a:xfrm>
              <a:off x="2649557" y="1927368"/>
              <a:ext cx="2718317" cy="9046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Extreme ocean warming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(&gt;90</a:t>
              </a:r>
              <a:r>
                <a:rPr lang="en-US" sz="2000" baseline="30000" dirty="0">
                  <a:solidFill>
                    <a:schemeClr val="tx1"/>
                  </a:solidFill>
                </a:rPr>
                <a:t>th</a:t>
              </a:r>
              <a:r>
                <a:rPr lang="en-US" sz="2000" dirty="0">
                  <a:solidFill>
                    <a:schemeClr val="tx1"/>
                  </a:solidFill>
                </a:rPr>
                <a:t> percentile)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96EF1AF4-5181-9741-93AD-318CE2D7EA43}"/>
              </a:ext>
            </a:extLst>
          </p:cNvPr>
          <p:cNvSpPr/>
          <p:nvPr/>
        </p:nvSpPr>
        <p:spPr>
          <a:xfrm>
            <a:off x="6483733" y="3544376"/>
            <a:ext cx="115342" cy="11375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8567407-F22B-5E43-A1B7-04EF6716DF98}"/>
              </a:ext>
            </a:extLst>
          </p:cNvPr>
          <p:cNvGrpSpPr/>
          <p:nvPr/>
        </p:nvGrpSpPr>
        <p:grpSpPr>
          <a:xfrm>
            <a:off x="6582184" y="1278150"/>
            <a:ext cx="5399507" cy="3221232"/>
            <a:chOff x="6582184" y="1278150"/>
            <a:chExt cx="5399507" cy="322123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F21DBE4-7B3C-7049-87E2-5DB235F41B29}"/>
                </a:ext>
              </a:extLst>
            </p:cNvPr>
            <p:cNvGrpSpPr/>
            <p:nvPr/>
          </p:nvGrpSpPr>
          <p:grpSpPr>
            <a:xfrm>
              <a:off x="7931825" y="1278150"/>
              <a:ext cx="4049866" cy="3212400"/>
              <a:chOff x="7978127" y="580995"/>
              <a:chExt cx="4049866" cy="32124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F0A50A5-E64E-FE4E-A670-77649639E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8127" y="974733"/>
                <a:ext cx="4049866" cy="2818662"/>
              </a:xfrm>
              <a:prstGeom prst="rect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B94F14-FC77-4E40-98BB-BA644B2A673F}"/>
                  </a:ext>
                </a:extLst>
              </p:cNvPr>
              <p:cNvSpPr txBox="1"/>
              <p:nvPr/>
            </p:nvSpPr>
            <p:spPr>
              <a:xfrm>
                <a:off x="8458984" y="580995"/>
                <a:ext cx="32848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/>
                  <a:t>Ecosystem impacts of the “Blob”</a:t>
                </a:r>
              </a:p>
            </p:txBody>
          </p: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F9E9E5C-F078-4745-8F09-32BBE6B702BE}"/>
                </a:ext>
              </a:extLst>
            </p:cNvPr>
            <p:cNvCxnSpPr>
              <a:cxnSpLocks/>
              <a:stCxn id="29" idx="7"/>
            </p:cNvCxnSpPr>
            <p:nvPr/>
          </p:nvCxnSpPr>
          <p:spPr>
            <a:xfrm flipV="1">
              <a:off x="6582184" y="1660897"/>
              <a:ext cx="1349641" cy="1900138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6D31D20-184A-AC43-BB17-D0427D6037E2}"/>
                </a:ext>
              </a:extLst>
            </p:cNvPr>
            <p:cNvCxnSpPr>
              <a:cxnSpLocks/>
              <a:stCxn id="29" idx="5"/>
            </p:cNvCxnSpPr>
            <p:nvPr/>
          </p:nvCxnSpPr>
          <p:spPr>
            <a:xfrm>
              <a:off x="6582184" y="3641475"/>
              <a:ext cx="1351915" cy="857907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274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2" animBg="1"/>
      <p:bldP spid="23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B3EF95-90BB-5543-803E-246C7673263B}"/>
              </a:ext>
            </a:extLst>
          </p:cNvPr>
          <p:cNvGrpSpPr/>
          <p:nvPr/>
        </p:nvGrpSpPr>
        <p:grpSpPr>
          <a:xfrm>
            <a:off x="304800" y="1681843"/>
            <a:ext cx="11582400" cy="4973864"/>
            <a:chOff x="304800" y="577850"/>
            <a:chExt cx="11582400" cy="4973864"/>
          </a:xfrm>
          <a:solidFill>
            <a:srgbClr val="37C9FF"/>
          </a:solidFill>
        </p:grpSpPr>
        <p:pic>
          <p:nvPicPr>
            <p:cNvPr id="1026" name="Picture 2" descr="figure4.9.1">
              <a:extLst>
                <a:ext uri="{FF2B5EF4-FFF2-40B4-BE49-F238E27FC236}">
                  <a16:creationId xmlns:a16="http://schemas.microsoft.com/office/drawing/2014/main" id="{BB6E8AE3-22F0-574F-84C8-24F07D11F3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94" b="8386"/>
            <a:stretch/>
          </p:blipFill>
          <p:spPr bwMode="auto">
            <a:xfrm>
              <a:off x="304800" y="577850"/>
              <a:ext cx="11582400" cy="4973864"/>
            </a:xfrm>
            <a:prstGeom prst="rect">
              <a:avLst/>
            </a:prstGeom>
            <a:grp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184D4-984D-2D46-BD6B-A6BEC7285EFC}"/>
                </a:ext>
              </a:extLst>
            </p:cNvPr>
            <p:cNvSpPr/>
            <p:nvPr/>
          </p:nvSpPr>
          <p:spPr>
            <a:xfrm>
              <a:off x="6437260" y="1061358"/>
              <a:ext cx="2204357" cy="4104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D57584A-0E60-C14C-83EE-E4CA19567F54}"/>
              </a:ext>
            </a:extLst>
          </p:cNvPr>
          <p:cNvSpPr/>
          <p:nvPr/>
        </p:nvSpPr>
        <p:spPr>
          <a:xfrm>
            <a:off x="304800" y="381907"/>
            <a:ext cx="6389914" cy="907488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Depends on where in the ocean…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321CED-CA19-124D-9024-8193CCA05545}"/>
              </a:ext>
            </a:extLst>
          </p:cNvPr>
          <p:cNvGrpSpPr/>
          <p:nvPr/>
        </p:nvGrpSpPr>
        <p:grpSpPr>
          <a:xfrm>
            <a:off x="1097817" y="1661354"/>
            <a:ext cx="10544454" cy="683609"/>
            <a:chOff x="1097817" y="1661354"/>
            <a:chExt cx="10544454" cy="68360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9F362B9-7B02-774C-A3C6-E31677D80CA3}"/>
                </a:ext>
              </a:extLst>
            </p:cNvPr>
            <p:cNvCxnSpPr>
              <a:cxnSpLocks/>
            </p:cNvCxnSpPr>
            <p:nvPr/>
          </p:nvCxnSpPr>
          <p:spPr>
            <a:xfrm>
              <a:off x="1097817" y="2344963"/>
              <a:ext cx="10544454" cy="0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7B5DF0-8F80-0145-A72C-6D24212ED882}"/>
                </a:ext>
              </a:extLst>
            </p:cNvPr>
            <p:cNvSpPr txBox="1"/>
            <p:nvPr/>
          </p:nvSpPr>
          <p:spPr>
            <a:xfrm>
              <a:off x="3104329" y="1661354"/>
              <a:ext cx="45058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Marine heatwaves happen up here!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59A971C-6D0D-594F-AB1A-BFFCF4BE601B}"/>
                </a:ext>
              </a:extLst>
            </p:cNvPr>
            <p:cNvCxnSpPr>
              <a:cxnSpLocks/>
            </p:cNvCxnSpPr>
            <p:nvPr/>
          </p:nvCxnSpPr>
          <p:spPr>
            <a:xfrm>
              <a:off x="7610178" y="1892186"/>
              <a:ext cx="521451" cy="252676"/>
            </a:xfrm>
            <a:prstGeom prst="straightConnector1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A3FF6F0-61E8-3B40-AA22-8D269AA70050}"/>
              </a:ext>
            </a:extLst>
          </p:cNvPr>
          <p:cNvSpPr/>
          <p:nvPr/>
        </p:nvSpPr>
        <p:spPr>
          <a:xfrm>
            <a:off x="8340132" y="2132684"/>
            <a:ext cx="3131736" cy="212279"/>
          </a:xfrm>
          <a:prstGeom prst="rect">
            <a:avLst/>
          </a:prstGeom>
          <a:solidFill>
            <a:srgbClr val="37C9FF"/>
          </a:solidFill>
          <a:ln w="508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5892995-4FE0-4B4D-8029-F2DA2373C0D1}"/>
              </a:ext>
            </a:extLst>
          </p:cNvPr>
          <p:cNvSpPr/>
          <p:nvPr/>
        </p:nvSpPr>
        <p:spPr>
          <a:xfrm>
            <a:off x="304800" y="381907"/>
            <a:ext cx="6389914" cy="907488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Depends on where in the ocean…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D9D27E-A904-F041-A027-CCB11F882BA6}"/>
              </a:ext>
            </a:extLst>
          </p:cNvPr>
          <p:cNvGrpSpPr/>
          <p:nvPr/>
        </p:nvGrpSpPr>
        <p:grpSpPr>
          <a:xfrm>
            <a:off x="3104329" y="1661354"/>
            <a:ext cx="5027300" cy="483508"/>
            <a:chOff x="3104329" y="1661354"/>
            <a:chExt cx="5027300" cy="48350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DFFADB9-ADD3-644F-8008-779D05246CF3}"/>
                </a:ext>
              </a:extLst>
            </p:cNvPr>
            <p:cNvSpPr txBox="1"/>
            <p:nvPr/>
          </p:nvSpPr>
          <p:spPr>
            <a:xfrm>
              <a:off x="3104329" y="1661354"/>
              <a:ext cx="45058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Marine heatwaves happen up here!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CDAA9F3-B7F7-F94C-BB27-B7D9CE35AF42}"/>
                </a:ext>
              </a:extLst>
            </p:cNvPr>
            <p:cNvCxnSpPr>
              <a:cxnSpLocks/>
            </p:cNvCxnSpPr>
            <p:nvPr/>
          </p:nvCxnSpPr>
          <p:spPr>
            <a:xfrm>
              <a:off x="7610178" y="1892186"/>
              <a:ext cx="521451" cy="252676"/>
            </a:xfrm>
            <a:prstGeom prst="straightConnector1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6DF4199A-DE76-6247-89C6-3A7AF765C084}"/>
              </a:ext>
            </a:extLst>
          </p:cNvPr>
          <p:cNvSpPr/>
          <p:nvPr/>
        </p:nvSpPr>
        <p:spPr>
          <a:xfrm>
            <a:off x="8340132" y="2132684"/>
            <a:ext cx="3131736" cy="212279"/>
          </a:xfrm>
          <a:prstGeom prst="rect">
            <a:avLst/>
          </a:prstGeom>
          <a:solidFill>
            <a:srgbClr val="37C9FF"/>
          </a:solidFill>
          <a:ln w="508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57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be 13">
            <a:extLst>
              <a:ext uri="{FF2B5EF4-FFF2-40B4-BE49-F238E27FC236}">
                <a16:creationId xmlns:a16="http://schemas.microsoft.com/office/drawing/2014/main" id="{8812AF2C-B5CE-1647-9EBF-4D5CA86CABAA}"/>
              </a:ext>
            </a:extLst>
          </p:cNvPr>
          <p:cNvSpPr/>
          <p:nvPr/>
        </p:nvSpPr>
        <p:spPr>
          <a:xfrm flipH="1">
            <a:off x="1549431" y="2428543"/>
            <a:ext cx="9766757" cy="4204844"/>
          </a:xfrm>
          <a:prstGeom prst="cube">
            <a:avLst/>
          </a:prstGeom>
          <a:solidFill>
            <a:srgbClr val="37C9FF"/>
          </a:solidFill>
          <a:ln w="5080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65D56A-5265-B843-B0C6-6D8C8DB5DBDB}"/>
              </a:ext>
            </a:extLst>
          </p:cNvPr>
          <p:cNvCxnSpPr>
            <a:cxnSpLocks/>
          </p:cNvCxnSpPr>
          <p:nvPr/>
        </p:nvCxnSpPr>
        <p:spPr>
          <a:xfrm>
            <a:off x="1817912" y="1048643"/>
            <a:ext cx="965157" cy="589458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A3B55CF-0B5B-AB48-A79C-DBEF595D0095}"/>
              </a:ext>
            </a:extLst>
          </p:cNvPr>
          <p:cNvCxnSpPr>
            <a:cxnSpLocks/>
          </p:cNvCxnSpPr>
          <p:nvPr/>
        </p:nvCxnSpPr>
        <p:spPr>
          <a:xfrm flipV="1">
            <a:off x="3893411" y="704171"/>
            <a:ext cx="587127" cy="639201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7AC8A47-EF61-D444-A55D-ABAA2E90E5D5}"/>
              </a:ext>
            </a:extLst>
          </p:cNvPr>
          <p:cNvCxnSpPr>
            <a:cxnSpLocks/>
          </p:cNvCxnSpPr>
          <p:nvPr/>
        </p:nvCxnSpPr>
        <p:spPr>
          <a:xfrm>
            <a:off x="3822250" y="2183356"/>
            <a:ext cx="1172625" cy="713248"/>
          </a:xfrm>
          <a:prstGeom prst="straightConnector1">
            <a:avLst/>
          </a:prstGeom>
          <a:ln w="1016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AD6505A-A768-864F-AADE-D7EE4834634E}"/>
              </a:ext>
            </a:extLst>
          </p:cNvPr>
          <p:cNvCxnSpPr>
            <a:cxnSpLocks/>
          </p:cNvCxnSpPr>
          <p:nvPr/>
        </p:nvCxnSpPr>
        <p:spPr>
          <a:xfrm>
            <a:off x="3286784" y="2183356"/>
            <a:ext cx="0" cy="902604"/>
          </a:xfrm>
          <a:prstGeom prst="straightConnector1">
            <a:avLst/>
          </a:prstGeom>
          <a:ln w="1016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318,003 Wind Illustrations &amp;amp; Clip Art - iStock">
            <a:extLst>
              <a:ext uri="{FF2B5EF4-FFF2-40B4-BE49-F238E27FC236}">
                <a16:creationId xmlns:a16="http://schemas.microsoft.com/office/drawing/2014/main" id="{E9D72834-1AF5-4D48-A741-EC1159B73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0" b="89980" l="8333" r="92157">
                        <a14:foregroundMark x1="46345" y1="37052" x2="57516" y2="38878"/>
                        <a14:foregroundMark x1="39211" y1="35885" x2="39749" y2="35973"/>
                        <a14:foregroundMark x1="35458" y1="35271" x2="37647" y2="35629"/>
                        <a14:foregroundMark x1="48529" y1="58317" x2="63595" y2="63405"/>
                        <a14:foregroundMark x1="82026" y1="69138" x2="85971" y2="67064"/>
                        <a14:foregroundMark x1="87275" y1="65124" x2="85784" y2="61924"/>
                        <a14:foregroundMark x1="38027" y1="65130" x2="38235" y2="65130"/>
                        <a14:foregroundMark x1="30556" y1="65130" x2="33942" y2="65130"/>
                        <a14:foregroundMark x1="73336" y1="40481" x2="73693" y2="40481"/>
                        <a14:foregroundMark x1="71405" y1="40481" x2="72400" y2="40481"/>
                        <a14:foregroundMark x1="71066" y1="68353" x2="69771" y2="67735"/>
                        <a14:foregroundMark x1="68137" y1="66132" x2="63235" y2="63727"/>
                        <a14:foregroundMark x1="89216" y1="71743" x2="91551" y2="71140"/>
                        <a14:foregroundMark x1="21242" y1="39078" x2="20434" y2="39355"/>
                        <a14:backgroundMark x1="44771" y1="37275" x2="40196" y2="36874"/>
                        <a14:backgroundMark x1="46732" y1="37876" x2="42810" y2="37074"/>
                        <a14:backgroundMark x1="39542" y1="36473" x2="38235" y2="36673"/>
                        <a14:backgroundMark x1="73693" y1="41082" x2="72876" y2="41283"/>
                        <a14:backgroundMark x1="68918" y1="65702" x2="67739" y2="65179"/>
                        <a14:backgroundMark x1="71895" y1="66733" x2="69935" y2="65531"/>
                        <a14:backgroundMark x1="38235" y1="65531" x2="34150" y2="65531"/>
                        <a14:backgroundMark x1="85784" y1="64128" x2="85458" y2="62926"/>
                        <a14:backgroundMark x1="85948" y1="63727" x2="85621" y2="62926"/>
                        <a14:backgroundMark x1="86111" y1="64329" x2="85784" y2="62926"/>
                        <a14:backgroundMark x1="87745" y1="66934" x2="87745" y2="65731"/>
                        <a14:backgroundMark x1="87908" y1="65731" x2="87745" y2="67335"/>
                        <a14:backgroundMark x1="92810" y1="71142" x2="91667" y2="71343"/>
                        <a14:backgroundMark x1="20752" y1="39880" x2="16503" y2="41082"/>
                        <a14:backgroundMark x1="20752" y1="46493" x2="16503" y2="47495"/>
                        <a14:backgroundMark x1="11601" y1="69539" x2="7353" y2="71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38213" y="738379"/>
            <a:ext cx="2353787" cy="191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D3515DDC-1880-6A47-B936-170A5509F66F}"/>
              </a:ext>
            </a:extLst>
          </p:cNvPr>
          <p:cNvSpPr txBox="1"/>
          <p:nvPr/>
        </p:nvSpPr>
        <p:spPr>
          <a:xfrm>
            <a:off x="3362037" y="2900215"/>
            <a:ext cx="2596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Longwave radiation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CE5E411-B92D-9B48-A1FB-63629F231500}"/>
              </a:ext>
            </a:extLst>
          </p:cNvPr>
          <p:cNvGrpSpPr/>
          <p:nvPr/>
        </p:nvGrpSpPr>
        <p:grpSpPr>
          <a:xfrm>
            <a:off x="5644978" y="846669"/>
            <a:ext cx="2860883" cy="2239291"/>
            <a:chOff x="5644978" y="846669"/>
            <a:chExt cx="2860883" cy="2239291"/>
          </a:xfrm>
        </p:grpSpPr>
        <p:pic>
          <p:nvPicPr>
            <p:cNvPr id="6152" name="Picture 8">
              <a:extLst>
                <a:ext uri="{FF2B5EF4-FFF2-40B4-BE49-F238E27FC236}">
                  <a16:creationId xmlns:a16="http://schemas.microsoft.com/office/drawing/2014/main" id="{73B62021-8853-1248-90AF-87FD3058A2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9174" y="846669"/>
              <a:ext cx="1336687" cy="1336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EB3C3A7-F5E1-CD46-ABC1-2EC20C01FE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3765" y="1890291"/>
              <a:ext cx="0" cy="1195669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81DC6124-6C9E-C846-859D-1032AD6DB0D9}"/>
                </a:ext>
              </a:extLst>
            </p:cNvPr>
            <p:cNvCxnSpPr>
              <a:cxnSpLocks/>
            </p:cNvCxnSpPr>
            <p:nvPr/>
          </p:nvCxnSpPr>
          <p:spPr>
            <a:xfrm>
              <a:off x="7280647" y="1894446"/>
              <a:ext cx="0" cy="1191514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A692926-B550-E74F-B05F-FCFBF9B8DC64}"/>
                </a:ext>
              </a:extLst>
            </p:cNvPr>
            <p:cNvSpPr txBox="1"/>
            <p:nvPr/>
          </p:nvSpPr>
          <p:spPr>
            <a:xfrm>
              <a:off x="5644978" y="1375537"/>
              <a:ext cx="18020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Sensible heat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3D15201-5D26-7149-8B77-C79A8683E7FB}"/>
              </a:ext>
            </a:extLst>
          </p:cNvPr>
          <p:cNvGrpSpPr/>
          <p:nvPr/>
        </p:nvGrpSpPr>
        <p:grpSpPr>
          <a:xfrm>
            <a:off x="8436351" y="1388553"/>
            <a:ext cx="1593706" cy="1697407"/>
            <a:chOff x="8436351" y="1388553"/>
            <a:chExt cx="1593706" cy="1697407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CB2ACAB-4045-914D-9248-EB00D02859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1382" y="1915056"/>
              <a:ext cx="0" cy="1170904"/>
            </a:xfrm>
            <a:prstGeom prst="straightConnector1">
              <a:avLst/>
            </a:prstGeom>
            <a:ln w="101600">
              <a:solidFill>
                <a:srgbClr val="448BC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FCBDB44-D065-7541-A9EB-5B1591A31654}"/>
                </a:ext>
              </a:extLst>
            </p:cNvPr>
            <p:cNvSpPr txBox="1"/>
            <p:nvPr/>
          </p:nvSpPr>
          <p:spPr>
            <a:xfrm>
              <a:off x="8436351" y="1388553"/>
              <a:ext cx="15937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Latent heat</a:t>
              </a: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E3EEE6C-DBB4-E345-82D6-325092347DD2}"/>
              </a:ext>
            </a:extLst>
          </p:cNvPr>
          <p:cNvSpPr/>
          <p:nvPr/>
        </p:nvSpPr>
        <p:spPr>
          <a:xfrm>
            <a:off x="4823543" y="5469447"/>
            <a:ext cx="3845932" cy="907488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What is “normal”?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9924429-9594-B04A-B720-E5DE3EDF582C}"/>
              </a:ext>
            </a:extLst>
          </p:cNvPr>
          <p:cNvGrpSpPr/>
          <p:nvPr/>
        </p:nvGrpSpPr>
        <p:grpSpPr>
          <a:xfrm>
            <a:off x="383790" y="4144729"/>
            <a:ext cx="11778595" cy="1028394"/>
            <a:chOff x="383790" y="4144729"/>
            <a:chExt cx="11778595" cy="1028394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B4E9DC62-6AAD-ED4D-9B03-ED4BD6468790}"/>
                </a:ext>
              </a:extLst>
            </p:cNvPr>
            <p:cNvGrpSpPr/>
            <p:nvPr/>
          </p:nvGrpSpPr>
          <p:grpSpPr>
            <a:xfrm>
              <a:off x="383790" y="4193113"/>
              <a:ext cx="11778595" cy="980010"/>
              <a:chOff x="383790" y="4193113"/>
              <a:chExt cx="11778595" cy="980010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A0477FEE-F3E9-0848-9A46-FF676A8E43EA}"/>
                  </a:ext>
                </a:extLst>
              </p:cNvPr>
              <p:cNvGrpSpPr/>
              <p:nvPr/>
            </p:nvGrpSpPr>
            <p:grpSpPr>
              <a:xfrm>
                <a:off x="383790" y="4666704"/>
                <a:ext cx="11778595" cy="1394"/>
                <a:chOff x="481764" y="4666704"/>
                <a:chExt cx="11778595" cy="1394"/>
              </a:xfrm>
            </p:grpSpPr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id="{B5B97875-2B92-AB47-9D19-93065EB69A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482521" y="4666704"/>
                  <a:ext cx="777838" cy="0"/>
                </a:xfrm>
                <a:prstGeom prst="straightConnector1">
                  <a:avLst/>
                </a:prstGeom>
                <a:ln w="101600">
                  <a:solidFill>
                    <a:schemeClr val="tx1">
                      <a:lumMod val="75000"/>
                      <a:lumOff val="2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214BA1B1-3D9D-854F-908A-D3DE098DA6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2086" y="4667949"/>
                  <a:ext cx="9422076" cy="0"/>
                </a:xfrm>
                <a:prstGeom prst="line">
                  <a:avLst/>
                </a:prstGeom>
                <a:ln w="101600">
                  <a:solidFill>
                    <a:schemeClr val="tx1">
                      <a:lumMod val="75000"/>
                      <a:lumOff val="2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26241771-66A2-B949-BE48-10F623CA45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1764" y="4668098"/>
                  <a:ext cx="1673607" cy="0"/>
                </a:xfrm>
                <a:prstGeom prst="line">
                  <a:avLst/>
                </a:prstGeom>
                <a:ln w="1016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7F8B40B6-B808-A843-A008-D3C6685DAA7F}"/>
                  </a:ext>
                </a:extLst>
              </p:cNvPr>
              <p:cNvSpPr/>
              <p:nvPr/>
            </p:nvSpPr>
            <p:spPr>
              <a:xfrm rot="19189159">
                <a:off x="1638395" y="4193113"/>
                <a:ext cx="834257" cy="980010"/>
              </a:xfrm>
              <a:prstGeom prst="ellipse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088105C-8825-684E-A5B2-C3588B8C6ED5}"/>
                </a:ext>
              </a:extLst>
            </p:cNvPr>
            <p:cNvSpPr txBox="1"/>
            <p:nvPr/>
          </p:nvSpPr>
          <p:spPr>
            <a:xfrm>
              <a:off x="4408562" y="4144729"/>
              <a:ext cx="46758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Ocean currents move water around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E845896-125B-D048-A484-BDED902DC37F}"/>
              </a:ext>
            </a:extLst>
          </p:cNvPr>
          <p:cNvGrpSpPr/>
          <p:nvPr/>
        </p:nvGrpSpPr>
        <p:grpSpPr>
          <a:xfrm>
            <a:off x="267332" y="2141439"/>
            <a:ext cx="1483942" cy="3609056"/>
            <a:chOff x="675318" y="1258829"/>
            <a:chExt cx="1483942" cy="3609056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69C9B694-4E21-CC4D-89A0-007F99E8D81F}"/>
                </a:ext>
              </a:extLst>
            </p:cNvPr>
            <p:cNvSpPr txBox="1"/>
            <p:nvPr/>
          </p:nvSpPr>
          <p:spPr>
            <a:xfrm rot="16200000">
              <a:off x="80764" y="2380462"/>
              <a:ext cx="17123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Depth (m)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987D38B-09B6-4748-8669-44CD56AE669C}"/>
                </a:ext>
              </a:extLst>
            </p:cNvPr>
            <p:cNvSpPr txBox="1"/>
            <p:nvPr/>
          </p:nvSpPr>
          <p:spPr>
            <a:xfrm>
              <a:off x="1562597" y="125882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DEAF8F2-D738-B345-BE91-B599C1E4F5F7}"/>
                </a:ext>
              </a:extLst>
            </p:cNvPr>
            <p:cNvSpPr txBox="1"/>
            <p:nvPr/>
          </p:nvSpPr>
          <p:spPr>
            <a:xfrm>
              <a:off x="1355786" y="1961335"/>
              <a:ext cx="803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50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82050E2-25E8-6543-9EA6-C6044438806C}"/>
                </a:ext>
              </a:extLst>
            </p:cNvPr>
            <p:cNvSpPr txBox="1"/>
            <p:nvPr/>
          </p:nvSpPr>
          <p:spPr>
            <a:xfrm>
              <a:off x="1168897" y="4283110"/>
              <a:ext cx="803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200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9F086DD-25FA-084F-BD7F-5A7E28FEBA04}"/>
                </a:ext>
              </a:extLst>
            </p:cNvPr>
            <p:cNvSpPr txBox="1"/>
            <p:nvPr/>
          </p:nvSpPr>
          <p:spPr>
            <a:xfrm>
              <a:off x="1157866" y="3498236"/>
              <a:ext cx="929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150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8CF87C9-B734-A848-9C8A-4AF888AEDD3D}"/>
                </a:ext>
              </a:extLst>
            </p:cNvPr>
            <p:cNvSpPr txBox="1"/>
            <p:nvPr/>
          </p:nvSpPr>
          <p:spPr>
            <a:xfrm>
              <a:off x="1157866" y="2713362"/>
              <a:ext cx="929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100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7D83099-C859-3B4B-8363-AD57F09892E1}"/>
              </a:ext>
            </a:extLst>
          </p:cNvPr>
          <p:cNvGrpSpPr/>
          <p:nvPr/>
        </p:nvGrpSpPr>
        <p:grpSpPr>
          <a:xfrm>
            <a:off x="-285104" y="-315073"/>
            <a:ext cx="4765642" cy="2549323"/>
            <a:chOff x="-285104" y="-315073"/>
            <a:chExt cx="4765642" cy="254932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5D0719A9-3C80-5C45-8D9E-56430A9A2B38}"/>
                </a:ext>
              </a:extLst>
            </p:cNvPr>
            <p:cNvGrpSpPr/>
            <p:nvPr/>
          </p:nvGrpSpPr>
          <p:grpSpPr>
            <a:xfrm>
              <a:off x="1841859" y="273192"/>
              <a:ext cx="2638679" cy="1832970"/>
              <a:chOff x="1841859" y="273192"/>
              <a:chExt cx="2638679" cy="1832970"/>
            </a:xfrm>
          </p:grpSpPr>
          <p:pic>
            <p:nvPicPr>
              <p:cNvPr id="6146" name="Picture 2" descr="Cloud Drawing Clip Art, PNG, 600x318px, Cloud, Area, Black, Black And  White, Blog Download Free">
                <a:extLst>
                  <a:ext uri="{FF2B5EF4-FFF2-40B4-BE49-F238E27FC236}">
                    <a16:creationId xmlns:a16="http://schemas.microsoft.com/office/drawing/2014/main" id="{039BBD32-09A0-3E4F-99D3-949CAAFC5E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887" b="95912" l="10000" r="90000">
                            <a14:foregroundMark x1="56829" y1="45283" x2="52073" y2="32075"/>
                            <a14:foregroundMark x1="52073" y1="32075" x2="41951" y2="38679"/>
                            <a14:foregroundMark x1="41951" y1="38679" x2="37805" y2="48428"/>
                            <a14:foregroundMark x1="37805" y1="48428" x2="40366" y2="64780"/>
                            <a14:foregroundMark x1="40366" y1="64780" x2="47805" y2="74843"/>
                            <a14:foregroundMark x1="47805" y1="74843" x2="54878" y2="72642"/>
                            <a14:foregroundMark x1="54878" y1="72642" x2="57683" y2="68868"/>
                            <a14:foregroundMark x1="67683" y1="31447" x2="65122" y2="18553"/>
                            <a14:foregroundMark x1="65122" y1="18553" x2="61707" y2="10377"/>
                            <a14:foregroundMark x1="61707" y1="10377" x2="51951" y2="5031"/>
                            <a14:foregroundMark x1="51951" y1="5031" x2="46707" y2="10692"/>
                            <a14:foregroundMark x1="46707" y1="10692" x2="42073" y2="23585"/>
                            <a14:foregroundMark x1="42073" y1="23585" x2="39634" y2="35220"/>
                            <a14:foregroundMark x1="39634" y1="35220" x2="32317" y2="55346"/>
                            <a14:foregroundMark x1="32317" y1="55346" x2="39512" y2="79245"/>
                            <a14:foregroundMark x1="39512" y1="79245" x2="50610" y2="87107"/>
                            <a14:foregroundMark x1="50610" y1="87107" x2="56341" y2="84906"/>
                            <a14:foregroundMark x1="56341" y1="84906" x2="63415" y2="86478"/>
                            <a14:foregroundMark x1="63415" y1="86478" x2="66829" y2="95597"/>
                            <a14:foregroundMark x1="66829" y1="95597" x2="71707" y2="94654"/>
                            <a14:foregroundMark x1="71707" y1="94654" x2="80244" y2="79874"/>
                            <a14:foregroundMark x1="80244" y1="79874" x2="83293" y2="69182"/>
                            <a14:foregroundMark x1="83293" y1="69182" x2="82317" y2="56918"/>
                            <a14:foregroundMark x1="82317" y1="56918" x2="72073" y2="46855"/>
                            <a14:foregroundMark x1="72073" y1="46855" x2="67439" y2="37736"/>
                            <a14:foregroundMark x1="67439" y1="37736" x2="67195" y2="30503"/>
                            <a14:foregroundMark x1="69268" y1="39623" x2="77805" y2="48428"/>
                            <a14:foregroundMark x1="77805" y1="48428" x2="80732" y2="49686"/>
                            <a14:foregroundMark x1="42317" y1="94969" x2="37683" y2="96226"/>
                            <a14:foregroundMark x1="56707" y1="88679" x2="48049" y2="91509"/>
                            <a14:foregroundMark x1="51255" y1="92345" x2="54634" y2="90566"/>
                            <a14:foregroundMark x1="54634" y1="90566" x2="57927" y2="85535"/>
                            <a14:foregroundMark x1="61707" y1="10063" x2="57561" y2="3145"/>
                            <a14:foregroundMark x1="57561" y1="3145" x2="56098" y2="1887"/>
                            <a14:backgroundMark x1="56341" y1="96541" x2="47805" y2="9717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5921" y="1336518"/>
                <a:ext cx="1984617" cy="7696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47999EA-326A-7C40-A517-341949962DCC}"/>
                  </a:ext>
                </a:extLst>
              </p:cNvPr>
              <p:cNvSpPr txBox="1"/>
              <p:nvPr/>
            </p:nvSpPr>
            <p:spPr>
              <a:xfrm>
                <a:off x="1841859" y="273192"/>
                <a:ext cx="20040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Solar radiation</a:t>
                </a:r>
              </a:p>
            </p:txBody>
          </p:sp>
        </p:grpSp>
        <p:pic>
          <p:nvPicPr>
            <p:cNvPr id="124" name="Picture 4" descr="35,701 Sun Clipart Illustrations &amp;amp; Clip Art - iStock">
              <a:extLst>
                <a:ext uri="{FF2B5EF4-FFF2-40B4-BE49-F238E27FC236}">
                  <a16:creationId xmlns:a16="http://schemas.microsoft.com/office/drawing/2014/main" id="{3A17B394-F91E-BA47-954E-21DA4B2F6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5104" y="-315073"/>
              <a:ext cx="2662626" cy="2549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135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0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E16145F1-F93E-C044-BBA0-2ED811956552}"/>
              </a:ext>
            </a:extLst>
          </p:cNvPr>
          <p:cNvGrpSpPr/>
          <p:nvPr/>
        </p:nvGrpSpPr>
        <p:grpSpPr>
          <a:xfrm>
            <a:off x="917900" y="2428542"/>
            <a:ext cx="10398288" cy="4225769"/>
            <a:chOff x="1320916" y="1551217"/>
            <a:chExt cx="10398288" cy="4225769"/>
          </a:xfrm>
        </p:grpSpPr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E629A8AE-96DE-9448-A3A9-FF2E3463E76F}"/>
                </a:ext>
              </a:extLst>
            </p:cNvPr>
            <p:cNvSpPr/>
            <p:nvPr/>
          </p:nvSpPr>
          <p:spPr>
            <a:xfrm flipH="1">
              <a:off x="1952447" y="1551217"/>
              <a:ext cx="9766757" cy="4204844"/>
            </a:xfrm>
            <a:prstGeom prst="cube">
              <a:avLst/>
            </a:prstGeom>
            <a:solidFill>
              <a:srgbClr val="37C9FF"/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296E94-CF33-AF44-B6C1-BFD5BEC24839}"/>
                </a:ext>
              </a:extLst>
            </p:cNvPr>
            <p:cNvSpPr/>
            <p:nvPr/>
          </p:nvSpPr>
          <p:spPr>
            <a:xfrm>
              <a:off x="3002260" y="3298137"/>
              <a:ext cx="8716944" cy="2457917"/>
            </a:xfrm>
            <a:prstGeom prst="rect">
              <a:avLst/>
            </a:prstGeom>
            <a:solidFill>
              <a:srgbClr val="448BCA"/>
            </a:solidFill>
            <a:ln w="50800" cmpd="sng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ight Triangle 61">
              <a:extLst>
                <a:ext uri="{FF2B5EF4-FFF2-40B4-BE49-F238E27FC236}">
                  <a16:creationId xmlns:a16="http://schemas.microsoft.com/office/drawing/2014/main" id="{3C4EFF27-88D1-1F43-9597-42C4B47C0340}"/>
                </a:ext>
              </a:extLst>
            </p:cNvPr>
            <p:cNvSpPr/>
            <p:nvPr/>
          </p:nvSpPr>
          <p:spPr>
            <a:xfrm>
              <a:off x="1972371" y="2355204"/>
              <a:ext cx="995681" cy="2344117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ight Triangle 62">
              <a:extLst>
                <a:ext uri="{FF2B5EF4-FFF2-40B4-BE49-F238E27FC236}">
                  <a16:creationId xmlns:a16="http://schemas.microsoft.com/office/drawing/2014/main" id="{69697E08-68AB-2F48-8207-2323CEEA146E}"/>
                </a:ext>
              </a:extLst>
            </p:cNvPr>
            <p:cNvSpPr/>
            <p:nvPr/>
          </p:nvSpPr>
          <p:spPr>
            <a:xfrm rot="13293665">
              <a:off x="1320916" y="2600231"/>
              <a:ext cx="1307091" cy="1497884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ight Triangle 63">
              <a:extLst>
                <a:ext uri="{FF2B5EF4-FFF2-40B4-BE49-F238E27FC236}">
                  <a16:creationId xmlns:a16="http://schemas.microsoft.com/office/drawing/2014/main" id="{650BDE73-DE3E-5047-B7FA-FAD5215EFA5E}"/>
                </a:ext>
              </a:extLst>
            </p:cNvPr>
            <p:cNvSpPr/>
            <p:nvPr/>
          </p:nvSpPr>
          <p:spPr>
            <a:xfrm flipH="1">
              <a:off x="1982309" y="3298137"/>
              <a:ext cx="999585" cy="1381024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Triangle 64">
              <a:extLst>
                <a:ext uri="{FF2B5EF4-FFF2-40B4-BE49-F238E27FC236}">
                  <a16:creationId xmlns:a16="http://schemas.microsoft.com/office/drawing/2014/main" id="{D50BDBBE-80DA-2640-B1BA-674E27724C91}"/>
                </a:ext>
              </a:extLst>
            </p:cNvPr>
            <p:cNvSpPr/>
            <p:nvPr/>
          </p:nvSpPr>
          <p:spPr>
            <a:xfrm rot="9208083">
              <a:off x="2220974" y="4425150"/>
              <a:ext cx="901671" cy="1351836"/>
            </a:xfrm>
            <a:prstGeom prst="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ight Triangle 65">
              <a:extLst>
                <a:ext uri="{FF2B5EF4-FFF2-40B4-BE49-F238E27FC236}">
                  <a16:creationId xmlns:a16="http://schemas.microsoft.com/office/drawing/2014/main" id="{919B2DEE-9425-8D49-8B79-308F31C8ADA0}"/>
                </a:ext>
              </a:extLst>
            </p:cNvPr>
            <p:cNvSpPr/>
            <p:nvPr/>
          </p:nvSpPr>
          <p:spPr>
            <a:xfrm rot="10800000">
              <a:off x="2647340" y="4612402"/>
              <a:ext cx="334720" cy="1063568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Triangle 66">
              <a:extLst>
                <a:ext uri="{FF2B5EF4-FFF2-40B4-BE49-F238E27FC236}">
                  <a16:creationId xmlns:a16="http://schemas.microsoft.com/office/drawing/2014/main" id="{BFA57EA6-3BC1-A94D-BD00-3DCEFA2BA7AA}"/>
                </a:ext>
              </a:extLst>
            </p:cNvPr>
            <p:cNvSpPr/>
            <p:nvPr/>
          </p:nvSpPr>
          <p:spPr>
            <a:xfrm rot="2763979">
              <a:off x="2623910" y="3262576"/>
              <a:ext cx="318934" cy="703207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Triangle 67">
              <a:extLst>
                <a:ext uri="{FF2B5EF4-FFF2-40B4-BE49-F238E27FC236}">
                  <a16:creationId xmlns:a16="http://schemas.microsoft.com/office/drawing/2014/main" id="{8A1D559A-2D67-E04F-BB81-E58AE0426A60}"/>
                </a:ext>
              </a:extLst>
            </p:cNvPr>
            <p:cNvSpPr/>
            <p:nvPr/>
          </p:nvSpPr>
          <p:spPr>
            <a:xfrm rot="13451289">
              <a:off x="2590495" y="3148944"/>
              <a:ext cx="204303" cy="693788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87BC4A3-BD95-B143-ABF7-10BB51FFEC6E}"/>
                </a:ext>
              </a:extLst>
            </p:cNvPr>
            <p:cNvCxnSpPr>
              <a:cxnSpLocks/>
            </p:cNvCxnSpPr>
            <p:nvPr/>
          </p:nvCxnSpPr>
          <p:spPr>
            <a:xfrm>
              <a:off x="1966523" y="2355204"/>
              <a:ext cx="1037557" cy="966588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A62E160-62EF-FE46-844D-F64B02CA443C}"/>
              </a:ext>
            </a:extLst>
          </p:cNvPr>
          <p:cNvGrpSpPr/>
          <p:nvPr/>
        </p:nvGrpSpPr>
        <p:grpSpPr>
          <a:xfrm>
            <a:off x="267332" y="2141439"/>
            <a:ext cx="1483942" cy="3609056"/>
            <a:chOff x="675318" y="1258829"/>
            <a:chExt cx="1483942" cy="3609056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7DE599C-452E-DD4A-9946-51FE00886DCB}"/>
                </a:ext>
              </a:extLst>
            </p:cNvPr>
            <p:cNvSpPr txBox="1"/>
            <p:nvPr/>
          </p:nvSpPr>
          <p:spPr>
            <a:xfrm rot="16200000">
              <a:off x="80764" y="2380462"/>
              <a:ext cx="17123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Depth (m)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708941C-8432-2D46-A354-548909DD02EE}"/>
                </a:ext>
              </a:extLst>
            </p:cNvPr>
            <p:cNvSpPr txBox="1"/>
            <p:nvPr/>
          </p:nvSpPr>
          <p:spPr>
            <a:xfrm>
              <a:off x="1562597" y="125882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B797074-D4F2-5145-B6A4-BC8413061F5E}"/>
                </a:ext>
              </a:extLst>
            </p:cNvPr>
            <p:cNvSpPr txBox="1"/>
            <p:nvPr/>
          </p:nvSpPr>
          <p:spPr>
            <a:xfrm>
              <a:off x="1355786" y="1961335"/>
              <a:ext cx="803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50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E2611B6-36F5-6549-AF39-9AA9793BA6D3}"/>
                </a:ext>
              </a:extLst>
            </p:cNvPr>
            <p:cNvSpPr txBox="1"/>
            <p:nvPr/>
          </p:nvSpPr>
          <p:spPr>
            <a:xfrm>
              <a:off x="1168897" y="4283110"/>
              <a:ext cx="803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200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035E27E-CF4A-A644-85FA-70108B760881}"/>
                </a:ext>
              </a:extLst>
            </p:cNvPr>
            <p:cNvSpPr txBox="1"/>
            <p:nvPr/>
          </p:nvSpPr>
          <p:spPr>
            <a:xfrm>
              <a:off x="1157866" y="3498236"/>
              <a:ext cx="929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150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95B810-655F-9B4D-9BFF-F1B17E63D9D4}"/>
                </a:ext>
              </a:extLst>
            </p:cNvPr>
            <p:cNvSpPr txBox="1"/>
            <p:nvPr/>
          </p:nvSpPr>
          <p:spPr>
            <a:xfrm>
              <a:off x="1157866" y="2713362"/>
              <a:ext cx="929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100</a:t>
              </a:r>
            </a:p>
          </p:txBody>
        </p:sp>
      </p:grpSp>
      <p:pic>
        <p:nvPicPr>
          <p:cNvPr id="79" name="Picture 2" descr="Cloud Drawing Clip Art, PNG, 600x318px, Cloud, Area, Black, Black And  White, Blog Download Free">
            <a:extLst>
              <a:ext uri="{FF2B5EF4-FFF2-40B4-BE49-F238E27FC236}">
                <a16:creationId xmlns:a16="http://schemas.microsoft.com/office/drawing/2014/main" id="{A99D26A4-D780-F749-A3DD-D00DADF5B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7" b="95912" l="10000" r="90000">
                        <a14:foregroundMark x1="56829" y1="45283" x2="52073" y2="32075"/>
                        <a14:foregroundMark x1="52073" y1="32075" x2="41951" y2="38679"/>
                        <a14:foregroundMark x1="41951" y1="38679" x2="37805" y2="48428"/>
                        <a14:foregroundMark x1="37805" y1="48428" x2="40366" y2="64780"/>
                        <a14:foregroundMark x1="40366" y1="64780" x2="47805" y2="74843"/>
                        <a14:foregroundMark x1="47805" y1="74843" x2="54878" y2="72642"/>
                        <a14:foregroundMark x1="54878" y1="72642" x2="57683" y2="68868"/>
                        <a14:foregroundMark x1="67683" y1="31447" x2="65122" y2="18553"/>
                        <a14:foregroundMark x1="65122" y1="18553" x2="61707" y2="10377"/>
                        <a14:foregroundMark x1="61707" y1="10377" x2="51951" y2="5031"/>
                        <a14:foregroundMark x1="51951" y1="5031" x2="46707" y2="10692"/>
                        <a14:foregroundMark x1="46707" y1="10692" x2="42073" y2="23585"/>
                        <a14:foregroundMark x1="42073" y1="23585" x2="39634" y2="35220"/>
                        <a14:foregroundMark x1="39634" y1="35220" x2="32317" y2="55346"/>
                        <a14:foregroundMark x1="32317" y1="55346" x2="39512" y2="79245"/>
                        <a14:foregroundMark x1="39512" y1="79245" x2="50610" y2="87107"/>
                        <a14:foregroundMark x1="50610" y1="87107" x2="56341" y2="84906"/>
                        <a14:foregroundMark x1="56341" y1="84906" x2="63415" y2="86478"/>
                        <a14:foregroundMark x1="63415" y1="86478" x2="66829" y2="95597"/>
                        <a14:foregroundMark x1="66829" y1="95597" x2="71707" y2="94654"/>
                        <a14:foregroundMark x1="71707" y1="94654" x2="80244" y2="79874"/>
                        <a14:foregroundMark x1="80244" y1="79874" x2="83293" y2="69182"/>
                        <a14:foregroundMark x1="83293" y1="69182" x2="82317" y2="56918"/>
                        <a14:foregroundMark x1="82317" y1="56918" x2="72073" y2="46855"/>
                        <a14:foregroundMark x1="72073" y1="46855" x2="67439" y2="37736"/>
                        <a14:foregroundMark x1="67439" y1="37736" x2="67195" y2="30503"/>
                        <a14:foregroundMark x1="69268" y1="39623" x2="77805" y2="48428"/>
                        <a14:foregroundMark x1="77805" y1="48428" x2="80732" y2="49686"/>
                        <a14:foregroundMark x1="42317" y1="94969" x2="37683" y2="96226"/>
                        <a14:foregroundMark x1="56707" y1="88679" x2="48049" y2="91509"/>
                        <a14:foregroundMark x1="51255" y1="92345" x2="54634" y2="90566"/>
                        <a14:foregroundMark x1="54634" y1="90566" x2="57927" y2="85535"/>
                        <a14:foregroundMark x1="61707" y1="10063" x2="57561" y2="3145"/>
                        <a14:foregroundMark x1="57561" y1="3145" x2="56098" y2="1887"/>
                        <a14:backgroundMark x1="56341" y1="96541" x2="47805" y2="9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21" y="1336518"/>
            <a:ext cx="1984617" cy="76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35,701 Sun Clipart Illustrations &amp;amp; Clip Art - iStock">
            <a:extLst>
              <a:ext uri="{FF2B5EF4-FFF2-40B4-BE49-F238E27FC236}">
                <a16:creationId xmlns:a16="http://schemas.microsoft.com/office/drawing/2014/main" id="{5F6318C5-BCF3-2548-8FA9-957F44DD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104" y="-315073"/>
            <a:ext cx="2662626" cy="254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A25CBC2-5157-904C-BEB2-023D15AC2D21}"/>
              </a:ext>
            </a:extLst>
          </p:cNvPr>
          <p:cNvCxnSpPr>
            <a:cxnSpLocks/>
          </p:cNvCxnSpPr>
          <p:nvPr/>
        </p:nvCxnSpPr>
        <p:spPr>
          <a:xfrm>
            <a:off x="1817912" y="1048643"/>
            <a:ext cx="965157" cy="589458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BD5DE51-0A6E-F246-B014-5BC823AA48F7}"/>
              </a:ext>
            </a:extLst>
          </p:cNvPr>
          <p:cNvCxnSpPr>
            <a:cxnSpLocks/>
          </p:cNvCxnSpPr>
          <p:nvPr/>
        </p:nvCxnSpPr>
        <p:spPr>
          <a:xfrm flipV="1">
            <a:off x="3893411" y="704171"/>
            <a:ext cx="587127" cy="639201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093A4A41-89AF-BF4B-B1D3-B8FE7CA9932F}"/>
              </a:ext>
            </a:extLst>
          </p:cNvPr>
          <p:cNvCxnSpPr>
            <a:cxnSpLocks/>
          </p:cNvCxnSpPr>
          <p:nvPr/>
        </p:nvCxnSpPr>
        <p:spPr>
          <a:xfrm>
            <a:off x="3822250" y="2183356"/>
            <a:ext cx="1172625" cy="713248"/>
          </a:xfrm>
          <a:prstGeom prst="straightConnector1">
            <a:avLst/>
          </a:prstGeom>
          <a:ln w="1016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7A36351-B54F-454F-BB38-82DA2D60B792}"/>
              </a:ext>
            </a:extLst>
          </p:cNvPr>
          <p:cNvCxnSpPr>
            <a:cxnSpLocks/>
          </p:cNvCxnSpPr>
          <p:nvPr/>
        </p:nvCxnSpPr>
        <p:spPr>
          <a:xfrm>
            <a:off x="3286784" y="2183356"/>
            <a:ext cx="0" cy="902604"/>
          </a:xfrm>
          <a:prstGeom prst="straightConnector1">
            <a:avLst/>
          </a:prstGeom>
          <a:ln w="1016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6" descr="318,003 Wind Illustrations &amp;amp; Clip Art - iStock">
            <a:extLst>
              <a:ext uri="{FF2B5EF4-FFF2-40B4-BE49-F238E27FC236}">
                <a16:creationId xmlns:a16="http://schemas.microsoft.com/office/drawing/2014/main" id="{8035E9C8-BD07-4947-862C-B5B5F18E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20" b="89980" l="8333" r="92157">
                        <a14:foregroundMark x1="46345" y1="37052" x2="57516" y2="38878"/>
                        <a14:foregroundMark x1="39211" y1="35885" x2="39749" y2="35973"/>
                        <a14:foregroundMark x1="35458" y1="35271" x2="37647" y2="35629"/>
                        <a14:foregroundMark x1="48529" y1="58317" x2="63595" y2="63405"/>
                        <a14:foregroundMark x1="82026" y1="69138" x2="85971" y2="67064"/>
                        <a14:foregroundMark x1="87275" y1="65124" x2="85784" y2="61924"/>
                        <a14:foregroundMark x1="38027" y1="65130" x2="38235" y2="65130"/>
                        <a14:foregroundMark x1="30556" y1="65130" x2="33942" y2="65130"/>
                        <a14:foregroundMark x1="73336" y1="40481" x2="73693" y2="40481"/>
                        <a14:foregroundMark x1="71405" y1="40481" x2="72400" y2="40481"/>
                        <a14:foregroundMark x1="71066" y1="68353" x2="69771" y2="67735"/>
                        <a14:foregroundMark x1="68137" y1="66132" x2="63235" y2="63727"/>
                        <a14:foregroundMark x1="89216" y1="71743" x2="91551" y2="71140"/>
                        <a14:foregroundMark x1="21242" y1="39078" x2="20434" y2="39355"/>
                        <a14:backgroundMark x1="44771" y1="37275" x2="40196" y2="36874"/>
                        <a14:backgroundMark x1="46732" y1="37876" x2="42810" y2="37074"/>
                        <a14:backgroundMark x1="39542" y1="36473" x2="38235" y2="36673"/>
                        <a14:backgroundMark x1="73693" y1="41082" x2="72876" y2="41283"/>
                        <a14:backgroundMark x1="68918" y1="65702" x2="67739" y2="65179"/>
                        <a14:backgroundMark x1="71895" y1="66733" x2="69935" y2="65531"/>
                        <a14:backgroundMark x1="38235" y1="65531" x2="34150" y2="65531"/>
                        <a14:backgroundMark x1="85784" y1="64128" x2="85458" y2="62926"/>
                        <a14:backgroundMark x1="85948" y1="63727" x2="85621" y2="62926"/>
                        <a14:backgroundMark x1="86111" y1="64329" x2="85784" y2="62926"/>
                        <a14:backgroundMark x1="87745" y1="66934" x2="87745" y2="65731"/>
                        <a14:backgroundMark x1="87908" y1="65731" x2="87745" y2="67335"/>
                        <a14:backgroundMark x1="92810" y1="71142" x2="91667" y2="71343"/>
                        <a14:backgroundMark x1="20752" y1="39880" x2="16503" y2="41082"/>
                        <a14:backgroundMark x1="20752" y1="46493" x2="16503" y2="47495"/>
                        <a14:backgroundMark x1="11601" y1="69539" x2="7353" y2="71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38213" y="738379"/>
            <a:ext cx="2353787" cy="191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62F4404-5B94-F24A-8811-8A8D058E8820}"/>
              </a:ext>
            </a:extLst>
          </p:cNvPr>
          <p:cNvCxnSpPr>
            <a:cxnSpLocks/>
          </p:cNvCxnSpPr>
          <p:nvPr/>
        </p:nvCxnSpPr>
        <p:spPr>
          <a:xfrm flipV="1">
            <a:off x="9611382" y="1915056"/>
            <a:ext cx="0" cy="1170904"/>
          </a:xfrm>
          <a:prstGeom prst="straightConnector1">
            <a:avLst/>
          </a:prstGeom>
          <a:ln w="101600">
            <a:solidFill>
              <a:srgbClr val="448BC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">
            <a:extLst>
              <a:ext uri="{FF2B5EF4-FFF2-40B4-BE49-F238E27FC236}">
                <a16:creationId xmlns:a16="http://schemas.microsoft.com/office/drawing/2014/main" id="{7C021E78-9982-D148-A695-B389553AB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74" y="846669"/>
            <a:ext cx="1336687" cy="13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D5D5234-55C9-404A-B172-68CFA063B143}"/>
              </a:ext>
            </a:extLst>
          </p:cNvPr>
          <p:cNvCxnSpPr>
            <a:cxnSpLocks/>
          </p:cNvCxnSpPr>
          <p:nvPr/>
        </p:nvCxnSpPr>
        <p:spPr>
          <a:xfrm flipV="1">
            <a:off x="6643765" y="1890291"/>
            <a:ext cx="0" cy="1195669"/>
          </a:xfrm>
          <a:prstGeom prst="straightConnector1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E18E2CD3-4E0A-4C43-AAFB-6EC45EBDAFC0}"/>
              </a:ext>
            </a:extLst>
          </p:cNvPr>
          <p:cNvCxnSpPr>
            <a:cxnSpLocks/>
          </p:cNvCxnSpPr>
          <p:nvPr/>
        </p:nvCxnSpPr>
        <p:spPr>
          <a:xfrm>
            <a:off x="7280647" y="1894446"/>
            <a:ext cx="0" cy="1191514"/>
          </a:xfrm>
          <a:prstGeom prst="straightConnector1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F333509-3BA1-6A43-8BC2-EA3C03C478B3}"/>
              </a:ext>
            </a:extLst>
          </p:cNvPr>
          <p:cNvSpPr txBox="1"/>
          <p:nvPr/>
        </p:nvSpPr>
        <p:spPr>
          <a:xfrm>
            <a:off x="1841859" y="273192"/>
            <a:ext cx="20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Solar radiation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D264160-0A56-DC48-AB0B-E1B95B776B95}"/>
              </a:ext>
            </a:extLst>
          </p:cNvPr>
          <p:cNvSpPr txBox="1"/>
          <p:nvPr/>
        </p:nvSpPr>
        <p:spPr>
          <a:xfrm>
            <a:off x="3362037" y="2900215"/>
            <a:ext cx="2596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Longwave radiation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C86CAC9-4397-B641-9D4C-1BBBF94872A5}"/>
              </a:ext>
            </a:extLst>
          </p:cNvPr>
          <p:cNvSpPr txBox="1"/>
          <p:nvPr/>
        </p:nvSpPr>
        <p:spPr>
          <a:xfrm>
            <a:off x="5644978" y="1375537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Sensible heat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F2DA388-16AF-6D48-A7A8-B1B8437E25A5}"/>
              </a:ext>
            </a:extLst>
          </p:cNvPr>
          <p:cNvSpPr txBox="1"/>
          <p:nvPr/>
        </p:nvSpPr>
        <p:spPr>
          <a:xfrm>
            <a:off x="8436351" y="1388553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Latent heat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B3CC412-FEF5-4848-B8B8-E2CE1631AB70}"/>
              </a:ext>
            </a:extLst>
          </p:cNvPr>
          <p:cNvSpPr txBox="1"/>
          <p:nvPr/>
        </p:nvSpPr>
        <p:spPr>
          <a:xfrm>
            <a:off x="2634881" y="3595443"/>
            <a:ext cx="2816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Warm upper ocean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5DCF479-D450-364A-8155-5AF85518ED35}"/>
              </a:ext>
            </a:extLst>
          </p:cNvPr>
          <p:cNvSpPr txBox="1"/>
          <p:nvPr/>
        </p:nvSpPr>
        <p:spPr>
          <a:xfrm>
            <a:off x="2642986" y="4195010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Cold deep ocean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3B5F92C5-C4C4-654F-BAAE-8ADE2B4CA64F}"/>
              </a:ext>
            </a:extLst>
          </p:cNvPr>
          <p:cNvGrpSpPr/>
          <p:nvPr/>
        </p:nvGrpSpPr>
        <p:grpSpPr>
          <a:xfrm>
            <a:off x="9275954" y="3622840"/>
            <a:ext cx="1873534" cy="1128303"/>
            <a:chOff x="9275954" y="3622840"/>
            <a:chExt cx="1873534" cy="1128303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288E3AC-1A23-4144-B959-D4D1F3451E48}"/>
                </a:ext>
              </a:extLst>
            </p:cNvPr>
            <p:cNvGrpSpPr/>
            <p:nvPr/>
          </p:nvGrpSpPr>
          <p:grpSpPr>
            <a:xfrm>
              <a:off x="10283936" y="3622840"/>
              <a:ext cx="865552" cy="1128303"/>
              <a:chOff x="10283936" y="3622840"/>
              <a:chExt cx="865552" cy="1128303"/>
            </a:xfrm>
          </p:grpSpPr>
          <p:sp>
            <p:nvSpPr>
              <p:cNvPr id="135" name="Curved Up Arrow 134">
                <a:extLst>
                  <a:ext uri="{FF2B5EF4-FFF2-40B4-BE49-F238E27FC236}">
                    <a16:creationId xmlns:a16="http://schemas.microsoft.com/office/drawing/2014/main" id="{43781BA3-614F-314C-AE2B-EC776D623DBB}"/>
                  </a:ext>
                </a:extLst>
              </p:cNvPr>
              <p:cNvSpPr/>
              <p:nvPr/>
            </p:nvSpPr>
            <p:spPr>
              <a:xfrm rot="16200000">
                <a:off x="10412872" y="3966844"/>
                <a:ext cx="1080620" cy="392612"/>
              </a:xfrm>
              <a:prstGeom prst="curvedUpArrow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Curved Up Arrow 135">
                <a:extLst>
                  <a:ext uri="{FF2B5EF4-FFF2-40B4-BE49-F238E27FC236}">
                    <a16:creationId xmlns:a16="http://schemas.microsoft.com/office/drawing/2014/main" id="{33C88DB7-59A8-EC40-AB26-567E7D53EE14}"/>
                  </a:ext>
                </a:extLst>
              </p:cNvPr>
              <p:cNvSpPr/>
              <p:nvPr/>
            </p:nvSpPr>
            <p:spPr>
              <a:xfrm rot="16200000" flipH="1" flipV="1">
                <a:off x="9939931" y="4014528"/>
                <a:ext cx="1080620" cy="392610"/>
              </a:xfrm>
              <a:prstGeom prst="curvedUpArrow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49F9056-6941-544F-9BF1-812C7B3A2C43}"/>
                </a:ext>
              </a:extLst>
            </p:cNvPr>
            <p:cNvSpPr txBox="1"/>
            <p:nvPr/>
          </p:nvSpPr>
          <p:spPr>
            <a:xfrm>
              <a:off x="9275954" y="3637865"/>
              <a:ext cx="9989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Mixing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4945550-A5E6-3648-A0F4-11D41D758062}"/>
              </a:ext>
            </a:extLst>
          </p:cNvPr>
          <p:cNvGrpSpPr/>
          <p:nvPr/>
        </p:nvGrpSpPr>
        <p:grpSpPr>
          <a:xfrm>
            <a:off x="1279780" y="3603150"/>
            <a:ext cx="6879839" cy="699854"/>
            <a:chOff x="1279780" y="3603150"/>
            <a:chExt cx="6879839" cy="699854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9CF8CC8E-118E-C44A-A3A2-62FE652536E2}"/>
                </a:ext>
              </a:extLst>
            </p:cNvPr>
            <p:cNvSpPr txBox="1"/>
            <p:nvPr/>
          </p:nvSpPr>
          <p:spPr>
            <a:xfrm>
              <a:off x="6238003" y="3603150"/>
              <a:ext cx="19216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Mixed Layer 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C8A1F121-C5A8-334E-995E-30DD7B62CA1A}"/>
                </a:ext>
              </a:extLst>
            </p:cNvPr>
            <p:cNvSpPr txBox="1"/>
            <p:nvPr/>
          </p:nvSpPr>
          <p:spPr>
            <a:xfrm rot="2398443">
              <a:off x="1279780" y="3656673"/>
              <a:ext cx="13763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Mixed Layer Depth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92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E16145F1-F93E-C044-BBA0-2ED811956552}"/>
              </a:ext>
            </a:extLst>
          </p:cNvPr>
          <p:cNvGrpSpPr/>
          <p:nvPr/>
        </p:nvGrpSpPr>
        <p:grpSpPr>
          <a:xfrm>
            <a:off x="1549431" y="2428542"/>
            <a:ext cx="9766757" cy="4225769"/>
            <a:chOff x="1952447" y="1551217"/>
            <a:chExt cx="9766757" cy="4225769"/>
          </a:xfrm>
        </p:grpSpPr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E629A8AE-96DE-9448-A3A9-FF2E3463E76F}"/>
                </a:ext>
              </a:extLst>
            </p:cNvPr>
            <p:cNvSpPr/>
            <p:nvPr/>
          </p:nvSpPr>
          <p:spPr>
            <a:xfrm flipH="1">
              <a:off x="1952447" y="1551217"/>
              <a:ext cx="9766757" cy="4204844"/>
            </a:xfrm>
            <a:prstGeom prst="cube">
              <a:avLst/>
            </a:prstGeom>
            <a:solidFill>
              <a:srgbClr val="37C9FF"/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296E94-CF33-AF44-B6C1-BFD5BEC24839}"/>
                </a:ext>
              </a:extLst>
            </p:cNvPr>
            <p:cNvSpPr/>
            <p:nvPr/>
          </p:nvSpPr>
          <p:spPr>
            <a:xfrm>
              <a:off x="3002260" y="4007326"/>
              <a:ext cx="8716944" cy="1748728"/>
            </a:xfrm>
            <a:prstGeom prst="rect">
              <a:avLst/>
            </a:prstGeom>
            <a:solidFill>
              <a:srgbClr val="448BCA"/>
            </a:solidFill>
            <a:ln w="50800" cmpd="sng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ight Triangle 61">
              <a:extLst>
                <a:ext uri="{FF2B5EF4-FFF2-40B4-BE49-F238E27FC236}">
                  <a16:creationId xmlns:a16="http://schemas.microsoft.com/office/drawing/2014/main" id="{3C4EFF27-88D1-1F43-9597-42C4B47C0340}"/>
                </a:ext>
              </a:extLst>
            </p:cNvPr>
            <p:cNvSpPr/>
            <p:nvPr/>
          </p:nvSpPr>
          <p:spPr>
            <a:xfrm>
              <a:off x="1972371" y="3064881"/>
              <a:ext cx="995681" cy="1634440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ight Triangle 63">
              <a:extLst>
                <a:ext uri="{FF2B5EF4-FFF2-40B4-BE49-F238E27FC236}">
                  <a16:creationId xmlns:a16="http://schemas.microsoft.com/office/drawing/2014/main" id="{650BDE73-DE3E-5047-B7FA-FAD5215EFA5E}"/>
                </a:ext>
              </a:extLst>
            </p:cNvPr>
            <p:cNvSpPr/>
            <p:nvPr/>
          </p:nvSpPr>
          <p:spPr>
            <a:xfrm flipH="1">
              <a:off x="1982308" y="4007325"/>
              <a:ext cx="999585" cy="671835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Triangle 64">
              <a:extLst>
                <a:ext uri="{FF2B5EF4-FFF2-40B4-BE49-F238E27FC236}">
                  <a16:creationId xmlns:a16="http://schemas.microsoft.com/office/drawing/2014/main" id="{D50BDBBE-80DA-2640-B1BA-674E27724C91}"/>
                </a:ext>
              </a:extLst>
            </p:cNvPr>
            <p:cNvSpPr/>
            <p:nvPr/>
          </p:nvSpPr>
          <p:spPr>
            <a:xfrm rot="9208083">
              <a:off x="2220974" y="4425150"/>
              <a:ext cx="901671" cy="1351836"/>
            </a:xfrm>
            <a:prstGeom prst="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ight Triangle 65">
              <a:extLst>
                <a:ext uri="{FF2B5EF4-FFF2-40B4-BE49-F238E27FC236}">
                  <a16:creationId xmlns:a16="http://schemas.microsoft.com/office/drawing/2014/main" id="{919B2DEE-9425-8D49-8B79-308F31C8ADA0}"/>
                </a:ext>
              </a:extLst>
            </p:cNvPr>
            <p:cNvSpPr/>
            <p:nvPr/>
          </p:nvSpPr>
          <p:spPr>
            <a:xfrm rot="10800000">
              <a:off x="2647340" y="4612402"/>
              <a:ext cx="334720" cy="1063568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87BC4A3-BD95-B143-ABF7-10BB51FFEC6E}"/>
                </a:ext>
              </a:extLst>
            </p:cNvPr>
            <p:cNvCxnSpPr>
              <a:cxnSpLocks/>
            </p:cNvCxnSpPr>
            <p:nvPr/>
          </p:nvCxnSpPr>
          <p:spPr>
            <a:xfrm>
              <a:off x="1959029" y="3034186"/>
              <a:ext cx="1037557" cy="966588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A62E160-62EF-FE46-844D-F64B02CA443C}"/>
              </a:ext>
            </a:extLst>
          </p:cNvPr>
          <p:cNvGrpSpPr/>
          <p:nvPr/>
        </p:nvGrpSpPr>
        <p:grpSpPr>
          <a:xfrm>
            <a:off x="267332" y="2141439"/>
            <a:ext cx="1483942" cy="3609056"/>
            <a:chOff x="675318" y="1258829"/>
            <a:chExt cx="1483942" cy="3609056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7DE599C-452E-DD4A-9946-51FE00886DCB}"/>
                </a:ext>
              </a:extLst>
            </p:cNvPr>
            <p:cNvSpPr txBox="1"/>
            <p:nvPr/>
          </p:nvSpPr>
          <p:spPr>
            <a:xfrm rot="16200000">
              <a:off x="80764" y="2380462"/>
              <a:ext cx="17123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Depth (m)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708941C-8432-2D46-A354-548909DD02EE}"/>
                </a:ext>
              </a:extLst>
            </p:cNvPr>
            <p:cNvSpPr txBox="1"/>
            <p:nvPr/>
          </p:nvSpPr>
          <p:spPr>
            <a:xfrm>
              <a:off x="1562597" y="125882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B797074-D4F2-5145-B6A4-BC8413061F5E}"/>
                </a:ext>
              </a:extLst>
            </p:cNvPr>
            <p:cNvSpPr txBox="1"/>
            <p:nvPr/>
          </p:nvSpPr>
          <p:spPr>
            <a:xfrm>
              <a:off x="1355786" y="1961335"/>
              <a:ext cx="803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50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E2611B6-36F5-6549-AF39-9AA9793BA6D3}"/>
                </a:ext>
              </a:extLst>
            </p:cNvPr>
            <p:cNvSpPr txBox="1"/>
            <p:nvPr/>
          </p:nvSpPr>
          <p:spPr>
            <a:xfrm>
              <a:off x="1168897" y="4283110"/>
              <a:ext cx="803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200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035E27E-CF4A-A644-85FA-70108B760881}"/>
                </a:ext>
              </a:extLst>
            </p:cNvPr>
            <p:cNvSpPr txBox="1"/>
            <p:nvPr/>
          </p:nvSpPr>
          <p:spPr>
            <a:xfrm>
              <a:off x="1157866" y="3498236"/>
              <a:ext cx="929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150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95B810-655F-9B4D-9BFF-F1B17E63D9D4}"/>
                </a:ext>
              </a:extLst>
            </p:cNvPr>
            <p:cNvSpPr txBox="1"/>
            <p:nvPr/>
          </p:nvSpPr>
          <p:spPr>
            <a:xfrm>
              <a:off x="1157866" y="2713362"/>
              <a:ext cx="929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100</a:t>
              </a:r>
            </a:p>
          </p:txBody>
        </p:sp>
      </p:grpSp>
      <p:pic>
        <p:nvPicPr>
          <p:cNvPr id="79" name="Picture 2" descr="Cloud Drawing Clip Art, PNG, 600x318px, Cloud, Area, Black, Black And  White, Blog Download Free">
            <a:extLst>
              <a:ext uri="{FF2B5EF4-FFF2-40B4-BE49-F238E27FC236}">
                <a16:creationId xmlns:a16="http://schemas.microsoft.com/office/drawing/2014/main" id="{A99D26A4-D780-F749-A3DD-D00DADF5B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7" b="95912" l="10000" r="90000">
                        <a14:foregroundMark x1="56829" y1="45283" x2="52073" y2="32075"/>
                        <a14:foregroundMark x1="52073" y1="32075" x2="41951" y2="38679"/>
                        <a14:foregroundMark x1="41951" y1="38679" x2="37805" y2="48428"/>
                        <a14:foregroundMark x1="37805" y1="48428" x2="40366" y2="64780"/>
                        <a14:foregroundMark x1="40366" y1="64780" x2="47805" y2="74843"/>
                        <a14:foregroundMark x1="47805" y1="74843" x2="54878" y2="72642"/>
                        <a14:foregroundMark x1="54878" y1="72642" x2="57683" y2="68868"/>
                        <a14:foregroundMark x1="67683" y1="31447" x2="65122" y2="18553"/>
                        <a14:foregroundMark x1="65122" y1="18553" x2="61707" y2="10377"/>
                        <a14:foregroundMark x1="61707" y1="10377" x2="51951" y2="5031"/>
                        <a14:foregroundMark x1="51951" y1="5031" x2="46707" y2="10692"/>
                        <a14:foregroundMark x1="46707" y1="10692" x2="42073" y2="23585"/>
                        <a14:foregroundMark x1="42073" y1="23585" x2="39634" y2="35220"/>
                        <a14:foregroundMark x1="39634" y1="35220" x2="32317" y2="55346"/>
                        <a14:foregroundMark x1="32317" y1="55346" x2="39512" y2="79245"/>
                        <a14:foregroundMark x1="39512" y1="79245" x2="50610" y2="87107"/>
                        <a14:foregroundMark x1="50610" y1="87107" x2="56341" y2="84906"/>
                        <a14:foregroundMark x1="56341" y1="84906" x2="63415" y2="86478"/>
                        <a14:foregroundMark x1="63415" y1="86478" x2="66829" y2="95597"/>
                        <a14:foregroundMark x1="66829" y1="95597" x2="71707" y2="94654"/>
                        <a14:foregroundMark x1="71707" y1="94654" x2="80244" y2="79874"/>
                        <a14:foregroundMark x1="80244" y1="79874" x2="83293" y2="69182"/>
                        <a14:foregroundMark x1="83293" y1="69182" x2="82317" y2="56918"/>
                        <a14:foregroundMark x1="82317" y1="56918" x2="72073" y2="46855"/>
                        <a14:foregroundMark x1="72073" y1="46855" x2="67439" y2="37736"/>
                        <a14:foregroundMark x1="67439" y1="37736" x2="67195" y2="30503"/>
                        <a14:foregroundMark x1="69268" y1="39623" x2="77805" y2="48428"/>
                        <a14:foregroundMark x1="77805" y1="48428" x2="80732" y2="49686"/>
                        <a14:foregroundMark x1="42317" y1="94969" x2="37683" y2="96226"/>
                        <a14:foregroundMark x1="56707" y1="88679" x2="48049" y2="91509"/>
                        <a14:foregroundMark x1="51255" y1="92345" x2="54634" y2="90566"/>
                        <a14:foregroundMark x1="54634" y1="90566" x2="57927" y2="85535"/>
                        <a14:foregroundMark x1="61707" y1="10063" x2="57561" y2="3145"/>
                        <a14:foregroundMark x1="57561" y1="3145" x2="56098" y2="1887"/>
                        <a14:backgroundMark x1="56341" y1="96541" x2="47805" y2="9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21" y="1336518"/>
            <a:ext cx="1984617" cy="76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35,701 Sun Clipart Illustrations &amp;amp; Clip Art - iStock">
            <a:extLst>
              <a:ext uri="{FF2B5EF4-FFF2-40B4-BE49-F238E27FC236}">
                <a16:creationId xmlns:a16="http://schemas.microsoft.com/office/drawing/2014/main" id="{5F6318C5-BCF3-2548-8FA9-957F44DD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104" y="-315073"/>
            <a:ext cx="2662626" cy="254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A25CBC2-5157-904C-BEB2-023D15AC2D21}"/>
              </a:ext>
            </a:extLst>
          </p:cNvPr>
          <p:cNvCxnSpPr>
            <a:cxnSpLocks/>
          </p:cNvCxnSpPr>
          <p:nvPr/>
        </p:nvCxnSpPr>
        <p:spPr>
          <a:xfrm>
            <a:off x="1817912" y="1048643"/>
            <a:ext cx="965157" cy="589458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BD5DE51-0A6E-F246-B014-5BC823AA48F7}"/>
              </a:ext>
            </a:extLst>
          </p:cNvPr>
          <p:cNvCxnSpPr>
            <a:cxnSpLocks/>
          </p:cNvCxnSpPr>
          <p:nvPr/>
        </p:nvCxnSpPr>
        <p:spPr>
          <a:xfrm flipV="1">
            <a:off x="3893411" y="704171"/>
            <a:ext cx="587127" cy="639201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093A4A41-89AF-BF4B-B1D3-B8FE7CA9932F}"/>
              </a:ext>
            </a:extLst>
          </p:cNvPr>
          <p:cNvCxnSpPr>
            <a:cxnSpLocks/>
          </p:cNvCxnSpPr>
          <p:nvPr/>
        </p:nvCxnSpPr>
        <p:spPr>
          <a:xfrm>
            <a:off x="3822250" y="2183356"/>
            <a:ext cx="1172625" cy="713248"/>
          </a:xfrm>
          <a:prstGeom prst="straightConnector1">
            <a:avLst/>
          </a:prstGeom>
          <a:ln w="1016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7A36351-B54F-454F-BB38-82DA2D60B792}"/>
              </a:ext>
            </a:extLst>
          </p:cNvPr>
          <p:cNvCxnSpPr>
            <a:cxnSpLocks/>
          </p:cNvCxnSpPr>
          <p:nvPr/>
        </p:nvCxnSpPr>
        <p:spPr>
          <a:xfrm>
            <a:off x="3286784" y="2183356"/>
            <a:ext cx="0" cy="902604"/>
          </a:xfrm>
          <a:prstGeom prst="straightConnector1">
            <a:avLst/>
          </a:prstGeom>
          <a:ln w="1016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6" descr="318,003 Wind Illustrations &amp;amp; Clip Art - iStock">
            <a:extLst>
              <a:ext uri="{FF2B5EF4-FFF2-40B4-BE49-F238E27FC236}">
                <a16:creationId xmlns:a16="http://schemas.microsoft.com/office/drawing/2014/main" id="{8035E9C8-BD07-4947-862C-B5B5F18E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20" b="89980" l="8333" r="92157">
                        <a14:foregroundMark x1="46345" y1="37052" x2="57516" y2="38878"/>
                        <a14:foregroundMark x1="39211" y1="35885" x2="39749" y2="35973"/>
                        <a14:foregroundMark x1="35458" y1="35271" x2="37647" y2="35629"/>
                        <a14:foregroundMark x1="48529" y1="58317" x2="63595" y2="63405"/>
                        <a14:foregroundMark x1="82026" y1="69138" x2="85971" y2="67064"/>
                        <a14:foregroundMark x1="87275" y1="65124" x2="85784" y2="61924"/>
                        <a14:foregroundMark x1="38027" y1="65130" x2="38235" y2="65130"/>
                        <a14:foregroundMark x1="30556" y1="65130" x2="33942" y2="65130"/>
                        <a14:foregroundMark x1="73336" y1="40481" x2="73693" y2="40481"/>
                        <a14:foregroundMark x1="71405" y1="40481" x2="72400" y2="40481"/>
                        <a14:foregroundMark x1="71066" y1="68353" x2="69771" y2="67735"/>
                        <a14:foregroundMark x1="68137" y1="66132" x2="63235" y2="63727"/>
                        <a14:foregroundMark x1="89216" y1="71743" x2="91551" y2="71140"/>
                        <a14:foregroundMark x1="21242" y1="39078" x2="20434" y2="39355"/>
                        <a14:backgroundMark x1="44771" y1="37275" x2="40196" y2="36874"/>
                        <a14:backgroundMark x1="46732" y1="37876" x2="42810" y2="37074"/>
                        <a14:backgroundMark x1="39542" y1="36473" x2="38235" y2="36673"/>
                        <a14:backgroundMark x1="73693" y1="41082" x2="72876" y2="41283"/>
                        <a14:backgroundMark x1="68918" y1="65702" x2="67739" y2="65179"/>
                        <a14:backgroundMark x1="71895" y1="66733" x2="69935" y2="65531"/>
                        <a14:backgroundMark x1="38235" y1="65531" x2="34150" y2="65531"/>
                        <a14:backgroundMark x1="85784" y1="64128" x2="85458" y2="62926"/>
                        <a14:backgroundMark x1="85948" y1="63727" x2="85621" y2="62926"/>
                        <a14:backgroundMark x1="86111" y1="64329" x2="85784" y2="62926"/>
                        <a14:backgroundMark x1="87745" y1="66934" x2="87745" y2="65731"/>
                        <a14:backgroundMark x1="87908" y1="65731" x2="87745" y2="67335"/>
                        <a14:backgroundMark x1="92810" y1="71142" x2="91667" y2="71343"/>
                        <a14:backgroundMark x1="20752" y1="39880" x2="16503" y2="41082"/>
                        <a14:backgroundMark x1="20752" y1="46493" x2="16503" y2="47495"/>
                        <a14:backgroundMark x1="11601" y1="69539" x2="7353" y2="71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38213" y="738379"/>
            <a:ext cx="2353787" cy="191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62F4404-5B94-F24A-8811-8A8D058E8820}"/>
              </a:ext>
            </a:extLst>
          </p:cNvPr>
          <p:cNvCxnSpPr>
            <a:cxnSpLocks/>
          </p:cNvCxnSpPr>
          <p:nvPr/>
        </p:nvCxnSpPr>
        <p:spPr>
          <a:xfrm flipV="1">
            <a:off x="9611382" y="1915056"/>
            <a:ext cx="0" cy="1170904"/>
          </a:xfrm>
          <a:prstGeom prst="straightConnector1">
            <a:avLst/>
          </a:prstGeom>
          <a:ln w="101600">
            <a:solidFill>
              <a:srgbClr val="448BC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">
            <a:extLst>
              <a:ext uri="{FF2B5EF4-FFF2-40B4-BE49-F238E27FC236}">
                <a16:creationId xmlns:a16="http://schemas.microsoft.com/office/drawing/2014/main" id="{7C021E78-9982-D148-A695-B389553AB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74" y="846669"/>
            <a:ext cx="1336687" cy="13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D5D5234-55C9-404A-B172-68CFA063B143}"/>
              </a:ext>
            </a:extLst>
          </p:cNvPr>
          <p:cNvCxnSpPr>
            <a:cxnSpLocks/>
          </p:cNvCxnSpPr>
          <p:nvPr/>
        </p:nvCxnSpPr>
        <p:spPr>
          <a:xfrm flipV="1">
            <a:off x="6643765" y="1890291"/>
            <a:ext cx="0" cy="1195669"/>
          </a:xfrm>
          <a:prstGeom prst="straightConnector1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E18E2CD3-4E0A-4C43-AAFB-6EC45EBDAFC0}"/>
              </a:ext>
            </a:extLst>
          </p:cNvPr>
          <p:cNvCxnSpPr>
            <a:cxnSpLocks/>
          </p:cNvCxnSpPr>
          <p:nvPr/>
        </p:nvCxnSpPr>
        <p:spPr>
          <a:xfrm>
            <a:off x="7280647" y="1894446"/>
            <a:ext cx="0" cy="1191514"/>
          </a:xfrm>
          <a:prstGeom prst="straightConnector1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F333509-3BA1-6A43-8BC2-EA3C03C478B3}"/>
              </a:ext>
            </a:extLst>
          </p:cNvPr>
          <p:cNvSpPr txBox="1"/>
          <p:nvPr/>
        </p:nvSpPr>
        <p:spPr>
          <a:xfrm>
            <a:off x="1841859" y="273192"/>
            <a:ext cx="20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Solar radiation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D264160-0A56-DC48-AB0B-E1B95B776B95}"/>
              </a:ext>
            </a:extLst>
          </p:cNvPr>
          <p:cNvSpPr txBox="1"/>
          <p:nvPr/>
        </p:nvSpPr>
        <p:spPr>
          <a:xfrm>
            <a:off x="3362037" y="2900215"/>
            <a:ext cx="2596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Longwave radiation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C86CAC9-4397-B641-9D4C-1BBBF94872A5}"/>
              </a:ext>
            </a:extLst>
          </p:cNvPr>
          <p:cNvSpPr txBox="1"/>
          <p:nvPr/>
        </p:nvSpPr>
        <p:spPr>
          <a:xfrm>
            <a:off x="5644978" y="1375537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Sensible heat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F2DA388-16AF-6D48-A7A8-B1B8437E25A5}"/>
              </a:ext>
            </a:extLst>
          </p:cNvPr>
          <p:cNvSpPr txBox="1"/>
          <p:nvPr/>
        </p:nvSpPr>
        <p:spPr>
          <a:xfrm>
            <a:off x="8436351" y="1388553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Latent heat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B3CC412-FEF5-4848-B8B8-E2CE1631AB70}"/>
              </a:ext>
            </a:extLst>
          </p:cNvPr>
          <p:cNvSpPr txBox="1"/>
          <p:nvPr/>
        </p:nvSpPr>
        <p:spPr>
          <a:xfrm>
            <a:off x="2634881" y="3595443"/>
            <a:ext cx="2816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Warm upper ocean</a:t>
            </a:r>
          </a:p>
        </p:txBody>
      </p:sp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C78153D9-5FF0-2A4F-B270-EB95562CC983}"/>
              </a:ext>
            </a:extLst>
          </p:cNvPr>
          <p:cNvSpPr/>
          <p:nvPr/>
        </p:nvSpPr>
        <p:spPr>
          <a:xfrm rot="19907708">
            <a:off x="1859080" y="3791369"/>
            <a:ext cx="439142" cy="1287368"/>
          </a:xfrm>
          <a:prstGeom prst="rtTriangle">
            <a:avLst/>
          </a:prstGeom>
          <a:solidFill>
            <a:srgbClr val="448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C8A1F121-C5A8-334E-995E-30DD7B62CA1A}"/>
              </a:ext>
            </a:extLst>
          </p:cNvPr>
          <p:cNvSpPr txBox="1"/>
          <p:nvPr/>
        </p:nvSpPr>
        <p:spPr>
          <a:xfrm rot="2398443">
            <a:off x="1279474" y="4351043"/>
            <a:ext cx="137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Mixed Layer Depth </a:t>
            </a:r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6C5468D3-90E2-9A48-99BB-C08DAC97A633}"/>
              </a:ext>
            </a:extLst>
          </p:cNvPr>
          <p:cNvSpPr/>
          <p:nvPr/>
        </p:nvSpPr>
        <p:spPr>
          <a:xfrm rot="9208083">
            <a:off x="1843275" y="5074069"/>
            <a:ext cx="901671" cy="904797"/>
          </a:xfrm>
          <a:prstGeom prst="triangle">
            <a:avLst/>
          </a:prstGeom>
          <a:solidFill>
            <a:srgbClr val="448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91A4C70-00DA-A941-A700-C33401F2EE5D}"/>
              </a:ext>
            </a:extLst>
          </p:cNvPr>
          <p:cNvGrpSpPr/>
          <p:nvPr/>
        </p:nvGrpSpPr>
        <p:grpSpPr>
          <a:xfrm>
            <a:off x="9275954" y="4380846"/>
            <a:ext cx="1873534" cy="1128303"/>
            <a:chOff x="9275954" y="3622840"/>
            <a:chExt cx="1873534" cy="112830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424B94C-F942-9A4B-B53B-71E956D55F5F}"/>
                </a:ext>
              </a:extLst>
            </p:cNvPr>
            <p:cNvGrpSpPr/>
            <p:nvPr/>
          </p:nvGrpSpPr>
          <p:grpSpPr>
            <a:xfrm>
              <a:off x="10283936" y="3622840"/>
              <a:ext cx="865552" cy="1128303"/>
              <a:chOff x="10283936" y="3622840"/>
              <a:chExt cx="865552" cy="1128303"/>
            </a:xfrm>
          </p:grpSpPr>
          <p:sp>
            <p:nvSpPr>
              <p:cNvPr id="51" name="Curved Up Arrow 50">
                <a:extLst>
                  <a:ext uri="{FF2B5EF4-FFF2-40B4-BE49-F238E27FC236}">
                    <a16:creationId xmlns:a16="http://schemas.microsoft.com/office/drawing/2014/main" id="{048408B4-22F6-054E-875D-B61665FB1DEB}"/>
                  </a:ext>
                </a:extLst>
              </p:cNvPr>
              <p:cNvSpPr/>
              <p:nvPr/>
            </p:nvSpPr>
            <p:spPr>
              <a:xfrm rot="16200000">
                <a:off x="10412872" y="3966844"/>
                <a:ext cx="1080620" cy="392612"/>
              </a:xfrm>
              <a:prstGeom prst="curvedUpArrow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Curved Up Arrow 51">
                <a:extLst>
                  <a:ext uri="{FF2B5EF4-FFF2-40B4-BE49-F238E27FC236}">
                    <a16:creationId xmlns:a16="http://schemas.microsoft.com/office/drawing/2014/main" id="{4CF984DF-550F-1D4F-B8E7-80789C137507}"/>
                  </a:ext>
                </a:extLst>
              </p:cNvPr>
              <p:cNvSpPr/>
              <p:nvPr/>
            </p:nvSpPr>
            <p:spPr>
              <a:xfrm rot="16200000" flipH="1" flipV="1">
                <a:off x="9939931" y="4014528"/>
                <a:ext cx="1080620" cy="392610"/>
              </a:xfrm>
              <a:prstGeom prst="curvedUpArrow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84BB3BD-C909-1B48-B59F-30FCEB85FE00}"/>
                </a:ext>
              </a:extLst>
            </p:cNvPr>
            <p:cNvSpPr txBox="1"/>
            <p:nvPr/>
          </p:nvSpPr>
          <p:spPr>
            <a:xfrm>
              <a:off x="9275954" y="3637865"/>
              <a:ext cx="9989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Mixing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87AEBF1-FF44-4E4A-BD52-8A6F5A971D26}"/>
              </a:ext>
            </a:extLst>
          </p:cNvPr>
          <p:cNvSpPr txBox="1"/>
          <p:nvPr/>
        </p:nvSpPr>
        <p:spPr>
          <a:xfrm>
            <a:off x="6238003" y="3603150"/>
            <a:ext cx="1921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Mixed Layer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17F8FE-1733-9F46-B2F4-B2D690190C8D}"/>
              </a:ext>
            </a:extLst>
          </p:cNvPr>
          <p:cNvSpPr txBox="1"/>
          <p:nvPr/>
        </p:nvSpPr>
        <p:spPr>
          <a:xfrm>
            <a:off x="2646923" y="4843484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Cold deep ocean</a:t>
            </a:r>
          </a:p>
        </p:txBody>
      </p:sp>
    </p:spTree>
    <p:extLst>
      <p:ext uri="{BB962C8B-B14F-4D97-AF65-F5344CB8AC3E}">
        <p14:creationId xmlns:p14="http://schemas.microsoft.com/office/powerpoint/2010/main" val="662217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E16145F1-F93E-C044-BBA0-2ED811956552}"/>
              </a:ext>
            </a:extLst>
          </p:cNvPr>
          <p:cNvGrpSpPr/>
          <p:nvPr/>
        </p:nvGrpSpPr>
        <p:grpSpPr>
          <a:xfrm>
            <a:off x="917900" y="2428542"/>
            <a:ext cx="10398288" cy="4225769"/>
            <a:chOff x="1320916" y="1551217"/>
            <a:chExt cx="10398288" cy="4225769"/>
          </a:xfrm>
        </p:grpSpPr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E629A8AE-96DE-9448-A3A9-FF2E3463E76F}"/>
                </a:ext>
              </a:extLst>
            </p:cNvPr>
            <p:cNvSpPr/>
            <p:nvPr/>
          </p:nvSpPr>
          <p:spPr>
            <a:xfrm flipH="1">
              <a:off x="1952447" y="1551217"/>
              <a:ext cx="9766757" cy="4204844"/>
            </a:xfrm>
            <a:prstGeom prst="cube">
              <a:avLst/>
            </a:prstGeom>
            <a:solidFill>
              <a:srgbClr val="37C9FF"/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296E94-CF33-AF44-B6C1-BFD5BEC24839}"/>
                </a:ext>
              </a:extLst>
            </p:cNvPr>
            <p:cNvSpPr/>
            <p:nvPr/>
          </p:nvSpPr>
          <p:spPr>
            <a:xfrm>
              <a:off x="3002260" y="3298137"/>
              <a:ext cx="8716944" cy="2457917"/>
            </a:xfrm>
            <a:prstGeom prst="rect">
              <a:avLst/>
            </a:prstGeom>
            <a:solidFill>
              <a:srgbClr val="448BCA"/>
            </a:solidFill>
            <a:ln w="50800" cmpd="sng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ight Triangle 61">
              <a:extLst>
                <a:ext uri="{FF2B5EF4-FFF2-40B4-BE49-F238E27FC236}">
                  <a16:creationId xmlns:a16="http://schemas.microsoft.com/office/drawing/2014/main" id="{3C4EFF27-88D1-1F43-9597-42C4B47C0340}"/>
                </a:ext>
              </a:extLst>
            </p:cNvPr>
            <p:cNvSpPr/>
            <p:nvPr/>
          </p:nvSpPr>
          <p:spPr>
            <a:xfrm>
              <a:off x="1972371" y="2355204"/>
              <a:ext cx="995681" cy="2344117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ight Triangle 62">
              <a:extLst>
                <a:ext uri="{FF2B5EF4-FFF2-40B4-BE49-F238E27FC236}">
                  <a16:creationId xmlns:a16="http://schemas.microsoft.com/office/drawing/2014/main" id="{69697E08-68AB-2F48-8207-2323CEEA146E}"/>
                </a:ext>
              </a:extLst>
            </p:cNvPr>
            <p:cNvSpPr/>
            <p:nvPr/>
          </p:nvSpPr>
          <p:spPr>
            <a:xfrm rot="13293665">
              <a:off x="1320916" y="2600231"/>
              <a:ext cx="1307091" cy="1497884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ight Triangle 63">
              <a:extLst>
                <a:ext uri="{FF2B5EF4-FFF2-40B4-BE49-F238E27FC236}">
                  <a16:creationId xmlns:a16="http://schemas.microsoft.com/office/drawing/2014/main" id="{650BDE73-DE3E-5047-B7FA-FAD5215EFA5E}"/>
                </a:ext>
              </a:extLst>
            </p:cNvPr>
            <p:cNvSpPr/>
            <p:nvPr/>
          </p:nvSpPr>
          <p:spPr>
            <a:xfrm flipH="1">
              <a:off x="1982309" y="3298137"/>
              <a:ext cx="999585" cy="1381024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Triangle 64">
              <a:extLst>
                <a:ext uri="{FF2B5EF4-FFF2-40B4-BE49-F238E27FC236}">
                  <a16:creationId xmlns:a16="http://schemas.microsoft.com/office/drawing/2014/main" id="{D50BDBBE-80DA-2640-B1BA-674E27724C91}"/>
                </a:ext>
              </a:extLst>
            </p:cNvPr>
            <p:cNvSpPr/>
            <p:nvPr/>
          </p:nvSpPr>
          <p:spPr>
            <a:xfrm rot="9208083">
              <a:off x="2220974" y="4425150"/>
              <a:ext cx="901671" cy="1351836"/>
            </a:xfrm>
            <a:prstGeom prst="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ight Triangle 65">
              <a:extLst>
                <a:ext uri="{FF2B5EF4-FFF2-40B4-BE49-F238E27FC236}">
                  <a16:creationId xmlns:a16="http://schemas.microsoft.com/office/drawing/2014/main" id="{919B2DEE-9425-8D49-8B79-308F31C8ADA0}"/>
                </a:ext>
              </a:extLst>
            </p:cNvPr>
            <p:cNvSpPr/>
            <p:nvPr/>
          </p:nvSpPr>
          <p:spPr>
            <a:xfrm rot="10800000">
              <a:off x="2647340" y="4612402"/>
              <a:ext cx="334720" cy="1063568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Triangle 66">
              <a:extLst>
                <a:ext uri="{FF2B5EF4-FFF2-40B4-BE49-F238E27FC236}">
                  <a16:creationId xmlns:a16="http://schemas.microsoft.com/office/drawing/2014/main" id="{BFA57EA6-3BC1-A94D-BD00-3DCEFA2BA7AA}"/>
                </a:ext>
              </a:extLst>
            </p:cNvPr>
            <p:cNvSpPr/>
            <p:nvPr/>
          </p:nvSpPr>
          <p:spPr>
            <a:xfrm rot="2763979">
              <a:off x="2623910" y="3262576"/>
              <a:ext cx="318934" cy="703207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Triangle 67">
              <a:extLst>
                <a:ext uri="{FF2B5EF4-FFF2-40B4-BE49-F238E27FC236}">
                  <a16:creationId xmlns:a16="http://schemas.microsoft.com/office/drawing/2014/main" id="{8A1D559A-2D67-E04F-BB81-E58AE0426A60}"/>
                </a:ext>
              </a:extLst>
            </p:cNvPr>
            <p:cNvSpPr/>
            <p:nvPr/>
          </p:nvSpPr>
          <p:spPr>
            <a:xfrm rot="13451289">
              <a:off x="2590495" y="3148944"/>
              <a:ext cx="204303" cy="693788"/>
            </a:xfrm>
            <a:prstGeom prst="rtTriangle">
              <a:avLst/>
            </a:prstGeom>
            <a:solidFill>
              <a:srgbClr val="448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87BC4A3-BD95-B143-ABF7-10BB51FFEC6E}"/>
                </a:ext>
              </a:extLst>
            </p:cNvPr>
            <p:cNvCxnSpPr>
              <a:cxnSpLocks/>
            </p:cNvCxnSpPr>
            <p:nvPr/>
          </p:nvCxnSpPr>
          <p:spPr>
            <a:xfrm>
              <a:off x="1966523" y="2355204"/>
              <a:ext cx="1037557" cy="966588"/>
            </a:xfrm>
            <a:prstGeom prst="line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A62E160-62EF-FE46-844D-F64B02CA443C}"/>
              </a:ext>
            </a:extLst>
          </p:cNvPr>
          <p:cNvGrpSpPr/>
          <p:nvPr/>
        </p:nvGrpSpPr>
        <p:grpSpPr>
          <a:xfrm>
            <a:off x="267332" y="2141439"/>
            <a:ext cx="1483942" cy="3609056"/>
            <a:chOff x="675318" y="1258829"/>
            <a:chExt cx="1483942" cy="3609056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7DE599C-452E-DD4A-9946-51FE00886DCB}"/>
                </a:ext>
              </a:extLst>
            </p:cNvPr>
            <p:cNvSpPr txBox="1"/>
            <p:nvPr/>
          </p:nvSpPr>
          <p:spPr>
            <a:xfrm rot="16200000">
              <a:off x="80764" y="2380462"/>
              <a:ext cx="17123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Depth (m)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708941C-8432-2D46-A354-548909DD02EE}"/>
                </a:ext>
              </a:extLst>
            </p:cNvPr>
            <p:cNvSpPr txBox="1"/>
            <p:nvPr/>
          </p:nvSpPr>
          <p:spPr>
            <a:xfrm>
              <a:off x="1562597" y="1258829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B797074-D4F2-5145-B6A4-BC8413061F5E}"/>
                </a:ext>
              </a:extLst>
            </p:cNvPr>
            <p:cNvSpPr txBox="1"/>
            <p:nvPr/>
          </p:nvSpPr>
          <p:spPr>
            <a:xfrm>
              <a:off x="1355786" y="1961335"/>
              <a:ext cx="803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50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E2611B6-36F5-6549-AF39-9AA9793BA6D3}"/>
                </a:ext>
              </a:extLst>
            </p:cNvPr>
            <p:cNvSpPr txBox="1"/>
            <p:nvPr/>
          </p:nvSpPr>
          <p:spPr>
            <a:xfrm>
              <a:off x="1168897" y="4283110"/>
              <a:ext cx="803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200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035E27E-CF4A-A644-85FA-70108B760881}"/>
                </a:ext>
              </a:extLst>
            </p:cNvPr>
            <p:cNvSpPr txBox="1"/>
            <p:nvPr/>
          </p:nvSpPr>
          <p:spPr>
            <a:xfrm>
              <a:off x="1157866" y="3498236"/>
              <a:ext cx="929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150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95B810-655F-9B4D-9BFF-F1B17E63D9D4}"/>
                </a:ext>
              </a:extLst>
            </p:cNvPr>
            <p:cNvSpPr txBox="1"/>
            <p:nvPr/>
          </p:nvSpPr>
          <p:spPr>
            <a:xfrm>
              <a:off x="1157866" y="2713362"/>
              <a:ext cx="9296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100</a:t>
              </a:r>
            </a:p>
          </p:txBody>
        </p:sp>
      </p:grpSp>
      <p:pic>
        <p:nvPicPr>
          <p:cNvPr id="79" name="Picture 2" descr="Cloud Drawing Clip Art, PNG, 600x318px, Cloud, Area, Black, Black And  White, Blog Download Free">
            <a:extLst>
              <a:ext uri="{FF2B5EF4-FFF2-40B4-BE49-F238E27FC236}">
                <a16:creationId xmlns:a16="http://schemas.microsoft.com/office/drawing/2014/main" id="{A99D26A4-D780-F749-A3DD-D00DADF5B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7" b="95912" l="10000" r="90000">
                        <a14:foregroundMark x1="56829" y1="45283" x2="52073" y2="32075"/>
                        <a14:foregroundMark x1="52073" y1="32075" x2="41951" y2="38679"/>
                        <a14:foregroundMark x1="41951" y1="38679" x2="37805" y2="48428"/>
                        <a14:foregroundMark x1="37805" y1="48428" x2="40366" y2="64780"/>
                        <a14:foregroundMark x1="40366" y1="64780" x2="47805" y2="74843"/>
                        <a14:foregroundMark x1="47805" y1="74843" x2="54878" y2="72642"/>
                        <a14:foregroundMark x1="54878" y1="72642" x2="57683" y2="68868"/>
                        <a14:foregroundMark x1="67683" y1="31447" x2="65122" y2="18553"/>
                        <a14:foregroundMark x1="65122" y1="18553" x2="61707" y2="10377"/>
                        <a14:foregroundMark x1="61707" y1="10377" x2="51951" y2="5031"/>
                        <a14:foregroundMark x1="51951" y1="5031" x2="46707" y2="10692"/>
                        <a14:foregroundMark x1="46707" y1="10692" x2="42073" y2="23585"/>
                        <a14:foregroundMark x1="42073" y1="23585" x2="39634" y2="35220"/>
                        <a14:foregroundMark x1="39634" y1="35220" x2="32317" y2="55346"/>
                        <a14:foregroundMark x1="32317" y1="55346" x2="39512" y2="79245"/>
                        <a14:foregroundMark x1="39512" y1="79245" x2="50610" y2="87107"/>
                        <a14:foregroundMark x1="50610" y1="87107" x2="56341" y2="84906"/>
                        <a14:foregroundMark x1="56341" y1="84906" x2="63415" y2="86478"/>
                        <a14:foregroundMark x1="63415" y1="86478" x2="66829" y2="95597"/>
                        <a14:foregroundMark x1="66829" y1="95597" x2="71707" y2="94654"/>
                        <a14:foregroundMark x1="71707" y1="94654" x2="80244" y2="79874"/>
                        <a14:foregroundMark x1="80244" y1="79874" x2="83293" y2="69182"/>
                        <a14:foregroundMark x1="83293" y1="69182" x2="82317" y2="56918"/>
                        <a14:foregroundMark x1="82317" y1="56918" x2="72073" y2="46855"/>
                        <a14:foregroundMark x1="72073" y1="46855" x2="67439" y2="37736"/>
                        <a14:foregroundMark x1="67439" y1="37736" x2="67195" y2="30503"/>
                        <a14:foregroundMark x1="69268" y1="39623" x2="77805" y2="48428"/>
                        <a14:foregroundMark x1="77805" y1="48428" x2="80732" y2="49686"/>
                        <a14:foregroundMark x1="42317" y1="94969" x2="37683" y2="96226"/>
                        <a14:foregroundMark x1="56707" y1="88679" x2="48049" y2="91509"/>
                        <a14:foregroundMark x1="51255" y1="92345" x2="54634" y2="90566"/>
                        <a14:foregroundMark x1="54634" y1="90566" x2="57927" y2="85535"/>
                        <a14:foregroundMark x1="61707" y1="10063" x2="57561" y2="3145"/>
                        <a14:foregroundMark x1="57561" y1="3145" x2="56098" y2="1887"/>
                        <a14:backgroundMark x1="56341" y1="96541" x2="47805" y2="9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21" y="1336518"/>
            <a:ext cx="1984617" cy="76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35,701 Sun Clipart Illustrations &amp;amp; Clip Art - iStock">
            <a:extLst>
              <a:ext uri="{FF2B5EF4-FFF2-40B4-BE49-F238E27FC236}">
                <a16:creationId xmlns:a16="http://schemas.microsoft.com/office/drawing/2014/main" id="{5F6318C5-BCF3-2548-8FA9-957F44DD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104" y="-315073"/>
            <a:ext cx="2662626" cy="254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A25CBC2-5157-904C-BEB2-023D15AC2D21}"/>
              </a:ext>
            </a:extLst>
          </p:cNvPr>
          <p:cNvCxnSpPr>
            <a:cxnSpLocks/>
          </p:cNvCxnSpPr>
          <p:nvPr/>
        </p:nvCxnSpPr>
        <p:spPr>
          <a:xfrm>
            <a:off x="1817912" y="1048643"/>
            <a:ext cx="965157" cy="589458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BD5DE51-0A6E-F246-B014-5BC823AA48F7}"/>
              </a:ext>
            </a:extLst>
          </p:cNvPr>
          <p:cNvCxnSpPr>
            <a:cxnSpLocks/>
          </p:cNvCxnSpPr>
          <p:nvPr/>
        </p:nvCxnSpPr>
        <p:spPr>
          <a:xfrm flipV="1">
            <a:off x="3893411" y="704171"/>
            <a:ext cx="587127" cy="639201"/>
          </a:xfrm>
          <a:prstGeom prst="straightConnector1">
            <a:avLst/>
          </a:prstGeom>
          <a:ln w="1016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093A4A41-89AF-BF4B-B1D3-B8FE7CA9932F}"/>
              </a:ext>
            </a:extLst>
          </p:cNvPr>
          <p:cNvCxnSpPr>
            <a:cxnSpLocks/>
          </p:cNvCxnSpPr>
          <p:nvPr/>
        </p:nvCxnSpPr>
        <p:spPr>
          <a:xfrm>
            <a:off x="3822250" y="2183356"/>
            <a:ext cx="1172625" cy="713248"/>
          </a:xfrm>
          <a:prstGeom prst="straightConnector1">
            <a:avLst/>
          </a:prstGeom>
          <a:ln w="1016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7A36351-B54F-454F-BB38-82DA2D60B792}"/>
              </a:ext>
            </a:extLst>
          </p:cNvPr>
          <p:cNvCxnSpPr>
            <a:cxnSpLocks/>
          </p:cNvCxnSpPr>
          <p:nvPr/>
        </p:nvCxnSpPr>
        <p:spPr>
          <a:xfrm>
            <a:off x="3286784" y="2183356"/>
            <a:ext cx="0" cy="902604"/>
          </a:xfrm>
          <a:prstGeom prst="straightConnector1">
            <a:avLst/>
          </a:prstGeom>
          <a:ln w="1016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6" descr="318,003 Wind Illustrations &amp;amp; Clip Art - iStock">
            <a:extLst>
              <a:ext uri="{FF2B5EF4-FFF2-40B4-BE49-F238E27FC236}">
                <a16:creationId xmlns:a16="http://schemas.microsoft.com/office/drawing/2014/main" id="{8035E9C8-BD07-4947-862C-B5B5F18E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20" b="89980" l="8333" r="92157">
                        <a14:foregroundMark x1="46345" y1="37052" x2="57516" y2="38878"/>
                        <a14:foregroundMark x1="39211" y1="35885" x2="39749" y2="35973"/>
                        <a14:foregroundMark x1="35458" y1="35271" x2="37647" y2="35629"/>
                        <a14:foregroundMark x1="48529" y1="58317" x2="63595" y2="63405"/>
                        <a14:foregroundMark x1="82026" y1="69138" x2="85971" y2="67064"/>
                        <a14:foregroundMark x1="87275" y1="65124" x2="85784" y2="61924"/>
                        <a14:foregroundMark x1="38027" y1="65130" x2="38235" y2="65130"/>
                        <a14:foregroundMark x1="30556" y1="65130" x2="33942" y2="65130"/>
                        <a14:foregroundMark x1="73336" y1="40481" x2="73693" y2="40481"/>
                        <a14:foregroundMark x1="71405" y1="40481" x2="72400" y2="40481"/>
                        <a14:foregroundMark x1="71066" y1="68353" x2="69771" y2="67735"/>
                        <a14:foregroundMark x1="68137" y1="66132" x2="63235" y2="63727"/>
                        <a14:foregroundMark x1="89216" y1="71743" x2="91551" y2="71140"/>
                        <a14:foregroundMark x1="21242" y1="39078" x2="20434" y2="39355"/>
                        <a14:backgroundMark x1="44771" y1="37275" x2="40196" y2="36874"/>
                        <a14:backgroundMark x1="46732" y1="37876" x2="42810" y2="37074"/>
                        <a14:backgroundMark x1="39542" y1="36473" x2="38235" y2="36673"/>
                        <a14:backgroundMark x1="73693" y1="41082" x2="72876" y2="41283"/>
                        <a14:backgroundMark x1="68918" y1="65702" x2="67739" y2="65179"/>
                        <a14:backgroundMark x1="71895" y1="66733" x2="69935" y2="65531"/>
                        <a14:backgroundMark x1="38235" y1="65531" x2="34150" y2="65531"/>
                        <a14:backgroundMark x1="85784" y1="64128" x2="85458" y2="62926"/>
                        <a14:backgroundMark x1="85948" y1="63727" x2="85621" y2="62926"/>
                        <a14:backgroundMark x1="86111" y1="64329" x2="85784" y2="62926"/>
                        <a14:backgroundMark x1="87745" y1="66934" x2="87745" y2="65731"/>
                        <a14:backgroundMark x1="87908" y1="65731" x2="87745" y2="67335"/>
                        <a14:backgroundMark x1="92810" y1="71142" x2="91667" y2="71343"/>
                        <a14:backgroundMark x1="20752" y1="39880" x2="16503" y2="41082"/>
                        <a14:backgroundMark x1="20752" y1="46493" x2="16503" y2="47495"/>
                        <a14:backgroundMark x1="11601" y1="69539" x2="7353" y2="71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38213" y="738379"/>
            <a:ext cx="2353787" cy="191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62F4404-5B94-F24A-8811-8A8D058E8820}"/>
              </a:ext>
            </a:extLst>
          </p:cNvPr>
          <p:cNvCxnSpPr>
            <a:cxnSpLocks/>
          </p:cNvCxnSpPr>
          <p:nvPr/>
        </p:nvCxnSpPr>
        <p:spPr>
          <a:xfrm flipV="1">
            <a:off x="9611382" y="1915056"/>
            <a:ext cx="0" cy="1170904"/>
          </a:xfrm>
          <a:prstGeom prst="straightConnector1">
            <a:avLst/>
          </a:prstGeom>
          <a:ln w="101600">
            <a:solidFill>
              <a:srgbClr val="448BC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">
            <a:extLst>
              <a:ext uri="{FF2B5EF4-FFF2-40B4-BE49-F238E27FC236}">
                <a16:creationId xmlns:a16="http://schemas.microsoft.com/office/drawing/2014/main" id="{7C021E78-9982-D148-A695-B389553AB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74" y="846669"/>
            <a:ext cx="1336687" cy="133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D5D5234-55C9-404A-B172-68CFA063B143}"/>
              </a:ext>
            </a:extLst>
          </p:cNvPr>
          <p:cNvCxnSpPr>
            <a:cxnSpLocks/>
          </p:cNvCxnSpPr>
          <p:nvPr/>
        </p:nvCxnSpPr>
        <p:spPr>
          <a:xfrm flipV="1">
            <a:off x="6643765" y="1890291"/>
            <a:ext cx="0" cy="1195669"/>
          </a:xfrm>
          <a:prstGeom prst="straightConnector1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E18E2CD3-4E0A-4C43-AAFB-6EC45EBDAFC0}"/>
              </a:ext>
            </a:extLst>
          </p:cNvPr>
          <p:cNvCxnSpPr>
            <a:cxnSpLocks/>
          </p:cNvCxnSpPr>
          <p:nvPr/>
        </p:nvCxnSpPr>
        <p:spPr>
          <a:xfrm>
            <a:off x="7280647" y="1894446"/>
            <a:ext cx="0" cy="1191514"/>
          </a:xfrm>
          <a:prstGeom prst="straightConnector1">
            <a:avLst/>
          </a:prstGeom>
          <a:ln w="1016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F333509-3BA1-6A43-8BC2-EA3C03C478B3}"/>
              </a:ext>
            </a:extLst>
          </p:cNvPr>
          <p:cNvSpPr txBox="1"/>
          <p:nvPr/>
        </p:nvSpPr>
        <p:spPr>
          <a:xfrm>
            <a:off x="1841859" y="273192"/>
            <a:ext cx="20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Solar radiation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D264160-0A56-DC48-AB0B-E1B95B776B95}"/>
              </a:ext>
            </a:extLst>
          </p:cNvPr>
          <p:cNvSpPr txBox="1"/>
          <p:nvPr/>
        </p:nvSpPr>
        <p:spPr>
          <a:xfrm>
            <a:off x="3362037" y="2900215"/>
            <a:ext cx="2596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Longwave radiation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C86CAC9-4397-B641-9D4C-1BBBF94872A5}"/>
              </a:ext>
            </a:extLst>
          </p:cNvPr>
          <p:cNvSpPr txBox="1"/>
          <p:nvPr/>
        </p:nvSpPr>
        <p:spPr>
          <a:xfrm>
            <a:off x="5644978" y="1375537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Sensible heat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F2DA388-16AF-6D48-A7A8-B1B8437E25A5}"/>
              </a:ext>
            </a:extLst>
          </p:cNvPr>
          <p:cNvSpPr txBox="1"/>
          <p:nvPr/>
        </p:nvSpPr>
        <p:spPr>
          <a:xfrm>
            <a:off x="8436351" y="1388553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Latent heat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B3CC412-FEF5-4848-B8B8-E2CE1631AB70}"/>
              </a:ext>
            </a:extLst>
          </p:cNvPr>
          <p:cNvSpPr txBox="1"/>
          <p:nvPr/>
        </p:nvSpPr>
        <p:spPr>
          <a:xfrm>
            <a:off x="2634881" y="3595443"/>
            <a:ext cx="2816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Warm upper ocean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5DCF479-D450-364A-8155-5AF85518ED35}"/>
              </a:ext>
            </a:extLst>
          </p:cNvPr>
          <p:cNvSpPr txBox="1"/>
          <p:nvPr/>
        </p:nvSpPr>
        <p:spPr>
          <a:xfrm>
            <a:off x="2642986" y="4195010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Cold deep ocean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3B5F92C5-C4C4-654F-BAAE-8ADE2B4CA64F}"/>
              </a:ext>
            </a:extLst>
          </p:cNvPr>
          <p:cNvGrpSpPr/>
          <p:nvPr/>
        </p:nvGrpSpPr>
        <p:grpSpPr>
          <a:xfrm>
            <a:off x="9275954" y="3622840"/>
            <a:ext cx="1873534" cy="1128303"/>
            <a:chOff x="9275954" y="3622840"/>
            <a:chExt cx="1873534" cy="1128303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288E3AC-1A23-4144-B959-D4D1F3451E48}"/>
                </a:ext>
              </a:extLst>
            </p:cNvPr>
            <p:cNvGrpSpPr/>
            <p:nvPr/>
          </p:nvGrpSpPr>
          <p:grpSpPr>
            <a:xfrm>
              <a:off x="10283936" y="3622840"/>
              <a:ext cx="865552" cy="1128303"/>
              <a:chOff x="10283936" y="3622840"/>
              <a:chExt cx="865552" cy="1128303"/>
            </a:xfrm>
          </p:grpSpPr>
          <p:sp>
            <p:nvSpPr>
              <p:cNvPr id="135" name="Curved Up Arrow 134">
                <a:extLst>
                  <a:ext uri="{FF2B5EF4-FFF2-40B4-BE49-F238E27FC236}">
                    <a16:creationId xmlns:a16="http://schemas.microsoft.com/office/drawing/2014/main" id="{43781BA3-614F-314C-AE2B-EC776D623DBB}"/>
                  </a:ext>
                </a:extLst>
              </p:cNvPr>
              <p:cNvSpPr/>
              <p:nvPr/>
            </p:nvSpPr>
            <p:spPr>
              <a:xfrm rot="16200000">
                <a:off x="10412872" y="3966844"/>
                <a:ext cx="1080620" cy="392612"/>
              </a:xfrm>
              <a:prstGeom prst="curvedUpArrow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Curved Up Arrow 135">
                <a:extLst>
                  <a:ext uri="{FF2B5EF4-FFF2-40B4-BE49-F238E27FC236}">
                    <a16:creationId xmlns:a16="http://schemas.microsoft.com/office/drawing/2014/main" id="{33C88DB7-59A8-EC40-AB26-567E7D53EE14}"/>
                  </a:ext>
                </a:extLst>
              </p:cNvPr>
              <p:cNvSpPr/>
              <p:nvPr/>
            </p:nvSpPr>
            <p:spPr>
              <a:xfrm rot="16200000" flipH="1" flipV="1">
                <a:off x="9939931" y="4014528"/>
                <a:ext cx="1080620" cy="392610"/>
              </a:xfrm>
              <a:prstGeom prst="curvedUpArrow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49F9056-6941-544F-9BF1-812C7B3A2C43}"/>
                </a:ext>
              </a:extLst>
            </p:cNvPr>
            <p:cNvSpPr txBox="1"/>
            <p:nvPr/>
          </p:nvSpPr>
          <p:spPr>
            <a:xfrm>
              <a:off x="9275954" y="3637865"/>
              <a:ext cx="9989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Mixing</a:t>
              </a: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4945550-A5E6-3648-A0F4-11D41D758062}"/>
              </a:ext>
            </a:extLst>
          </p:cNvPr>
          <p:cNvGrpSpPr/>
          <p:nvPr/>
        </p:nvGrpSpPr>
        <p:grpSpPr>
          <a:xfrm>
            <a:off x="1279780" y="3603150"/>
            <a:ext cx="6879839" cy="699854"/>
            <a:chOff x="1279780" y="3603150"/>
            <a:chExt cx="6879839" cy="699854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9CF8CC8E-118E-C44A-A3A2-62FE652536E2}"/>
                </a:ext>
              </a:extLst>
            </p:cNvPr>
            <p:cNvSpPr txBox="1"/>
            <p:nvPr/>
          </p:nvSpPr>
          <p:spPr>
            <a:xfrm>
              <a:off x="6238003" y="3603150"/>
              <a:ext cx="19216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Mixed Layer 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C8A1F121-C5A8-334E-995E-30DD7B62CA1A}"/>
                </a:ext>
              </a:extLst>
            </p:cNvPr>
            <p:cNvSpPr txBox="1"/>
            <p:nvPr/>
          </p:nvSpPr>
          <p:spPr>
            <a:xfrm rot="2398443">
              <a:off x="1279780" y="3656673"/>
              <a:ext cx="13763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Mixed Layer Depth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272152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{3B84A447-C518-F14F-A962-08EB4D4373C2}tf10001120</Template>
  <TotalTime>18758</TotalTime>
  <Words>899</Words>
  <Application>Microsoft Macintosh PowerPoint</Application>
  <PresentationFormat>Widescreen</PresentationFormat>
  <Paragraphs>241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Dillon Amaya</dc:creator>
  <cp:lastModifiedBy>Dillon Amaya</cp:lastModifiedBy>
  <cp:revision>1185</cp:revision>
  <dcterms:created xsi:type="dcterms:W3CDTF">2020-12-01T18:10:07Z</dcterms:created>
  <dcterms:modified xsi:type="dcterms:W3CDTF">2023-08-09T21:22:03Z</dcterms:modified>
</cp:coreProperties>
</file>