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6.jpg" ContentType="image/pn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38"/>
  </p:notesMasterIdLst>
  <p:handoutMasterIdLst>
    <p:handoutMasterId r:id="rId39"/>
  </p:handoutMasterIdLst>
  <p:sldIdLst>
    <p:sldId id="355" r:id="rId4"/>
    <p:sldId id="350" r:id="rId5"/>
    <p:sldId id="351" r:id="rId6"/>
    <p:sldId id="356" r:id="rId7"/>
    <p:sldId id="296" r:id="rId8"/>
    <p:sldId id="308" r:id="rId9"/>
    <p:sldId id="349" r:id="rId10"/>
    <p:sldId id="331" r:id="rId11"/>
    <p:sldId id="357" r:id="rId12"/>
    <p:sldId id="368" r:id="rId13"/>
    <p:sldId id="341" r:id="rId14"/>
    <p:sldId id="348" r:id="rId15"/>
    <p:sldId id="318" r:id="rId16"/>
    <p:sldId id="359" r:id="rId17"/>
    <p:sldId id="317" r:id="rId18"/>
    <p:sldId id="360" r:id="rId19"/>
    <p:sldId id="328" r:id="rId20"/>
    <p:sldId id="363" r:id="rId21"/>
    <p:sldId id="361" r:id="rId22"/>
    <p:sldId id="333" r:id="rId23"/>
    <p:sldId id="314" r:id="rId24"/>
    <p:sldId id="367" r:id="rId25"/>
    <p:sldId id="353" r:id="rId26"/>
    <p:sldId id="337" r:id="rId27"/>
    <p:sldId id="329" r:id="rId28"/>
    <p:sldId id="324" r:id="rId29"/>
    <p:sldId id="347" r:id="rId30"/>
    <p:sldId id="325" r:id="rId31"/>
    <p:sldId id="362" r:id="rId32"/>
    <p:sldId id="323" r:id="rId33"/>
    <p:sldId id="319" r:id="rId34"/>
    <p:sldId id="299" r:id="rId35"/>
    <p:sldId id="354" r:id="rId36"/>
    <p:sldId id="352" r:id="rId37"/>
  </p:sldIdLst>
  <p:sldSz cx="9144000" cy="6858000" type="letter"/>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4176">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8D"/>
    <a:srgbClr val="D8EDFF"/>
    <a:srgbClr val="98AAC7"/>
    <a:srgbClr val="F85838"/>
    <a:srgbClr val="266FB0"/>
    <a:srgbClr val="FF7D47"/>
    <a:srgbClr val="52A2A3"/>
    <a:srgbClr val="5BA9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561"/>
    <p:restoredTop sz="65560" autoAdjust="0"/>
  </p:normalViewPr>
  <p:slideViewPr>
    <p:cSldViewPr showGuides="1">
      <p:cViewPr varScale="1">
        <p:scale>
          <a:sx n="120" d="100"/>
          <a:sy n="120" d="100"/>
        </p:scale>
        <p:origin x="680" y="192"/>
      </p:cViewPr>
      <p:guideLst>
        <p:guide orient="horz" pos="4176"/>
        <p:guide pos="2880"/>
      </p:guideLst>
    </p:cSldViewPr>
  </p:slideViewPr>
  <p:outlineViewPr>
    <p:cViewPr>
      <p:scale>
        <a:sx n="33" d="100"/>
        <a:sy n="33" d="100"/>
      </p:scale>
      <p:origin x="0" y="-1392"/>
    </p:cViewPr>
  </p:outlineViewPr>
  <p:notesTextViewPr>
    <p:cViewPr>
      <p:scale>
        <a:sx n="120" d="100"/>
        <a:sy n="120" d="100"/>
      </p:scale>
      <p:origin x="0" y="0"/>
    </p:cViewPr>
  </p:notesTextViewPr>
  <p:sorterViewPr>
    <p:cViewPr varScale="1">
      <p:scale>
        <a:sx n="100" d="100"/>
        <a:sy n="100" d="100"/>
      </p:scale>
      <p:origin x="0" y="0"/>
    </p:cViewPr>
  </p:sorterViewPr>
  <p:notesViewPr>
    <p:cSldViewPr>
      <p:cViewPr varScale="1">
        <p:scale>
          <a:sx n="116" d="100"/>
          <a:sy n="116" d="100"/>
        </p:scale>
        <p:origin x="332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pitchFamily="-80" charset="-128"/>
              </a:defRPr>
            </a:lvl1pPr>
          </a:lstStyle>
          <a:p>
            <a:pPr>
              <a:defRPr/>
            </a:pPr>
            <a:endParaRPr lang="en-US"/>
          </a:p>
        </p:txBody>
      </p:sp>
      <p:sp>
        <p:nvSpPr>
          <p:cNvPr id="4608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pitchFamily="-80" charset="-128"/>
              </a:defRPr>
            </a:lvl1pPr>
          </a:lstStyle>
          <a:p>
            <a:pPr>
              <a:defRPr/>
            </a:pPr>
            <a:endParaRPr lang="en-US"/>
          </a:p>
        </p:txBody>
      </p:sp>
      <p:sp>
        <p:nvSpPr>
          <p:cNvPr id="4608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pitchFamily="-80" charset="-128"/>
              </a:defRPr>
            </a:lvl1pPr>
          </a:lstStyle>
          <a:p>
            <a:pPr>
              <a:defRPr/>
            </a:pPr>
            <a:endParaRPr lang="en-US"/>
          </a:p>
        </p:txBody>
      </p:sp>
      <p:sp>
        <p:nvSpPr>
          <p:cNvPr id="4608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3CF06B3E-66FC-3142-9020-C894FE6BC846}" type="slidenum">
              <a:rPr lang="en-US" altLang="x-none"/>
              <a:pPr>
                <a:defRPr/>
              </a:pPr>
              <a:t>‹#›</a:t>
            </a:fld>
            <a:endParaRPr lang="en-US" altLang="x-none"/>
          </a:p>
        </p:txBody>
      </p:sp>
    </p:spTree>
    <p:extLst>
      <p:ext uri="{BB962C8B-B14F-4D97-AF65-F5344CB8AC3E}">
        <p14:creationId xmlns:p14="http://schemas.microsoft.com/office/powerpoint/2010/main" val="4943008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pitchFamily="-80"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pitchFamily="-80"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pitchFamily="-80"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B18C216E-A769-F746-9EB3-1B875E88F5C6}" type="slidenum">
              <a:rPr lang="en-US" altLang="x-none"/>
              <a:pPr>
                <a:defRPr/>
              </a:pPr>
              <a:t>‹#›</a:t>
            </a:fld>
            <a:endParaRPr lang="en-US" altLang="x-none"/>
          </a:p>
        </p:txBody>
      </p:sp>
    </p:spTree>
    <p:extLst>
      <p:ext uri="{BB962C8B-B14F-4D97-AF65-F5344CB8AC3E}">
        <p14:creationId xmlns:p14="http://schemas.microsoft.com/office/powerpoint/2010/main" val="11041025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9A1D460-077E-2A4E-B18D-05D6BAD66EAD}" type="slidenum">
              <a:rPr lang="en-US" sz="1200">
                <a:solidFill>
                  <a:srgbClr val="000000"/>
                </a:solidFill>
              </a:rPr>
              <a:pPr/>
              <a:t>1</a:t>
            </a:fld>
            <a:endParaRPr lang="en-US" sz="1200">
              <a:solidFill>
                <a:srgbClr val="000000"/>
              </a:solidFill>
            </a:endParaRPr>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x-none" baseline="0" dirty="0"/>
              <a:t>This slide show is part of a communication tool kit produced by the West Coast Region Education Team of the NOAA Office of National Marine Sanctuaries. The information presented in these slides and corresponding fact sheet and video sequence were reviewed by NOAA scientists and reflect what we know as of April 2018 about ocean acidification and its impact on Dungeness crab.</a:t>
            </a:r>
          </a:p>
          <a:p>
            <a:pPr eaLnBrk="1" hangingPunct="1"/>
            <a:endParaRPr lang="en-US" altLang="x-none" baseline="0" dirty="0"/>
          </a:p>
          <a:p>
            <a:pPr eaLnBrk="1" hangingPunct="1"/>
            <a:r>
              <a:rPr lang="en-US" altLang="x-none" baseline="0" dirty="0"/>
              <a:t>Dungeness crab is a valuable species throughout the entire West Coast and throughout the five national marine sanctuaries of the West Coast. Crab are important to the ecosystem and important to humans due to its high food value. Ocean acidification is occurring worldwide, but the West Coast of the United States is seeing advanced conditions due to its oceanographic upwelling system. The West Coast region of the National Marine Sanctuary System is working to inform communities about this impact and encourage participation in solutions to help slow down affects of rampant carbon emissions on ocean ecosystems. </a:t>
            </a:r>
          </a:p>
          <a:p>
            <a:pPr eaLnBrk="1" hangingPunct="1"/>
            <a:endParaRPr lang="en-US" altLang="x-none" baseline="0" dirty="0"/>
          </a:p>
          <a:p>
            <a:pPr eaLnBrk="1" hangingPunct="1"/>
            <a:r>
              <a:rPr lang="en-US" altLang="x-none" b="1" baseline="0" dirty="0"/>
              <a:t>Please feel free to use any and all of this material and credit: NOAA Office of National Marine Sanctuaries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44A4343-8684-4C4F-A157-54CB51D8CEC9}" type="slidenum">
              <a:rPr lang="en-US" altLang="x-none" sz="1200"/>
              <a:pPr/>
              <a:t>10</a:t>
            </a:fld>
            <a:endParaRPr lang="en-US" altLang="x-none" sz="1200"/>
          </a:p>
        </p:txBody>
      </p:sp>
      <p:sp>
        <p:nvSpPr>
          <p:cNvPr id="32770" name="Rectangle 1026"/>
          <p:cNvSpPr>
            <a:spLocks noGrp="1" noRot="1" noChangeAspect="1" noChangeArrowheads="1" noTextEdit="1"/>
          </p:cNvSpPr>
          <p:nvPr>
            <p:ph type="sldImg"/>
          </p:nvPr>
        </p:nvSpPr>
        <p:spPr>
          <a:ln/>
        </p:spPr>
      </p:sp>
      <p:sp>
        <p:nvSpPr>
          <p:cNvPr id="3277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lang="en-US" altLang="x-none" dirty="0"/>
              <a:t>The figure shows a modeling study by NOAA that looked at how West Coast fisheries might respond to ocean acidification in the future. Animals are plotted in relation to their predicted</a:t>
            </a:r>
            <a:r>
              <a:rPr lang="en-US" altLang="x-none" baseline="0" dirty="0"/>
              <a:t> biomass decline, with the blue area at the top being the least decline and the red area at the bottom being the most decline. The annual revenue in US dollars is superimposed on animals. </a:t>
            </a:r>
          </a:p>
          <a:p>
            <a:pPr marL="0" marR="0" lvl="0" indent="0" algn="l" defTabSz="914400" rtl="0" eaLnBrk="1" fontAlgn="base" latinLnBrk="0" hangingPunct="1">
              <a:lnSpc>
                <a:spcPct val="100000"/>
              </a:lnSpc>
              <a:spcBef>
                <a:spcPts val="0"/>
              </a:spcBef>
              <a:spcAft>
                <a:spcPct val="0"/>
              </a:spcAft>
              <a:buClrTx/>
              <a:buSzTx/>
              <a:buFontTx/>
              <a:buNone/>
              <a:tabLst/>
              <a:defRPr/>
            </a:pPr>
            <a:endParaRPr lang="en-US" altLang="x-none" baseline="0" dirty="0"/>
          </a:p>
          <a:p>
            <a:pPr marL="0" marR="0" lvl="0" indent="0" algn="l" defTabSz="914400" rtl="0" eaLnBrk="1" fontAlgn="base" latinLnBrk="0" hangingPunct="1">
              <a:lnSpc>
                <a:spcPct val="100000"/>
              </a:lnSpc>
              <a:spcBef>
                <a:spcPts val="0"/>
              </a:spcBef>
              <a:spcAft>
                <a:spcPct val="0"/>
              </a:spcAft>
              <a:buClrTx/>
              <a:buSzTx/>
              <a:buFontTx/>
              <a:buNone/>
              <a:tabLst/>
              <a:defRPr/>
            </a:pPr>
            <a:r>
              <a:rPr lang="en-US" altLang="x-none" dirty="0"/>
              <a:t>While projected dramatic biomass decline was found for ground fish fisheries, the most affected fishery projected was Dungeness crab due to the magnitude of both revenue and biomass loss. The biomass decline in both ground fish and Dungeness crab fisheries</a:t>
            </a:r>
            <a:r>
              <a:rPr lang="en-US" altLang="x-none" baseline="0" dirty="0"/>
              <a:t> was observed because of projected declines in their diet.</a:t>
            </a:r>
            <a:endParaRPr lang="x-none" altLang="x-none" dirty="0"/>
          </a:p>
          <a:p>
            <a:pPr eaLnBrk="1" hangingPunct="1">
              <a:spcBef>
                <a:spcPts val="0"/>
              </a:spcBef>
            </a:pPr>
            <a:endParaRPr lang="en-US" altLang="x-none" baseline="0" dirty="0"/>
          </a:p>
          <a:p>
            <a:pPr eaLnBrk="1" hangingPunct="1">
              <a:spcBef>
                <a:spcPts val="0"/>
              </a:spcBef>
            </a:pPr>
            <a:r>
              <a:rPr lang="en-US" altLang="x-none" b="1" baseline="0" dirty="0"/>
              <a:t>References:  </a:t>
            </a:r>
            <a:endParaRPr lang="en-US" altLang="x-none" baseline="0" dirty="0"/>
          </a:p>
          <a:p>
            <a:pPr marL="228600" indent="-228600" eaLnBrk="1" hangingPunct="1">
              <a:spcBef>
                <a:spcPts val="0"/>
              </a:spcBef>
              <a:buFont typeface="+mj-lt"/>
              <a:buAutoNum type="arabicParenR"/>
            </a:pPr>
            <a:r>
              <a:rPr lang="en-US" altLang="x-none" baseline="0" dirty="0"/>
              <a:t>Marshall KN, Kaplan I, Hodgson E, Hermann A, Busch DS, </a:t>
            </a:r>
            <a:r>
              <a:rPr lang="en-US" altLang="x-none" baseline="0" dirty="0" err="1"/>
              <a:t>McElhany</a:t>
            </a:r>
            <a:r>
              <a:rPr lang="en-US" altLang="x-none" baseline="0" dirty="0"/>
              <a:t> P, Essington TE, Harvey </a:t>
            </a:r>
            <a:r>
              <a:rPr lang="en-US" altLang="x-none" baseline="0" dirty="0" err="1"/>
              <a:t>CJ,Fulton</a:t>
            </a:r>
            <a:r>
              <a:rPr lang="en-US" altLang="x-none" baseline="0" dirty="0"/>
              <a:t>, EA (2017) </a:t>
            </a:r>
            <a:r>
              <a:rPr lang="en-US" altLang="x-none" i="0" baseline="0" dirty="0"/>
              <a:t>Risks of ocean acidification in the California Current food web and fisheries: ecosystem model projections.</a:t>
            </a:r>
            <a:r>
              <a:rPr lang="en-US" altLang="x-none" baseline="0" dirty="0"/>
              <a:t> </a:t>
            </a:r>
            <a:r>
              <a:rPr lang="en-US" altLang="x-none" i="1" baseline="0" dirty="0"/>
              <a:t>Global Change Biology </a:t>
            </a:r>
            <a:r>
              <a:rPr lang="en-US" altLang="x-none" baseline="0" dirty="0"/>
              <a:t>23:1525-1539.</a:t>
            </a:r>
          </a:p>
          <a:p>
            <a:pPr marL="228600" indent="-228600" eaLnBrk="1" hangingPunct="1">
              <a:spcBef>
                <a:spcPts val="0"/>
              </a:spcBef>
              <a:buFont typeface="+mj-lt"/>
              <a:buAutoNum type="arabicParenR"/>
            </a:pPr>
            <a:r>
              <a:rPr lang="en-US" altLang="x-none" baseline="0" dirty="0"/>
              <a:t>Milstein, Michael. (2017) Ocean acidification to hit west coast Dungeness crab fishery, new assessment shows. https://</a:t>
            </a:r>
            <a:r>
              <a:rPr lang="en-US" altLang="x-none" baseline="0" dirty="0" err="1"/>
              <a:t>www.nwfsc.noaa.gov</a:t>
            </a:r>
            <a:r>
              <a:rPr lang="en-US" altLang="x-none" baseline="0" dirty="0"/>
              <a:t>/news/features/</a:t>
            </a:r>
            <a:r>
              <a:rPr lang="en-US" altLang="x-none" baseline="0" dirty="0" err="1"/>
              <a:t>ocean_acidification_west_coast_dungeness_crab_fishery</a:t>
            </a:r>
            <a:r>
              <a:rPr lang="en-US" altLang="x-none" baseline="0" dirty="0"/>
              <a:t>/</a:t>
            </a:r>
            <a:r>
              <a:rPr lang="en-US" altLang="x-none" baseline="0" dirty="0" err="1"/>
              <a:t>index.cfm</a:t>
            </a:r>
            <a:endParaRPr lang="en-US" altLang="x-none" baseline="0" dirty="0"/>
          </a:p>
        </p:txBody>
      </p:sp>
    </p:spTree>
    <p:extLst>
      <p:ext uri="{BB962C8B-B14F-4D97-AF65-F5344CB8AC3E}">
        <p14:creationId xmlns:p14="http://schemas.microsoft.com/office/powerpoint/2010/main" val="2188837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EAC4EEA-92D7-6C40-AE9F-3BFC6151D555}" type="slidenum">
              <a:rPr lang="en-US" altLang="x-none" sz="1200"/>
              <a:pPr/>
              <a:t>11</a:t>
            </a:fld>
            <a:endParaRPr lang="en-US" altLang="x-none" sz="1200"/>
          </a:p>
        </p:txBody>
      </p:sp>
      <p:sp>
        <p:nvSpPr>
          <p:cNvPr id="34818" name="Rectangle 1026"/>
          <p:cNvSpPr>
            <a:spLocks noGrp="1" noRot="1" noChangeAspect="1" noChangeArrowheads="1" noTextEdit="1"/>
          </p:cNvSpPr>
          <p:nvPr>
            <p:ph type="sldImg"/>
          </p:nvPr>
        </p:nvSpPr>
        <p:spPr>
          <a:ln/>
        </p:spPr>
      </p:sp>
      <p:sp>
        <p:nvSpPr>
          <p:cNvPr id="3481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sz="1200" kern="1200" dirty="0">
                <a:solidFill>
                  <a:schemeClr val="tx1"/>
                </a:solidFill>
                <a:effectLst/>
                <a:latin typeface="Arial" charset="0"/>
                <a:ea typeface="ＭＳ Ｐゴシック" charset="-128"/>
                <a:cs typeface="ＭＳ Ｐゴシック" charset="-128"/>
              </a:rPr>
              <a:t>Dungeness crab prey on clams, mussels, and other bottom dwelling calcifying organisms, which show sensitivity to laboratory ocean acidification conditions. Compounding prey loss and physiological stress from ocean acidification suggest a hard road ahead for the crab. </a:t>
            </a:r>
          </a:p>
          <a:p>
            <a:pPr>
              <a:spcBef>
                <a:spcPts val="0"/>
              </a:spcBef>
            </a:pPr>
            <a:endParaRPr lang="en-US" sz="1200" kern="1200" dirty="0">
              <a:solidFill>
                <a:schemeClr val="tx1"/>
              </a:solidFill>
              <a:effectLst/>
              <a:latin typeface="Arial" charset="0"/>
              <a:ea typeface="ＭＳ Ｐゴシック" charset="-128"/>
              <a:cs typeface="ＭＳ Ｐゴシック" charset="-128"/>
            </a:endParaRPr>
          </a:p>
          <a:p>
            <a:pPr>
              <a:spcBef>
                <a:spcPts val="0"/>
              </a:spcBef>
            </a:pPr>
            <a:r>
              <a:rPr lang="en-US" sz="1200" b="1" kern="1200" dirty="0">
                <a:solidFill>
                  <a:schemeClr val="tx1"/>
                </a:solidFill>
                <a:effectLst/>
                <a:latin typeface="Arial" charset="0"/>
                <a:ea typeface="ＭＳ Ｐゴシック" charset="-128"/>
                <a:cs typeface="ＭＳ Ｐゴシック" charset="-128"/>
              </a:rPr>
              <a:t>Reference: </a:t>
            </a:r>
            <a:endParaRPr lang="en-US" sz="1200" kern="1200" dirty="0">
              <a:solidFill>
                <a:schemeClr val="tx1"/>
              </a:solidFill>
              <a:effectLst/>
              <a:latin typeface="Arial" charset="0"/>
              <a:ea typeface="ＭＳ Ｐゴシック" charset="-128"/>
              <a:cs typeface="ＭＳ Ｐゴシック" charset="-128"/>
            </a:endParaRPr>
          </a:p>
          <a:p>
            <a:pPr>
              <a:spcBef>
                <a:spcPts val="0"/>
              </a:spcBef>
            </a:pPr>
            <a:r>
              <a:rPr lang="en-US" sz="1200" kern="1200" dirty="0">
                <a:solidFill>
                  <a:schemeClr val="tx1"/>
                </a:solidFill>
                <a:effectLst/>
                <a:latin typeface="Arial" charset="0"/>
                <a:ea typeface="ＭＳ Ｐゴシック" charset="-128"/>
                <a:cs typeface="ＭＳ Ｐゴシック" charset="-128"/>
              </a:rPr>
              <a:t>Marshall KN, Kaplan I, Hodgson E, Hermann A, Busch DS, </a:t>
            </a:r>
            <a:r>
              <a:rPr lang="en-US" sz="1200" kern="1200" dirty="0" err="1">
                <a:solidFill>
                  <a:schemeClr val="tx1"/>
                </a:solidFill>
                <a:effectLst/>
                <a:latin typeface="Arial" charset="0"/>
                <a:ea typeface="ＭＳ Ｐゴシック" charset="-128"/>
                <a:cs typeface="ＭＳ Ｐゴシック" charset="-128"/>
              </a:rPr>
              <a:t>McElhany</a:t>
            </a:r>
            <a:r>
              <a:rPr lang="en-US" sz="1200" kern="1200" dirty="0">
                <a:solidFill>
                  <a:schemeClr val="tx1"/>
                </a:solidFill>
                <a:effectLst/>
                <a:latin typeface="Arial" charset="0"/>
                <a:ea typeface="ＭＳ Ｐゴシック" charset="-128"/>
                <a:cs typeface="ＭＳ Ｐゴシック" charset="-128"/>
              </a:rPr>
              <a:t> P, Essington TE, Harvey </a:t>
            </a:r>
            <a:r>
              <a:rPr lang="en-US" sz="1200" kern="1200" dirty="0" err="1">
                <a:solidFill>
                  <a:schemeClr val="tx1"/>
                </a:solidFill>
                <a:effectLst/>
                <a:latin typeface="Arial" charset="0"/>
                <a:ea typeface="ＭＳ Ｐゴシック" charset="-128"/>
                <a:cs typeface="ＭＳ Ｐゴシック" charset="-128"/>
              </a:rPr>
              <a:t>CJ,Fulton</a:t>
            </a:r>
            <a:r>
              <a:rPr lang="en-US" sz="1200" kern="1200" dirty="0">
                <a:solidFill>
                  <a:schemeClr val="tx1"/>
                </a:solidFill>
                <a:effectLst/>
                <a:latin typeface="Arial" charset="0"/>
                <a:ea typeface="ＭＳ Ｐゴシック" charset="-128"/>
                <a:cs typeface="ＭＳ Ｐゴシック" charset="-128"/>
              </a:rPr>
              <a:t>, EA (2017) </a:t>
            </a:r>
            <a:r>
              <a:rPr lang="en-US" sz="1200" i="0" kern="1200" dirty="0">
                <a:solidFill>
                  <a:schemeClr val="tx1"/>
                </a:solidFill>
                <a:effectLst/>
                <a:latin typeface="Arial" charset="0"/>
                <a:ea typeface="ＭＳ Ｐゴシック" charset="-128"/>
                <a:cs typeface="ＭＳ Ｐゴシック" charset="-128"/>
              </a:rPr>
              <a:t>Risks of ocean acidification in the California Current food web and fisheries: ecosystem model projections. </a:t>
            </a:r>
            <a:r>
              <a:rPr lang="en-US" sz="1200" i="1" kern="1200" dirty="0">
                <a:solidFill>
                  <a:schemeClr val="tx1"/>
                </a:solidFill>
                <a:effectLst/>
                <a:latin typeface="Arial" charset="0"/>
                <a:ea typeface="ＭＳ Ｐゴシック" charset="-128"/>
                <a:cs typeface="ＭＳ Ｐゴシック" charset="-128"/>
              </a:rPr>
              <a:t>Global Change Biology </a:t>
            </a:r>
            <a:r>
              <a:rPr lang="en-US" sz="1200" kern="1200" dirty="0">
                <a:solidFill>
                  <a:schemeClr val="tx1"/>
                </a:solidFill>
                <a:effectLst/>
                <a:latin typeface="Arial" charset="0"/>
                <a:ea typeface="ＭＳ Ｐゴシック" charset="-128"/>
                <a:cs typeface="ＭＳ Ｐゴシック" charset="-128"/>
              </a:rPr>
              <a:t>23:1525-1539</a:t>
            </a:r>
          </a:p>
        </p:txBody>
      </p:sp>
    </p:spTree>
    <p:extLst>
      <p:ext uri="{BB962C8B-B14F-4D97-AF65-F5344CB8AC3E}">
        <p14:creationId xmlns:p14="http://schemas.microsoft.com/office/powerpoint/2010/main" val="2598201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4946634-7A60-2641-A1C4-4728064212E2}" type="slidenum">
              <a:rPr lang="en-US" altLang="x-none" sz="1200"/>
              <a:pPr/>
              <a:t>12</a:t>
            </a:fld>
            <a:endParaRPr lang="en-US" altLang="x-none" sz="1200"/>
          </a:p>
        </p:txBody>
      </p:sp>
      <p:sp>
        <p:nvSpPr>
          <p:cNvPr id="36866" name="Rectangle 1026"/>
          <p:cNvSpPr>
            <a:spLocks noGrp="1" noRot="1" noChangeAspect="1" noChangeArrowheads="1" noTextEdit="1"/>
          </p:cNvSpPr>
          <p:nvPr>
            <p:ph type="sldImg"/>
          </p:nvPr>
        </p:nvSpPr>
        <p:spPr>
          <a:ln/>
        </p:spPr>
      </p:sp>
      <p:sp>
        <p:nvSpPr>
          <p:cNvPr id="368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lang="en-US" altLang="x-none" dirty="0"/>
              <a:t>NOAA studies show </a:t>
            </a:r>
            <a:r>
              <a:rPr lang="en-US" altLang="x-none" sz="1200" b="0" kern="1200" dirty="0">
                <a:solidFill>
                  <a:srgbClr val="00538D"/>
                </a:solidFill>
                <a:latin typeface="Arial" charset="0"/>
                <a:ea typeface="ＭＳ Ｐゴシック" charset="-128"/>
              </a:rPr>
              <a:t>w</a:t>
            </a:r>
            <a:r>
              <a:rPr lang="en-US" sz="1200" b="0" kern="1200" dirty="0">
                <a:solidFill>
                  <a:srgbClr val="00538D"/>
                </a:solidFill>
                <a:latin typeface="Arial" charset="0"/>
                <a:ea typeface="ＭＳ Ｐゴシック" charset="-128"/>
                <a:cs typeface="ＭＳ Ｐゴシック" charset="-128"/>
              </a:rPr>
              <a:t>ith less prey available for Dungeness crab, complex modeling projects a decline in Dungeness crab biomass and loss in economic revenue in the next 50 years due to ocean acidification</a:t>
            </a:r>
          </a:p>
          <a:p>
            <a:pPr eaLnBrk="1" hangingPunct="1">
              <a:spcBef>
                <a:spcPts val="0"/>
              </a:spcBef>
            </a:pPr>
            <a:endParaRPr lang="en-US" altLang="x-none" b="0" dirty="0"/>
          </a:p>
          <a:p>
            <a:pPr eaLnBrk="1" hangingPunct="1">
              <a:spcBef>
                <a:spcPts val="0"/>
              </a:spcBef>
            </a:pPr>
            <a:endParaRPr lang="en-US" altLang="x-none" baseline="0" dirty="0"/>
          </a:p>
          <a:p>
            <a:pPr eaLnBrk="1" hangingPunct="1">
              <a:spcBef>
                <a:spcPts val="0"/>
              </a:spcBef>
            </a:pPr>
            <a:endParaRPr lang="en-US" altLang="x-none" baseline="0" dirty="0"/>
          </a:p>
          <a:p>
            <a:pPr eaLnBrk="1" hangingPunct="1">
              <a:spcBef>
                <a:spcPts val="0"/>
              </a:spcBef>
            </a:pPr>
            <a:endParaRPr lang="en-US" altLang="x-none" baseline="0" dirty="0"/>
          </a:p>
          <a:p>
            <a:pPr eaLnBrk="1" hangingPunct="1">
              <a:spcBef>
                <a:spcPts val="0"/>
              </a:spcBef>
            </a:pPr>
            <a:r>
              <a:rPr lang="en-US" altLang="x-none" b="1" baseline="0" dirty="0"/>
              <a:t>Reference:  </a:t>
            </a:r>
          </a:p>
          <a:p>
            <a:pPr eaLnBrk="1" hangingPunct="1">
              <a:spcBef>
                <a:spcPts val="0"/>
              </a:spcBef>
            </a:pPr>
            <a:r>
              <a:rPr lang="en-US" altLang="x-none" baseline="0" dirty="0"/>
              <a:t>Marshall KN, Kaplan I, Hodgson E, Hermann A, Busch DS, </a:t>
            </a:r>
            <a:r>
              <a:rPr lang="en-US" altLang="x-none" baseline="0" dirty="0" err="1"/>
              <a:t>McElhany</a:t>
            </a:r>
            <a:r>
              <a:rPr lang="en-US" altLang="x-none" baseline="0" dirty="0"/>
              <a:t> P, Essington TE, Harvey </a:t>
            </a:r>
            <a:r>
              <a:rPr lang="en-US" altLang="x-none" baseline="0" dirty="0" err="1"/>
              <a:t>CJ,Fulton</a:t>
            </a:r>
            <a:r>
              <a:rPr lang="en-US" altLang="x-none" baseline="0" dirty="0"/>
              <a:t>, EA (2017) </a:t>
            </a:r>
            <a:r>
              <a:rPr lang="en-US" altLang="x-none" i="0" baseline="0" dirty="0"/>
              <a:t>Risks of ocean acidification in the California Current food web and fisheries: ecosystem model projections.</a:t>
            </a:r>
            <a:r>
              <a:rPr lang="en-US" altLang="x-none" baseline="0" dirty="0"/>
              <a:t> </a:t>
            </a:r>
            <a:r>
              <a:rPr lang="en-US" altLang="x-none" i="1" baseline="0" dirty="0"/>
              <a:t>Global Change Biology </a:t>
            </a:r>
            <a:r>
              <a:rPr lang="en-US" altLang="x-none" baseline="0" dirty="0"/>
              <a:t>23:1525-1539</a:t>
            </a:r>
            <a:endParaRPr lang="x-none" altLang="x-none" dirty="0"/>
          </a:p>
        </p:txBody>
      </p:sp>
    </p:spTree>
    <p:extLst>
      <p:ext uri="{BB962C8B-B14F-4D97-AF65-F5344CB8AC3E}">
        <p14:creationId xmlns:p14="http://schemas.microsoft.com/office/powerpoint/2010/main" val="2792535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DF60B2E-ECEB-D849-83FB-9C59318B1D07}" type="slidenum">
              <a:rPr lang="en-US" altLang="x-none" sz="1200"/>
              <a:pPr/>
              <a:t>13</a:t>
            </a:fld>
            <a:endParaRPr lang="en-US" altLang="x-none" sz="1200"/>
          </a:p>
        </p:txBody>
      </p:sp>
      <p:sp>
        <p:nvSpPr>
          <p:cNvPr id="38914" name="Rectangle 1026"/>
          <p:cNvSpPr>
            <a:spLocks noGrp="1" noRot="1" noChangeAspect="1" noChangeArrowheads="1" noTextEdit="1"/>
          </p:cNvSpPr>
          <p:nvPr>
            <p:ph type="sldImg"/>
          </p:nvPr>
        </p:nvSpPr>
        <p:spPr>
          <a:ln/>
        </p:spPr>
      </p:sp>
      <p:sp>
        <p:nvSpPr>
          <p:cNvPr id="3891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ts val="0"/>
              </a:spcBef>
            </a:pPr>
            <a:r>
              <a:rPr lang="en-US" altLang="x-none" dirty="0"/>
              <a:t>The next two slides offer a quote from John Mellor, a fisherman, about the value of the Dungeness</a:t>
            </a:r>
            <a:r>
              <a:rPr lang="en-US" altLang="x-none" baseline="0" dirty="0"/>
              <a:t> crab fishery.</a:t>
            </a:r>
          </a:p>
          <a:p>
            <a:pPr eaLnBrk="1" hangingPunct="1">
              <a:spcBef>
                <a:spcPts val="0"/>
              </a:spcBef>
            </a:pPr>
            <a:endParaRPr lang="en-US" altLang="x-none" baseline="0" dirty="0"/>
          </a:p>
          <a:p>
            <a:pPr eaLnBrk="1" hangingPunct="1">
              <a:spcBef>
                <a:spcPts val="0"/>
              </a:spcBef>
            </a:pPr>
            <a:r>
              <a:rPr lang="en-US" altLang="x-none" b="1" baseline="0" dirty="0"/>
              <a:t>References:</a:t>
            </a:r>
          </a:p>
          <a:p>
            <a:pPr marL="228600" indent="-228600" eaLnBrk="1" hangingPunct="1">
              <a:spcBef>
                <a:spcPts val="0"/>
              </a:spcBef>
              <a:buFont typeface="+mj-lt"/>
              <a:buAutoNum type="arabicParenR"/>
            </a:pPr>
            <a:r>
              <a:rPr lang="en-US" sz="1200" b="0" i="0" u="none" strike="noStrike" kern="1200" dirty="0">
                <a:solidFill>
                  <a:schemeClr val="tx1"/>
                </a:solidFill>
                <a:effectLst/>
                <a:latin typeface="Arial" charset="0"/>
                <a:ea typeface="ＭＳ Ｐゴシック" charset="-128"/>
                <a:cs typeface="ＭＳ Ｐゴシック" charset="-128"/>
              </a:rPr>
              <a:t>Drummond B and Steele S (2015) High Hopes: The future of Dungeness crab. Ocean Conservancy. https://</a:t>
            </a:r>
            <a:r>
              <a:rPr lang="en-US" sz="1200" b="0" i="0" u="none" strike="noStrike" kern="1200" dirty="0" err="1">
                <a:solidFill>
                  <a:schemeClr val="tx1"/>
                </a:solidFill>
                <a:effectLst/>
                <a:latin typeface="Arial" charset="0"/>
                <a:ea typeface="ＭＳ Ｐゴシック" charset="-128"/>
                <a:cs typeface="ＭＳ Ｐゴシック" charset="-128"/>
              </a:rPr>
              <a:t>oceanconservancy.org</a:t>
            </a:r>
            <a:r>
              <a:rPr lang="en-US" sz="1200" b="0" i="0" u="none" strike="noStrike" kern="1200" dirty="0">
                <a:solidFill>
                  <a:schemeClr val="tx1"/>
                </a:solidFill>
                <a:effectLst/>
                <a:latin typeface="Arial" charset="0"/>
                <a:ea typeface="ＭＳ Ｐゴシック" charset="-128"/>
                <a:cs typeface="ＭＳ Ｐゴシック" charset="-128"/>
              </a:rPr>
              <a:t>/ocean-acidification/take-deep-dive/high-hopes-future-</a:t>
            </a:r>
            <a:r>
              <a:rPr lang="en-US" sz="1200" b="0" i="0" u="none" strike="noStrike" kern="1200" dirty="0" err="1">
                <a:solidFill>
                  <a:schemeClr val="tx1"/>
                </a:solidFill>
                <a:effectLst/>
                <a:latin typeface="Arial" charset="0"/>
                <a:ea typeface="ＭＳ Ｐゴシック" charset="-128"/>
                <a:cs typeface="ＭＳ Ｐゴシック" charset="-128"/>
              </a:rPr>
              <a:t>dungeness</a:t>
            </a:r>
            <a:r>
              <a:rPr lang="en-US" sz="1200" b="0" i="0" u="none" strike="noStrike" kern="1200" dirty="0">
                <a:solidFill>
                  <a:schemeClr val="tx1"/>
                </a:solidFill>
                <a:effectLst/>
                <a:latin typeface="Arial" charset="0"/>
                <a:ea typeface="ＭＳ Ｐゴシック" charset="-128"/>
                <a:cs typeface="ＭＳ Ｐゴシック" charset="-128"/>
              </a:rPr>
              <a:t>-crab/</a:t>
            </a:r>
            <a:endParaRPr lang="x-none" altLang="x-none"/>
          </a:p>
          <a:p>
            <a:pPr marL="228600" indent="-228600" eaLnBrk="1" hangingPunct="1">
              <a:spcBef>
                <a:spcPts val="0"/>
              </a:spcBef>
              <a:buAutoNum type="arabicParenR" startAt="2"/>
            </a:pPr>
            <a:r>
              <a:rPr lang="en-US" altLang="x-none" baseline="0" dirty="0"/>
              <a:t>Milstein, Michael. (2017) Ocean acidification to hit west coast Dungeness crab fishery, new assessment shows. https://</a:t>
            </a:r>
            <a:r>
              <a:rPr lang="en-US" altLang="x-none" baseline="0" dirty="0" err="1"/>
              <a:t>www.nwfsc.noaa.gov</a:t>
            </a:r>
            <a:r>
              <a:rPr lang="en-US" altLang="x-none" baseline="0" dirty="0"/>
              <a:t>/news/features/</a:t>
            </a:r>
            <a:r>
              <a:rPr lang="en-US" altLang="x-none" baseline="0" dirty="0" err="1"/>
              <a:t>ocean_acidification_west_coast_dungeness_crab_fishery</a:t>
            </a:r>
            <a:r>
              <a:rPr lang="en-US" altLang="x-none" baseline="0" dirty="0"/>
              <a:t>/</a:t>
            </a:r>
            <a:r>
              <a:rPr lang="en-US" altLang="x-none" baseline="0" dirty="0" err="1"/>
              <a:t>index.cfm</a:t>
            </a:r>
            <a:endParaRPr lang="en-US" altLang="x-none" baseline="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DF60B2E-ECEB-D849-83FB-9C59318B1D07}" type="slidenum">
              <a:rPr lang="en-US" altLang="x-none" sz="1200"/>
              <a:pPr/>
              <a:t>14</a:t>
            </a:fld>
            <a:endParaRPr lang="en-US" altLang="x-none" sz="1200"/>
          </a:p>
        </p:txBody>
      </p:sp>
      <p:sp>
        <p:nvSpPr>
          <p:cNvPr id="38914" name="Rectangle 1026"/>
          <p:cNvSpPr>
            <a:spLocks noGrp="1" noRot="1" noChangeAspect="1" noChangeArrowheads="1" noTextEdit="1"/>
          </p:cNvSpPr>
          <p:nvPr>
            <p:ph type="sldImg"/>
          </p:nvPr>
        </p:nvSpPr>
        <p:spPr>
          <a:ln/>
        </p:spPr>
      </p:sp>
      <p:sp>
        <p:nvSpPr>
          <p:cNvPr id="3891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ts val="0"/>
              </a:spcBef>
              <a:spcAft>
                <a:spcPct val="0"/>
              </a:spcAft>
              <a:buClrTx/>
              <a:buSzTx/>
              <a:buFontTx/>
              <a:buNone/>
              <a:tabLst/>
              <a:defRPr/>
            </a:pPr>
            <a:r>
              <a:rPr lang="en-US" altLang="x-none" dirty="0"/>
              <a:t>This slide continues</a:t>
            </a:r>
            <a:r>
              <a:rPr lang="en-US" altLang="x-none" baseline="0" dirty="0"/>
              <a:t> </a:t>
            </a:r>
            <a:r>
              <a:rPr lang="en-US" altLang="x-none" dirty="0"/>
              <a:t>John Mellor’s quote about the value of the Dungeness</a:t>
            </a:r>
            <a:r>
              <a:rPr lang="en-US" altLang="x-none" baseline="0" dirty="0"/>
              <a:t> crab fishery.</a:t>
            </a:r>
          </a:p>
          <a:p>
            <a:pPr marL="0" marR="0" indent="0" algn="l" defTabSz="914400" rtl="0" eaLnBrk="1" fontAlgn="base" latinLnBrk="0" hangingPunct="1">
              <a:lnSpc>
                <a:spcPct val="100000"/>
              </a:lnSpc>
              <a:spcBef>
                <a:spcPts val="0"/>
              </a:spcBef>
              <a:spcAft>
                <a:spcPct val="0"/>
              </a:spcAft>
              <a:buClrTx/>
              <a:buSzTx/>
              <a:buFontTx/>
              <a:buNone/>
              <a:tabLst/>
              <a:defRPr/>
            </a:pPr>
            <a:endParaRPr lang="en-US" altLang="x-none" baseline="0" dirty="0"/>
          </a:p>
          <a:p>
            <a:pPr eaLnBrk="1" hangingPunct="1">
              <a:spcBef>
                <a:spcPts val="0"/>
              </a:spcBef>
            </a:pPr>
            <a:r>
              <a:rPr lang="en-US" altLang="x-none" b="1" baseline="0" dirty="0"/>
              <a:t>Reference:</a:t>
            </a:r>
          </a:p>
          <a:p>
            <a:pPr eaLnBrk="1" hangingPunct="1">
              <a:spcBef>
                <a:spcPts val="0"/>
              </a:spcBef>
            </a:pPr>
            <a:r>
              <a:rPr lang="en-US" sz="1200" b="0" i="0" u="none" strike="noStrike" kern="1200" dirty="0">
                <a:solidFill>
                  <a:schemeClr val="tx1"/>
                </a:solidFill>
                <a:effectLst/>
                <a:latin typeface="Arial" charset="0"/>
                <a:ea typeface="ＭＳ Ｐゴシック" charset="-128"/>
                <a:cs typeface="ＭＳ Ｐゴシック" charset="-128"/>
              </a:rPr>
              <a:t>Drummond B and Steele S (2015) High Hopes: The future of Dungeness crab. Ocean Conservancy. https://</a:t>
            </a:r>
            <a:r>
              <a:rPr lang="en-US" sz="1200" b="0" i="0" u="none" strike="noStrike" kern="1200" dirty="0" err="1">
                <a:solidFill>
                  <a:schemeClr val="tx1"/>
                </a:solidFill>
                <a:effectLst/>
                <a:latin typeface="Arial" charset="0"/>
                <a:ea typeface="ＭＳ Ｐゴシック" charset="-128"/>
                <a:cs typeface="ＭＳ Ｐゴシック" charset="-128"/>
              </a:rPr>
              <a:t>oceanconservancy.org</a:t>
            </a:r>
            <a:r>
              <a:rPr lang="en-US" sz="1200" b="0" i="0" u="none" strike="noStrike" kern="1200" dirty="0">
                <a:solidFill>
                  <a:schemeClr val="tx1"/>
                </a:solidFill>
                <a:effectLst/>
                <a:latin typeface="Arial" charset="0"/>
                <a:ea typeface="ＭＳ Ｐゴシック" charset="-128"/>
                <a:cs typeface="ＭＳ Ｐゴシック" charset="-128"/>
              </a:rPr>
              <a:t>/ocean-acidification/take-deep-dive/high-hopes-future-</a:t>
            </a:r>
            <a:r>
              <a:rPr lang="en-US" sz="1200" b="0" i="0" u="none" strike="noStrike" kern="1200" dirty="0" err="1">
                <a:solidFill>
                  <a:schemeClr val="tx1"/>
                </a:solidFill>
                <a:effectLst/>
                <a:latin typeface="Arial" charset="0"/>
                <a:ea typeface="ＭＳ Ｐゴシック" charset="-128"/>
                <a:cs typeface="ＭＳ Ｐゴシック" charset="-128"/>
              </a:rPr>
              <a:t>dungeness</a:t>
            </a:r>
            <a:r>
              <a:rPr lang="en-US" sz="1200" b="0" i="0" u="none" strike="noStrike" kern="1200" dirty="0">
                <a:solidFill>
                  <a:schemeClr val="tx1"/>
                </a:solidFill>
                <a:effectLst/>
                <a:latin typeface="Arial" charset="0"/>
                <a:ea typeface="ＭＳ Ｐゴシック" charset="-128"/>
                <a:cs typeface="ＭＳ Ｐゴシック" charset="-128"/>
              </a:rPr>
              <a:t>-crab/</a:t>
            </a:r>
            <a:endParaRPr lang="x-none" altLang="x-non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6245BE2-04CA-FE4D-8969-20A43A27E036}" type="slidenum">
              <a:rPr lang="en-US" altLang="x-none" sz="1200"/>
              <a:pPr/>
              <a:t>15</a:t>
            </a:fld>
            <a:endParaRPr lang="en-US" altLang="x-none" sz="1200"/>
          </a:p>
        </p:txBody>
      </p:sp>
      <p:sp>
        <p:nvSpPr>
          <p:cNvPr id="43010" name="Rectangle 1026"/>
          <p:cNvSpPr>
            <a:spLocks noGrp="1" noRot="1" noChangeAspect="1" noChangeArrowheads="1" noTextEdit="1"/>
          </p:cNvSpPr>
          <p:nvPr>
            <p:ph type="sldImg"/>
          </p:nvPr>
        </p:nvSpPr>
        <p:spPr>
          <a:ln/>
        </p:spPr>
      </p:sp>
      <p:sp>
        <p:nvSpPr>
          <p:cNvPr id="4301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ts val="0"/>
              </a:spcBef>
            </a:pPr>
            <a:r>
              <a:rPr lang="en-US" altLang="x-none" sz="1200" dirty="0">
                <a:solidFill>
                  <a:schemeClr val="tx1"/>
                </a:solidFill>
                <a:latin typeface="Arial" panose="020B0604020202020204" pitchFamily="34" charset="0"/>
                <a:cs typeface="Arial" panose="020B0604020202020204" pitchFamily="34" charset="0"/>
              </a:rPr>
              <a:t>This slide offers a quote from fisherman,</a:t>
            </a:r>
            <a:r>
              <a:rPr lang="en-US" altLang="x-none" sz="1200" baseline="0" dirty="0">
                <a:solidFill>
                  <a:schemeClr val="tx1"/>
                </a:solidFill>
                <a:latin typeface="Arial" panose="020B0604020202020204" pitchFamily="34" charset="0"/>
                <a:cs typeface="Arial" panose="020B0604020202020204" pitchFamily="34" charset="0"/>
              </a:rPr>
              <a:t> </a:t>
            </a:r>
            <a:r>
              <a:rPr lang="en-US" altLang="x-none" sz="1200" dirty="0">
                <a:solidFill>
                  <a:schemeClr val="tx1"/>
                </a:solidFill>
                <a:latin typeface="Arial" panose="020B0604020202020204" pitchFamily="34" charset="0"/>
                <a:cs typeface="Arial" panose="020B0604020202020204" pitchFamily="34" charset="0"/>
              </a:rPr>
              <a:t>Cliff Prince</a:t>
            </a:r>
            <a:r>
              <a:rPr lang="en-US" altLang="x-none" sz="1200" baseline="0" dirty="0">
                <a:solidFill>
                  <a:schemeClr val="tx1"/>
                </a:solidFill>
                <a:latin typeface="Arial" panose="020B0604020202020204" pitchFamily="34" charset="0"/>
                <a:cs typeface="Arial" panose="020B0604020202020204" pitchFamily="34" charset="0"/>
              </a:rPr>
              <a:t> from the</a:t>
            </a:r>
            <a:r>
              <a:rPr lang="en-US" altLang="x-none" sz="1200" dirty="0">
                <a:solidFill>
                  <a:schemeClr val="tx1"/>
                </a:solidFill>
                <a:latin typeface="Arial" panose="020B0604020202020204" pitchFamily="34" charset="0"/>
                <a:cs typeface="Arial" panose="020B0604020202020204" pitchFamily="34" charset="0"/>
              </a:rPr>
              <a:t> Jamestown S'Klallam Tribe</a:t>
            </a:r>
            <a:r>
              <a:rPr lang="en-US" altLang="x-none" sz="1200" baseline="0" dirty="0">
                <a:solidFill>
                  <a:schemeClr val="tx1"/>
                </a:solidFill>
                <a:latin typeface="Arial" panose="020B0604020202020204" pitchFamily="34" charset="0"/>
                <a:cs typeface="Arial" panose="020B0604020202020204" pitchFamily="34" charset="0"/>
              </a:rPr>
              <a:t> in </a:t>
            </a:r>
            <a:r>
              <a:rPr lang="en-US" altLang="x-none" sz="1200" dirty="0">
                <a:solidFill>
                  <a:schemeClr val="tx1"/>
                </a:solidFill>
                <a:latin typeface="Arial" panose="020B0604020202020204" pitchFamily="34" charset="0"/>
                <a:cs typeface="Arial" panose="020B0604020202020204" pitchFamily="34" charset="0"/>
              </a:rPr>
              <a:t>Washington state.</a:t>
            </a:r>
          </a:p>
          <a:p>
            <a:pPr eaLnBrk="1" hangingPunct="1">
              <a:spcBef>
                <a:spcPts val="0"/>
              </a:spcBef>
            </a:pPr>
            <a:endParaRPr lang="en-US" altLang="x-none" sz="1200" b="1" dirty="0">
              <a:latin typeface="Arial"/>
              <a:cs typeface="Arial"/>
            </a:endParaRPr>
          </a:p>
          <a:p>
            <a:pPr eaLnBrk="1" hangingPunct="1">
              <a:spcBef>
                <a:spcPts val="0"/>
              </a:spcBef>
            </a:pPr>
            <a:r>
              <a:rPr lang="en-US" altLang="x-none" sz="1200" b="1" dirty="0">
                <a:latin typeface="Arial"/>
                <a:cs typeface="Arial"/>
              </a:rPr>
              <a:t>References:</a:t>
            </a:r>
          </a:p>
          <a:p>
            <a:pPr marL="228600" indent="-228600" eaLnBrk="1" hangingPunct="1">
              <a:spcBef>
                <a:spcPts val="0"/>
              </a:spcBef>
              <a:buFont typeface="+mj-lt"/>
              <a:buAutoNum type="arabicParenR"/>
            </a:pPr>
            <a:r>
              <a:rPr lang="en-US" sz="1200" b="0" i="0" u="none" strike="noStrike" kern="1200" dirty="0">
                <a:solidFill>
                  <a:schemeClr val="tx1"/>
                </a:solidFill>
                <a:effectLst/>
                <a:latin typeface="Arial" charset="0"/>
                <a:ea typeface="ＭＳ Ｐゴシック" charset="-128"/>
                <a:cs typeface="ＭＳ Ｐゴシック" charset="-128"/>
              </a:rPr>
              <a:t>http://</a:t>
            </a:r>
            <a:r>
              <a:rPr lang="en-US" sz="1200" b="0" i="0" u="none" strike="noStrike" kern="1200" dirty="0" err="1">
                <a:solidFill>
                  <a:schemeClr val="tx1"/>
                </a:solidFill>
                <a:effectLst/>
                <a:latin typeface="Arial" charset="0"/>
                <a:ea typeface="ＭＳ Ｐゴシック" charset="-128"/>
                <a:cs typeface="ＭＳ Ｐゴシック" charset="-128"/>
              </a:rPr>
              <a:t>old.seattletimes.com</a:t>
            </a:r>
            <a:r>
              <a:rPr lang="en-US" sz="1200" b="0" i="0" u="none" strike="noStrike" kern="1200" dirty="0">
                <a:solidFill>
                  <a:schemeClr val="tx1"/>
                </a:solidFill>
                <a:effectLst/>
                <a:latin typeface="Arial" charset="0"/>
                <a:ea typeface="ＭＳ Ｐゴシック" charset="-128"/>
                <a:cs typeface="ＭＳ Ｐゴシック" charset="-128"/>
              </a:rPr>
              <a:t>/html/outdoors/2002049590_nwwdungeness30.html</a:t>
            </a:r>
          </a:p>
          <a:p>
            <a:pPr marL="228600" indent="-228600" eaLnBrk="1" hangingPunct="1">
              <a:spcBef>
                <a:spcPts val="0"/>
              </a:spcBef>
              <a:buFont typeface="+mj-lt"/>
              <a:buAutoNum type="arabicParenR"/>
            </a:pPr>
            <a:r>
              <a:rPr lang="en-US" altLang="x-none" sz="1200" dirty="0">
                <a:solidFill>
                  <a:schemeClr val="tx1"/>
                </a:solidFill>
                <a:latin typeface="Arial"/>
                <a:cs typeface="Arial"/>
              </a:rPr>
              <a:t>De la </a:t>
            </a:r>
            <a:r>
              <a:rPr lang="en-US" altLang="x-none" sz="1200" dirty="0" err="1">
                <a:solidFill>
                  <a:schemeClr val="tx1"/>
                </a:solidFill>
                <a:latin typeface="Arial"/>
                <a:cs typeface="Arial"/>
              </a:rPr>
              <a:t>Harpe</a:t>
            </a:r>
            <a:r>
              <a:rPr lang="en-US" altLang="x-none" sz="1200" dirty="0">
                <a:solidFill>
                  <a:schemeClr val="tx1"/>
                </a:solidFill>
                <a:latin typeface="Arial"/>
                <a:cs typeface="Arial"/>
              </a:rPr>
              <a:t>, J (2013) Geoducks, crabs and sea slugs for food and profit. Indian Country Today </a:t>
            </a:r>
            <a:r>
              <a:rPr lang="en-US" sz="1200" b="0" i="0" u="none" strike="noStrike" kern="1200" dirty="0">
                <a:solidFill>
                  <a:schemeClr val="tx1"/>
                </a:solidFill>
                <a:effectLst/>
                <a:latin typeface="Arial" charset="0"/>
                <a:ea typeface="ＭＳ Ｐゴシック" charset="-128"/>
                <a:cs typeface="ＭＳ Ｐゴシック" charset="-128"/>
              </a:rPr>
              <a:t>https://</a:t>
            </a:r>
            <a:r>
              <a:rPr lang="en-US" sz="1200" b="0" i="0" u="none" strike="noStrike" kern="1200" dirty="0" err="1">
                <a:solidFill>
                  <a:schemeClr val="tx1"/>
                </a:solidFill>
                <a:effectLst/>
                <a:latin typeface="Arial" charset="0"/>
                <a:ea typeface="ＭＳ Ｐゴシック" charset="-128"/>
                <a:cs typeface="ＭＳ Ｐゴシック" charset="-128"/>
              </a:rPr>
              <a:t>newsmaven.io</a:t>
            </a:r>
            <a:r>
              <a:rPr lang="en-US" sz="1200" b="0" i="0" u="none" strike="noStrike" kern="1200" dirty="0">
                <a:solidFill>
                  <a:schemeClr val="tx1"/>
                </a:solidFill>
                <a:effectLst/>
                <a:latin typeface="Arial" charset="0"/>
                <a:ea typeface="ＭＳ Ｐゴシック" charset="-128"/>
                <a:cs typeface="ＭＳ Ｐゴシック" charset="-128"/>
              </a:rPr>
              <a:t>/</a:t>
            </a:r>
            <a:r>
              <a:rPr lang="en-US" sz="1200" b="0" i="0" u="none" strike="noStrike" kern="1200" dirty="0" err="1">
                <a:solidFill>
                  <a:schemeClr val="tx1"/>
                </a:solidFill>
                <a:effectLst/>
                <a:latin typeface="Arial" charset="0"/>
                <a:ea typeface="ＭＳ Ｐゴシック" charset="-128"/>
                <a:cs typeface="ＭＳ Ｐゴシック" charset="-128"/>
              </a:rPr>
              <a:t>indiancountrytoday</a:t>
            </a:r>
            <a:r>
              <a:rPr lang="en-US" sz="1200" b="0" i="0" u="none" strike="noStrike" kern="1200" dirty="0">
                <a:solidFill>
                  <a:schemeClr val="tx1"/>
                </a:solidFill>
                <a:effectLst/>
                <a:latin typeface="Arial" charset="0"/>
                <a:ea typeface="ＭＳ Ｐゴシック" charset="-128"/>
                <a:cs typeface="ＭＳ Ｐゴシック" charset="-128"/>
              </a:rPr>
              <a:t>/archive/geoducks-crabs-and-sea-slugs-for-food-and-profit-lsVwwV7AXESrPJNW-WAlTA/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6245BE2-04CA-FE4D-8969-20A43A27E036}" type="slidenum">
              <a:rPr lang="en-US" altLang="x-none" sz="1200"/>
              <a:pPr/>
              <a:t>16</a:t>
            </a:fld>
            <a:endParaRPr lang="en-US" altLang="x-none" sz="1200"/>
          </a:p>
        </p:txBody>
      </p:sp>
      <p:sp>
        <p:nvSpPr>
          <p:cNvPr id="43010" name="Rectangle 1026"/>
          <p:cNvSpPr>
            <a:spLocks noGrp="1" noRot="1" noChangeAspect="1" noChangeArrowheads="1" noTextEdit="1"/>
          </p:cNvSpPr>
          <p:nvPr>
            <p:ph type="sldImg"/>
          </p:nvPr>
        </p:nvSpPr>
        <p:spPr>
          <a:ln/>
        </p:spPr>
      </p:sp>
      <p:sp>
        <p:nvSpPr>
          <p:cNvPr id="4301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ts val="0"/>
              </a:spcBef>
            </a:pPr>
            <a:r>
              <a:rPr lang="en-US" altLang="x-none" sz="1200" dirty="0">
                <a:solidFill>
                  <a:schemeClr val="tx1"/>
                </a:solidFill>
                <a:latin typeface="Arial" panose="020B0604020202020204" pitchFamily="34" charset="0"/>
                <a:cs typeface="Arial" panose="020B0604020202020204" pitchFamily="34" charset="0"/>
              </a:rPr>
              <a:t>This slide offers</a:t>
            </a:r>
            <a:r>
              <a:rPr lang="en-US" altLang="x-none" sz="1200" baseline="0" dirty="0">
                <a:solidFill>
                  <a:schemeClr val="tx1"/>
                </a:solidFill>
                <a:latin typeface="Arial" panose="020B0604020202020204" pitchFamily="34" charset="0"/>
                <a:cs typeface="Arial" panose="020B0604020202020204" pitchFamily="34" charset="0"/>
              </a:rPr>
              <a:t> a quote from </a:t>
            </a:r>
            <a:r>
              <a:rPr lang="en-US" altLang="x-none" sz="1200" dirty="0">
                <a:solidFill>
                  <a:schemeClr val="tx1"/>
                </a:solidFill>
                <a:latin typeface="Arial" panose="020B0604020202020204" pitchFamily="34" charset="0"/>
                <a:cs typeface="Arial" panose="020B0604020202020204" pitchFamily="34" charset="0"/>
              </a:rPr>
              <a:t>David Prince,</a:t>
            </a:r>
            <a:r>
              <a:rPr lang="en-US" altLang="x-none" sz="1200" baseline="0" dirty="0">
                <a:solidFill>
                  <a:schemeClr val="tx1"/>
                </a:solidFill>
                <a:latin typeface="Arial" panose="020B0604020202020204" pitchFamily="34" charset="0"/>
                <a:cs typeface="Arial" panose="020B0604020202020204" pitchFamily="34" charset="0"/>
              </a:rPr>
              <a:t> Cliff Prince’s son from the previous page’s quote.</a:t>
            </a:r>
          </a:p>
          <a:p>
            <a:pPr eaLnBrk="1" hangingPunct="1">
              <a:spcBef>
                <a:spcPts val="0"/>
              </a:spcBef>
            </a:pPr>
            <a:endParaRPr lang="en-US" altLang="x-none" sz="1200" baseline="0" dirty="0">
              <a:solidFill>
                <a:srgbClr val="00538D"/>
              </a:solidFill>
              <a:latin typeface="Arial"/>
              <a:cs typeface="Arial"/>
            </a:endParaRPr>
          </a:p>
          <a:p>
            <a:pPr eaLnBrk="1" hangingPunct="1">
              <a:spcBef>
                <a:spcPts val="0"/>
              </a:spcBef>
            </a:pPr>
            <a:r>
              <a:rPr lang="en-US" altLang="x-none" sz="1200" b="1" dirty="0">
                <a:latin typeface="Arial"/>
                <a:cs typeface="Arial"/>
              </a:rPr>
              <a:t>References:</a:t>
            </a:r>
          </a:p>
          <a:p>
            <a:pPr marL="228600" indent="-228600" eaLnBrk="1" hangingPunct="1">
              <a:spcBef>
                <a:spcPts val="0"/>
              </a:spcBef>
              <a:buFont typeface="+mj-lt"/>
              <a:buAutoNum type="arabicParenR"/>
            </a:pPr>
            <a:r>
              <a:rPr lang="en-US" sz="1200" b="0" i="0" u="none" strike="noStrike" kern="1200" dirty="0">
                <a:solidFill>
                  <a:schemeClr val="tx1"/>
                </a:solidFill>
                <a:effectLst/>
                <a:latin typeface="Arial" charset="0"/>
                <a:ea typeface="ＭＳ Ｐゴシック" charset="-128"/>
                <a:cs typeface="ＭＳ Ｐゴシック" charset="-128"/>
              </a:rPr>
              <a:t>http://</a:t>
            </a:r>
            <a:r>
              <a:rPr lang="en-US" sz="1200" b="0" i="0" u="none" strike="noStrike" kern="1200" dirty="0" err="1">
                <a:solidFill>
                  <a:schemeClr val="tx1"/>
                </a:solidFill>
                <a:effectLst/>
                <a:latin typeface="Arial" charset="0"/>
                <a:ea typeface="ＭＳ Ｐゴシック" charset="-128"/>
                <a:cs typeface="ＭＳ Ｐゴシック" charset="-128"/>
              </a:rPr>
              <a:t>old.seattletimes.com</a:t>
            </a:r>
            <a:r>
              <a:rPr lang="en-US" sz="1200" b="0" i="0" u="none" strike="noStrike" kern="1200" dirty="0">
                <a:solidFill>
                  <a:schemeClr val="tx1"/>
                </a:solidFill>
                <a:effectLst/>
                <a:latin typeface="Arial" charset="0"/>
                <a:ea typeface="ＭＳ Ｐゴシック" charset="-128"/>
                <a:cs typeface="ＭＳ Ｐゴシック" charset="-128"/>
              </a:rPr>
              <a:t>/html/outdoors/2002049590_nwwdungeness30.html</a:t>
            </a:r>
          </a:p>
          <a:p>
            <a:pPr marL="228600" indent="-228600" eaLnBrk="1" hangingPunct="1">
              <a:spcBef>
                <a:spcPts val="0"/>
              </a:spcBef>
              <a:buFont typeface="+mj-lt"/>
              <a:buAutoNum type="arabicParenR"/>
            </a:pPr>
            <a:r>
              <a:rPr lang="en-US" altLang="x-none" sz="1200" dirty="0">
                <a:solidFill>
                  <a:schemeClr val="tx1"/>
                </a:solidFill>
                <a:latin typeface="Arial"/>
                <a:cs typeface="Arial"/>
              </a:rPr>
              <a:t>De la </a:t>
            </a:r>
            <a:r>
              <a:rPr lang="en-US" altLang="x-none" sz="1200" dirty="0" err="1">
                <a:solidFill>
                  <a:schemeClr val="tx1"/>
                </a:solidFill>
                <a:latin typeface="Arial"/>
                <a:cs typeface="Arial"/>
              </a:rPr>
              <a:t>Harpe</a:t>
            </a:r>
            <a:r>
              <a:rPr lang="en-US" altLang="x-none" sz="1200" dirty="0">
                <a:solidFill>
                  <a:schemeClr val="tx1"/>
                </a:solidFill>
                <a:latin typeface="Arial"/>
                <a:cs typeface="Arial"/>
              </a:rPr>
              <a:t>, J (2013) Geoducks, crabs and sea slugs for food and profit. Indian Country Today </a:t>
            </a:r>
            <a:r>
              <a:rPr lang="en-US" sz="1200" b="0" i="0" u="none" strike="noStrike" kern="1200" dirty="0">
                <a:solidFill>
                  <a:schemeClr val="tx1"/>
                </a:solidFill>
                <a:effectLst/>
                <a:latin typeface="Arial" charset="0"/>
                <a:ea typeface="ＭＳ Ｐゴシック" charset="-128"/>
                <a:cs typeface="ＭＳ Ｐゴシック" charset="-128"/>
              </a:rPr>
              <a:t>https://</a:t>
            </a:r>
            <a:r>
              <a:rPr lang="en-US" sz="1200" b="0" i="0" u="none" strike="noStrike" kern="1200" dirty="0" err="1">
                <a:solidFill>
                  <a:schemeClr val="tx1"/>
                </a:solidFill>
                <a:effectLst/>
                <a:latin typeface="Arial" charset="0"/>
                <a:ea typeface="ＭＳ Ｐゴシック" charset="-128"/>
                <a:cs typeface="ＭＳ Ｐゴシック" charset="-128"/>
              </a:rPr>
              <a:t>newsmaven.io</a:t>
            </a:r>
            <a:r>
              <a:rPr lang="en-US" sz="1200" b="0" i="0" u="none" strike="noStrike" kern="1200" dirty="0">
                <a:solidFill>
                  <a:schemeClr val="tx1"/>
                </a:solidFill>
                <a:effectLst/>
                <a:latin typeface="Arial" charset="0"/>
                <a:ea typeface="ＭＳ Ｐゴシック" charset="-128"/>
                <a:cs typeface="ＭＳ Ｐゴシック" charset="-128"/>
              </a:rPr>
              <a:t>/</a:t>
            </a:r>
            <a:r>
              <a:rPr lang="en-US" sz="1200" b="0" i="0" u="none" strike="noStrike" kern="1200" dirty="0" err="1">
                <a:solidFill>
                  <a:schemeClr val="tx1"/>
                </a:solidFill>
                <a:effectLst/>
                <a:latin typeface="Arial" charset="0"/>
                <a:ea typeface="ＭＳ Ｐゴシック" charset="-128"/>
                <a:cs typeface="ＭＳ Ｐゴシック" charset="-128"/>
              </a:rPr>
              <a:t>indiancountrytoday</a:t>
            </a:r>
            <a:r>
              <a:rPr lang="en-US" sz="1200" b="0" i="0" u="none" strike="noStrike" kern="1200" dirty="0">
                <a:solidFill>
                  <a:schemeClr val="tx1"/>
                </a:solidFill>
                <a:effectLst/>
                <a:latin typeface="Arial" charset="0"/>
                <a:ea typeface="ＭＳ Ｐゴシック" charset="-128"/>
                <a:cs typeface="ＭＳ Ｐゴシック" charset="-128"/>
              </a:rPr>
              <a:t>/archive/geoducks-crabs-and-sea-slugs-for-food-and-profit-lsVwwV7AXESrPJNW-WAlTA/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A96EC6D-475E-9C4C-887A-A0BDECDDCDB4}" type="slidenum">
              <a:rPr lang="en-US" altLang="x-none" sz="1200"/>
              <a:pPr/>
              <a:t>17</a:t>
            </a:fld>
            <a:endParaRPr lang="en-US" altLang="x-none" sz="1200"/>
          </a:p>
        </p:txBody>
      </p:sp>
      <p:sp>
        <p:nvSpPr>
          <p:cNvPr id="45058" name="Rectangle 1026"/>
          <p:cNvSpPr>
            <a:spLocks noGrp="1" noRot="1" noChangeAspect="1" noChangeArrowheads="1" noTextEdit="1"/>
          </p:cNvSpPr>
          <p:nvPr>
            <p:ph type="sldImg"/>
          </p:nvPr>
        </p:nvSpPr>
        <p:spPr>
          <a:ln/>
        </p:spPr>
      </p:sp>
      <p:sp>
        <p:nvSpPr>
          <p:cNvPr id="4505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ts val="0"/>
              </a:spcBef>
              <a:spcAft>
                <a:spcPct val="0"/>
              </a:spcAft>
              <a:buClrTx/>
              <a:buSzTx/>
              <a:buFontTx/>
              <a:buNone/>
              <a:tabLst/>
              <a:defRPr/>
            </a:pPr>
            <a:r>
              <a:rPr lang="en-US" altLang="x-none" dirty="0"/>
              <a:t>Dungeness</a:t>
            </a:r>
            <a:r>
              <a:rPr lang="en-US" altLang="x-none" baseline="0" dirty="0"/>
              <a:t> crab have been a valuable specific for many cultures including our indigenous populations that depend on food from the ocean. Legends and stories include the value of the crab and show how important they are to people. </a:t>
            </a:r>
          </a:p>
          <a:p>
            <a:pPr marL="0" marR="0" indent="0" algn="l" defTabSz="914400" rtl="0" eaLnBrk="1" fontAlgn="base" latinLnBrk="0" hangingPunct="1">
              <a:lnSpc>
                <a:spcPct val="100000"/>
              </a:lnSpc>
              <a:spcBef>
                <a:spcPts val="0"/>
              </a:spcBef>
              <a:spcAft>
                <a:spcPct val="0"/>
              </a:spcAft>
              <a:buClrTx/>
              <a:buSzTx/>
              <a:buFontTx/>
              <a:buNone/>
              <a:tabLst/>
              <a:defRPr/>
            </a:pPr>
            <a:endParaRPr lang="en-US" altLang="x-none" baseline="0" dirty="0"/>
          </a:p>
          <a:p>
            <a:pPr eaLnBrk="1" hangingPunct="1">
              <a:spcBef>
                <a:spcPts val="0"/>
              </a:spcBef>
            </a:pPr>
            <a:r>
              <a:rPr lang="en-US" altLang="x-none" sz="1200" b="1" dirty="0">
                <a:latin typeface="Arial"/>
                <a:cs typeface="Arial"/>
              </a:rPr>
              <a:t>References:</a:t>
            </a:r>
          </a:p>
          <a:p>
            <a:pPr marL="228600" indent="-228600" eaLnBrk="1" hangingPunct="1">
              <a:spcBef>
                <a:spcPts val="0"/>
              </a:spcBef>
              <a:buFont typeface="+mj-lt"/>
              <a:buAutoNum type="arabicParenR"/>
            </a:pPr>
            <a:r>
              <a:rPr lang="en-US" sz="1200" b="0" i="0" u="none" strike="noStrike" kern="1200" dirty="0">
                <a:solidFill>
                  <a:schemeClr val="tx1"/>
                </a:solidFill>
                <a:effectLst/>
                <a:latin typeface="Arial" charset="0"/>
                <a:ea typeface="ＭＳ Ｐゴシック" charset="-128"/>
                <a:cs typeface="ＭＳ Ｐゴシック" charset="-128"/>
              </a:rPr>
              <a:t>http://</a:t>
            </a:r>
            <a:r>
              <a:rPr lang="en-US" sz="1200" b="0" i="0" u="none" strike="noStrike" kern="1200" dirty="0" err="1">
                <a:solidFill>
                  <a:schemeClr val="tx1"/>
                </a:solidFill>
                <a:effectLst/>
                <a:latin typeface="Arial" charset="0"/>
                <a:ea typeface="ＭＳ Ｐゴシック" charset="-128"/>
                <a:cs typeface="ＭＳ Ｐゴシック" charset="-128"/>
              </a:rPr>
              <a:t>old.seattletimes.com</a:t>
            </a:r>
            <a:r>
              <a:rPr lang="en-US" sz="1200" b="0" i="0" u="none" strike="noStrike" kern="1200" dirty="0">
                <a:solidFill>
                  <a:schemeClr val="tx1"/>
                </a:solidFill>
                <a:effectLst/>
                <a:latin typeface="Arial" charset="0"/>
                <a:ea typeface="ＭＳ Ｐゴシック" charset="-128"/>
                <a:cs typeface="ＭＳ Ｐゴシック" charset="-128"/>
              </a:rPr>
              <a:t>/html/outdoors/2002049590_nwwdungeness30.html</a:t>
            </a:r>
          </a:p>
          <a:p>
            <a:pPr marL="228600" indent="-228600" eaLnBrk="1" hangingPunct="1">
              <a:spcBef>
                <a:spcPts val="0"/>
              </a:spcBef>
              <a:buFont typeface="+mj-lt"/>
              <a:buAutoNum type="arabicParenR"/>
            </a:pPr>
            <a:r>
              <a:rPr lang="en-US" altLang="x-none" sz="1200" dirty="0">
                <a:solidFill>
                  <a:schemeClr val="tx1"/>
                </a:solidFill>
                <a:latin typeface="Arial"/>
                <a:cs typeface="Arial"/>
              </a:rPr>
              <a:t>De la </a:t>
            </a:r>
            <a:r>
              <a:rPr lang="en-US" altLang="x-none" sz="1200" dirty="0" err="1">
                <a:solidFill>
                  <a:schemeClr val="tx1"/>
                </a:solidFill>
                <a:latin typeface="Arial"/>
                <a:cs typeface="Arial"/>
              </a:rPr>
              <a:t>Harpe</a:t>
            </a:r>
            <a:r>
              <a:rPr lang="en-US" altLang="x-none" sz="1200" dirty="0">
                <a:solidFill>
                  <a:schemeClr val="tx1"/>
                </a:solidFill>
                <a:latin typeface="Arial"/>
                <a:cs typeface="Arial"/>
              </a:rPr>
              <a:t>, J (2013) Geoducks, crabs and sea slugs for food and profit. Indian Country Today </a:t>
            </a:r>
            <a:r>
              <a:rPr lang="en-US" sz="1200" b="0" i="0" u="none" strike="noStrike" kern="1200" dirty="0">
                <a:solidFill>
                  <a:schemeClr val="tx1"/>
                </a:solidFill>
                <a:effectLst/>
                <a:latin typeface="Arial" charset="0"/>
                <a:ea typeface="ＭＳ Ｐゴシック" charset="-128"/>
                <a:cs typeface="ＭＳ Ｐゴシック" charset="-128"/>
              </a:rPr>
              <a:t>https://</a:t>
            </a:r>
            <a:r>
              <a:rPr lang="en-US" sz="1200" b="0" i="0" u="none" strike="noStrike" kern="1200" dirty="0" err="1">
                <a:solidFill>
                  <a:schemeClr val="tx1"/>
                </a:solidFill>
                <a:effectLst/>
                <a:latin typeface="Arial" charset="0"/>
                <a:ea typeface="ＭＳ Ｐゴシック" charset="-128"/>
                <a:cs typeface="ＭＳ Ｐゴシック" charset="-128"/>
              </a:rPr>
              <a:t>newsmaven.io</a:t>
            </a:r>
            <a:r>
              <a:rPr lang="en-US" sz="1200" b="0" i="0" u="none" strike="noStrike" kern="1200" dirty="0">
                <a:solidFill>
                  <a:schemeClr val="tx1"/>
                </a:solidFill>
                <a:effectLst/>
                <a:latin typeface="Arial" charset="0"/>
                <a:ea typeface="ＭＳ Ｐゴシック" charset="-128"/>
                <a:cs typeface="ＭＳ Ｐゴシック" charset="-128"/>
              </a:rPr>
              <a:t>/</a:t>
            </a:r>
            <a:r>
              <a:rPr lang="en-US" sz="1200" b="0" i="0" u="none" strike="noStrike" kern="1200" dirty="0" err="1">
                <a:solidFill>
                  <a:schemeClr val="tx1"/>
                </a:solidFill>
                <a:effectLst/>
                <a:latin typeface="Arial" charset="0"/>
                <a:ea typeface="ＭＳ Ｐゴシック" charset="-128"/>
                <a:cs typeface="ＭＳ Ｐゴシック" charset="-128"/>
              </a:rPr>
              <a:t>indiancountrytoday</a:t>
            </a:r>
            <a:r>
              <a:rPr lang="en-US" sz="1200" b="0" i="0" u="none" strike="noStrike" kern="1200" dirty="0">
                <a:solidFill>
                  <a:schemeClr val="tx1"/>
                </a:solidFill>
                <a:effectLst/>
                <a:latin typeface="Arial" charset="0"/>
                <a:ea typeface="ＭＳ Ｐゴシック" charset="-128"/>
                <a:cs typeface="ＭＳ Ｐゴシック" charset="-128"/>
              </a:rPr>
              <a:t>/archive/geoducks-crabs-and-sea-slugs-for-food-and-profit-lsVwwV7AXESrPJNW-WAlTA/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FA9C79A-0451-B144-A6E9-5DDE8EEC0B6D}" type="slidenum">
              <a:rPr lang="en-US" altLang="x-none" sz="1200"/>
              <a:pPr/>
              <a:t>18</a:t>
            </a:fld>
            <a:endParaRPr lang="en-US" altLang="x-none" sz="1200"/>
          </a:p>
        </p:txBody>
      </p:sp>
      <p:sp>
        <p:nvSpPr>
          <p:cNvPr id="40962" name="Rectangle 1026"/>
          <p:cNvSpPr>
            <a:spLocks noGrp="1" noRot="1" noChangeAspect="1" noChangeArrowheads="1" noTextEdit="1"/>
          </p:cNvSpPr>
          <p:nvPr>
            <p:ph type="sldImg"/>
          </p:nvPr>
        </p:nvSpPr>
        <p:spPr>
          <a:ln/>
        </p:spPr>
      </p:sp>
      <p:sp>
        <p:nvSpPr>
          <p:cNvPr id="409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ts val="0"/>
              </a:spcBef>
              <a:spcAft>
                <a:spcPct val="0"/>
              </a:spcAft>
              <a:buClrTx/>
              <a:buSzTx/>
              <a:buFontTx/>
              <a:buNone/>
              <a:tabLst/>
              <a:defRPr/>
            </a:pPr>
            <a:r>
              <a:rPr lang="en-US" altLang="x-none" dirty="0"/>
              <a:t>Many fish species</a:t>
            </a:r>
            <a:r>
              <a:rPr lang="en-US" altLang="x-none" baseline="0" dirty="0"/>
              <a:t> including salmon, rockfish, and herring have been found with bellies full of crab larvae (1,2). Research is ongoing to understand how a potential decline in the Dungeness crab population might impact other fish species.</a:t>
            </a:r>
          </a:p>
          <a:p>
            <a:pPr marL="0" marR="0" indent="0" algn="l" defTabSz="914400" rtl="0" eaLnBrk="1" fontAlgn="base" latinLnBrk="0" hangingPunct="1">
              <a:lnSpc>
                <a:spcPct val="100000"/>
              </a:lnSpc>
              <a:spcBef>
                <a:spcPts val="0"/>
              </a:spcBef>
              <a:spcAft>
                <a:spcPct val="0"/>
              </a:spcAft>
              <a:buClrTx/>
              <a:buSzTx/>
              <a:buFontTx/>
              <a:buNone/>
              <a:tabLst/>
              <a:defRPr/>
            </a:pPr>
            <a:endParaRPr lang="en-US" altLang="x-none" baseline="0" dirty="0"/>
          </a:p>
          <a:p>
            <a:pPr>
              <a:spcBef>
                <a:spcPts val="0"/>
              </a:spcBef>
            </a:pPr>
            <a:r>
              <a:rPr lang="en-US" altLang="x-none" b="1" baseline="0" dirty="0"/>
              <a:t>References: </a:t>
            </a:r>
          </a:p>
          <a:p>
            <a:pPr marL="228600" indent="-228600">
              <a:spcBef>
                <a:spcPts val="0"/>
              </a:spcBef>
              <a:buAutoNum type="arabicParenR"/>
            </a:pPr>
            <a:r>
              <a:rPr lang="en-US" sz="1200" kern="1200" dirty="0" err="1">
                <a:solidFill>
                  <a:schemeClr val="tx1"/>
                </a:solidFill>
                <a:effectLst/>
                <a:latin typeface="Arial" charset="0"/>
                <a:ea typeface="ＭＳ Ｐゴシック" charset="-128"/>
                <a:cs typeface="ＭＳ Ｐゴシック" charset="-128"/>
              </a:rPr>
              <a:t>Rasmuson</a:t>
            </a:r>
            <a:r>
              <a:rPr lang="en-US" sz="1200" kern="1200" dirty="0">
                <a:solidFill>
                  <a:schemeClr val="tx1"/>
                </a:solidFill>
                <a:effectLst/>
                <a:latin typeface="Arial" charset="0"/>
                <a:ea typeface="ＭＳ Ｐゴシック" charset="-128"/>
                <a:cs typeface="ＭＳ Ｐゴシック" charset="-128"/>
              </a:rPr>
              <a:t>, L. K. The Biology, Ecology and Fishery of the Dungeness crab, Cancer magister. </a:t>
            </a:r>
            <a:r>
              <a:rPr lang="en-US" sz="1200" i="1" kern="1200" dirty="0">
                <a:solidFill>
                  <a:schemeClr val="tx1"/>
                </a:solidFill>
                <a:effectLst/>
                <a:latin typeface="Arial" charset="0"/>
                <a:ea typeface="ＭＳ Ｐゴシック" charset="-128"/>
                <a:cs typeface="ＭＳ Ｐゴシック" charset="-128"/>
              </a:rPr>
              <a:t>Adv. Mar. Biol.</a:t>
            </a:r>
            <a:r>
              <a:rPr lang="en-US" sz="1200" kern="1200" dirty="0">
                <a:solidFill>
                  <a:schemeClr val="tx1"/>
                </a:solidFill>
                <a:effectLst/>
                <a:latin typeface="Arial" charset="0"/>
                <a:ea typeface="ＭＳ Ｐゴシック" charset="-128"/>
                <a:cs typeface="ＭＳ Ｐゴシック" charset="-128"/>
              </a:rPr>
              <a:t> </a:t>
            </a:r>
            <a:r>
              <a:rPr lang="en-US" sz="1200" b="0" kern="1200" dirty="0">
                <a:solidFill>
                  <a:schemeClr val="tx1"/>
                </a:solidFill>
                <a:effectLst/>
                <a:latin typeface="Arial" charset="0"/>
                <a:ea typeface="ＭＳ Ｐゴシック" charset="-128"/>
                <a:cs typeface="ＭＳ Ｐゴシック" charset="-128"/>
              </a:rPr>
              <a:t>65, </a:t>
            </a:r>
            <a:r>
              <a:rPr lang="en-US" sz="1200" kern="1200" dirty="0">
                <a:solidFill>
                  <a:schemeClr val="tx1"/>
                </a:solidFill>
                <a:effectLst/>
                <a:latin typeface="Arial" charset="0"/>
                <a:ea typeface="ＭＳ Ｐゴシック" charset="-128"/>
                <a:cs typeface="ＭＳ Ｐゴシック" charset="-128"/>
              </a:rPr>
              <a:t>95–148 (2013)</a:t>
            </a:r>
            <a:r>
              <a:rPr lang="en-US" altLang="x-none" baseline="0" dirty="0"/>
              <a:t>.</a:t>
            </a:r>
          </a:p>
          <a:p>
            <a:pPr marL="228600" indent="-228600">
              <a:spcBef>
                <a:spcPts val="0"/>
              </a:spcBef>
              <a:buAutoNum type="arabicParenR"/>
            </a:pPr>
            <a:r>
              <a:rPr lang="en-US" sz="1200" kern="1200" dirty="0">
                <a:solidFill>
                  <a:schemeClr val="tx1"/>
                </a:solidFill>
                <a:effectLst/>
                <a:latin typeface="Arial" charset="0"/>
                <a:ea typeface="ＭＳ Ｐゴシック" charset="-128"/>
                <a:cs typeface="ＭＳ Ｐゴシック" charset="-128"/>
              </a:rPr>
              <a:t>Kemp, I.M., Beauchamp, D.A., Sweeting, R., Cooper, C., 2013. Potential for competition among herring</a:t>
            </a:r>
            <a:r>
              <a:rPr lang="en-US" sz="1200" kern="1200" baseline="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and juvenile salmon species in Puget Sound, Washington. North Pacific Anadromous Fish</a:t>
            </a:r>
            <a:r>
              <a:rPr lang="en-US" sz="1200" kern="1200" baseline="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Commission Technical Report No. 9: 139-143.</a:t>
            </a:r>
          </a:p>
        </p:txBody>
      </p:sp>
    </p:spTree>
    <p:extLst>
      <p:ext uri="{BB962C8B-B14F-4D97-AF65-F5344CB8AC3E}">
        <p14:creationId xmlns:p14="http://schemas.microsoft.com/office/powerpoint/2010/main" val="719866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535EA95-C21B-C544-9144-F6295E422381}" type="slidenum">
              <a:rPr lang="en-US" sz="1200">
                <a:solidFill>
                  <a:srgbClr val="000000"/>
                </a:solidFill>
              </a:rPr>
              <a:pPr/>
              <a:t>19</a:t>
            </a:fld>
            <a:endParaRPr lang="en-US" sz="120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National</a:t>
            </a:r>
            <a:r>
              <a:rPr lang="en-US" baseline="0" dirty="0"/>
              <a:t> marine sanctuaries are areas of the marine or Great Lakes environment of special national, and sometimes international, significance warranting protection and management under the National Marine Sanctuaries Act. As a steward of coastal and ocean resources, NOAA protects and manages sanctuaries through the Office of National Marine Sanctuaries.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ts val="0"/>
              </a:spcBef>
              <a:spcAft>
                <a:spcPct val="0"/>
              </a:spcAft>
              <a:buClrTx/>
              <a:buSzTx/>
              <a:buFontTx/>
              <a:buNone/>
              <a:tabLst/>
              <a:defRPr/>
            </a:pPr>
            <a:r>
              <a:rPr lang="en-US" baseline="0" dirty="0"/>
              <a:t>The NOAA Office of National Marine Sanctuaries is a leader in ocean stewardship, conservation, and protection of America’s ocean and Great Lakes treasures for future generations through strong science-based management. National marine sanctuaries protect our nation’s most vital coastal and marine natural and cultural resources. Through active research, management, education, and public engagement, we sustain healthy environments that are foundations for thriving communities and stable economies. </a:t>
            </a:r>
          </a:p>
          <a:p>
            <a:pPr marL="0" marR="0" indent="0" algn="l" defTabSz="914400" rtl="0" eaLnBrk="0" fontAlgn="base" latinLnBrk="0" hangingPunct="0">
              <a:lnSpc>
                <a:spcPct val="100000"/>
              </a:lnSpc>
              <a:spcBef>
                <a:spcPts val="0"/>
              </a:spcBef>
              <a:spcAft>
                <a:spcPct val="0"/>
              </a:spcAft>
              <a:buClrTx/>
              <a:buSzTx/>
              <a:buFontTx/>
              <a:buNone/>
              <a:tabLst/>
              <a:defRPr/>
            </a:pPr>
            <a:endParaRPr lang="en-US" dirty="0"/>
          </a:p>
          <a:p>
            <a:pPr marL="0" marR="0" indent="0" algn="l" defTabSz="914400" rtl="0" eaLnBrk="0" fontAlgn="base" latinLnBrk="0" hangingPunct="0">
              <a:lnSpc>
                <a:spcPct val="100000"/>
              </a:lnSpc>
              <a:spcBef>
                <a:spcPts val="0"/>
              </a:spcBef>
              <a:spcAft>
                <a:spcPct val="0"/>
              </a:spcAft>
              <a:buClrTx/>
              <a:buSzTx/>
              <a:buFontTx/>
              <a:buNone/>
              <a:tabLst/>
              <a:defRPr/>
            </a:pPr>
            <a:r>
              <a:rPr lang="en-US" b="1" dirty="0"/>
              <a:t>Reference:</a:t>
            </a:r>
          </a:p>
          <a:p>
            <a:pPr marL="0" marR="0" indent="0" algn="l" defTabSz="914400" rtl="0" eaLnBrk="0" fontAlgn="base" latinLnBrk="0" hangingPunct="0">
              <a:lnSpc>
                <a:spcPct val="100000"/>
              </a:lnSpc>
              <a:spcBef>
                <a:spcPts val="0"/>
              </a:spcBef>
              <a:spcAft>
                <a:spcPct val="0"/>
              </a:spcAft>
              <a:buClrTx/>
              <a:buSzTx/>
              <a:buFontTx/>
              <a:buNone/>
              <a:tabLst/>
              <a:defRPr/>
            </a:pPr>
            <a:r>
              <a:rPr lang="en-US" sz="1200" b="0" i="0" u="none" strike="noStrike" kern="1200" dirty="0">
                <a:solidFill>
                  <a:schemeClr val="tx1"/>
                </a:solidFill>
                <a:effectLst/>
                <a:latin typeface="Arial" charset="0"/>
                <a:ea typeface="ＭＳ Ｐゴシック" charset="-128"/>
                <a:cs typeface="ＭＳ Ｐゴシック" charset="-128"/>
              </a:rPr>
              <a:t>https://</a:t>
            </a:r>
            <a:r>
              <a:rPr lang="en-US" sz="1200" b="0" i="0" u="none" strike="noStrike" kern="1200" dirty="0" err="1">
                <a:solidFill>
                  <a:schemeClr val="tx1"/>
                </a:solidFill>
                <a:effectLst/>
                <a:latin typeface="Arial" charset="0"/>
                <a:ea typeface="ＭＳ Ｐゴシック" charset="-128"/>
                <a:cs typeface="ＭＳ Ｐゴシック" charset="-128"/>
              </a:rPr>
              <a:t>sanctuaries.noaa.gov</a:t>
            </a:r>
            <a:r>
              <a:rPr lang="en-US" sz="1200" b="0" i="0" u="none" strike="noStrike" kern="1200" dirty="0">
                <a:solidFill>
                  <a:schemeClr val="tx1"/>
                </a:solidFill>
                <a:effectLst/>
                <a:latin typeface="Arial" charset="0"/>
                <a:ea typeface="ＭＳ Ｐゴシック" charset="-128"/>
                <a:cs typeface="ＭＳ Ｐゴシック" charset="-128"/>
              </a:rPr>
              <a:t>/</a:t>
            </a:r>
            <a:endParaRPr lang="en-US" u="none" dirty="0"/>
          </a:p>
        </p:txBody>
      </p:sp>
      <p:sp>
        <p:nvSpPr>
          <p:cNvPr id="4" name="Slide Number Placeholder 3"/>
          <p:cNvSpPr>
            <a:spLocks noGrp="1"/>
          </p:cNvSpPr>
          <p:nvPr>
            <p:ph type="sldNum" sz="quarter" idx="10"/>
          </p:nvPr>
        </p:nvSpPr>
        <p:spPr/>
        <p:txBody>
          <a:bodyPr/>
          <a:lstStyle/>
          <a:p>
            <a:pPr>
              <a:defRPr/>
            </a:pPr>
            <a:fld id="{B18C216E-A769-F746-9EB3-1B875E88F5C6}" type="slidenum">
              <a:rPr lang="en-US" altLang="x-none" smtClean="0"/>
              <a:pPr>
                <a:defRPr/>
              </a:pPr>
              <a:t>2</a:t>
            </a:fld>
            <a:endParaRPr lang="en-US" altLang="x-none"/>
          </a:p>
        </p:txBody>
      </p:sp>
    </p:spTree>
    <p:extLst>
      <p:ext uri="{BB962C8B-B14F-4D97-AF65-F5344CB8AC3E}">
        <p14:creationId xmlns:p14="http://schemas.microsoft.com/office/powerpoint/2010/main" val="1983688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F65E1B7-0235-6E4A-AC90-4548007AE66B}" type="slidenum">
              <a:rPr lang="en-US" altLang="x-none" sz="1200"/>
              <a:pPr/>
              <a:t>20</a:t>
            </a:fld>
            <a:endParaRPr lang="en-US" altLang="x-none" sz="1200"/>
          </a:p>
        </p:txBody>
      </p:sp>
      <p:sp>
        <p:nvSpPr>
          <p:cNvPr id="51202" name="Rectangle 1026"/>
          <p:cNvSpPr>
            <a:spLocks noGrp="1" noRot="1" noChangeAspect="1" noChangeArrowheads="1" noTextEdit="1"/>
          </p:cNvSpPr>
          <p:nvPr>
            <p:ph type="sldImg"/>
          </p:nvPr>
        </p:nvSpPr>
        <p:spPr>
          <a:ln/>
        </p:spPr>
      </p:sp>
      <p:sp>
        <p:nvSpPr>
          <p:cNvPr id="51203"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sz="1200" b="1" kern="1200" dirty="0">
                <a:solidFill>
                  <a:schemeClr val="tx1"/>
                </a:solidFill>
                <a:effectLst/>
                <a:latin typeface="Arial" charset="0"/>
                <a:ea typeface="ＭＳ Ｐゴシック" charset="-128"/>
                <a:cs typeface="ＭＳ Ｐゴシック" charset="-128"/>
              </a:rPr>
              <a:t>Hyperthermia </a:t>
            </a:r>
            <a:r>
              <a:rPr lang="en-US" sz="1200" kern="1200" dirty="0">
                <a:solidFill>
                  <a:schemeClr val="tx1"/>
                </a:solidFill>
                <a:effectLst/>
                <a:latin typeface="Arial" charset="0"/>
                <a:ea typeface="ＭＳ Ｐゴシック" charset="-128"/>
                <a:cs typeface="ＭＳ Ｐゴシック" charset="-128"/>
              </a:rPr>
              <a:t>is when their body temperature becomes too warm because water temperatures are higher than their bodies can normally tolerate. </a:t>
            </a:r>
            <a:r>
              <a:rPr lang="en-US" sz="1200" b="1" kern="1200" dirty="0">
                <a:solidFill>
                  <a:schemeClr val="tx1"/>
                </a:solidFill>
                <a:effectLst/>
                <a:latin typeface="Arial" charset="0"/>
                <a:ea typeface="ＭＳ Ｐゴシック" charset="-128"/>
                <a:cs typeface="ＭＳ Ｐゴシック" charset="-128"/>
              </a:rPr>
              <a:t>Acidosis</a:t>
            </a:r>
            <a:r>
              <a:rPr lang="en-US" sz="1200" kern="1200" dirty="0">
                <a:solidFill>
                  <a:schemeClr val="tx1"/>
                </a:solidFill>
                <a:effectLst/>
                <a:latin typeface="Arial" charset="0"/>
                <a:ea typeface="ＭＳ Ｐゴシック" charset="-128"/>
                <a:cs typeface="ＭＳ Ｐゴシック" charset="-128"/>
              </a:rPr>
              <a:t> is when their body pH drops below what their normal physiology can properly buffer, and sea water at pH 7.4 has shown to induce acidosis in crabs in laboratory experiments. </a:t>
            </a:r>
            <a:r>
              <a:rPr lang="en-US" sz="1200" b="1" kern="1200" dirty="0">
                <a:solidFill>
                  <a:schemeClr val="tx1"/>
                </a:solidFill>
                <a:effectLst/>
                <a:latin typeface="Arial" charset="0"/>
                <a:ea typeface="ＭＳ Ｐゴシック" charset="-128"/>
                <a:cs typeface="ＭＳ Ｐゴシック" charset="-128"/>
              </a:rPr>
              <a:t>Hypoxia </a:t>
            </a:r>
            <a:r>
              <a:rPr lang="en-US" sz="1200" kern="1200" dirty="0">
                <a:solidFill>
                  <a:schemeClr val="tx1"/>
                </a:solidFill>
                <a:effectLst/>
                <a:latin typeface="Arial" charset="0"/>
                <a:ea typeface="ＭＳ Ｐゴシック" charset="-128"/>
                <a:cs typeface="ＭＳ Ｐゴシック" charset="-128"/>
              </a:rPr>
              <a:t>is when there isn’t enough oxygen in the water for the crabs to breathe, and can lead to die offs of crab. Over the last 150 years, the global average pH of the surface ocean has decreased by 0.11, which corresponds to approximately a 30% increase in the hydrogen ion concentration. Over the next 80 years (by 2100), the ocean pH is projected to decline by 0.2-0.3. The </a:t>
            </a:r>
            <a:r>
              <a:rPr lang="en-US" sz="1200" b="1" kern="1200" dirty="0">
                <a:solidFill>
                  <a:schemeClr val="tx1"/>
                </a:solidFill>
                <a:effectLst/>
                <a:latin typeface="Arial" charset="0"/>
                <a:ea typeface="ＭＳ Ｐゴシック" charset="-128"/>
                <a:cs typeface="ＭＳ Ｐゴシック" charset="-128"/>
              </a:rPr>
              <a:t>pH scale</a:t>
            </a:r>
            <a:r>
              <a:rPr lang="en-US" sz="1200" kern="1200" dirty="0">
                <a:solidFill>
                  <a:schemeClr val="tx1"/>
                </a:solidFill>
                <a:effectLst/>
                <a:latin typeface="Arial" charset="0"/>
                <a:ea typeface="ＭＳ Ｐゴシック" charset="-128"/>
                <a:cs typeface="ＭＳ Ｐゴシック" charset="-128"/>
              </a:rPr>
              <a:t> is </a:t>
            </a:r>
            <a:r>
              <a:rPr lang="en-US" sz="1200" b="1" kern="1200" dirty="0">
                <a:solidFill>
                  <a:schemeClr val="tx1"/>
                </a:solidFill>
                <a:effectLst/>
                <a:latin typeface="Arial" charset="0"/>
                <a:ea typeface="ＭＳ Ｐゴシック" charset="-128"/>
                <a:cs typeface="ＭＳ Ｐゴシック" charset="-128"/>
              </a:rPr>
              <a:t>logarithmic</a:t>
            </a:r>
            <a:r>
              <a:rPr lang="en-US" sz="1200" kern="1200" dirty="0">
                <a:solidFill>
                  <a:schemeClr val="tx1"/>
                </a:solidFill>
                <a:effectLst/>
                <a:latin typeface="Arial" charset="0"/>
                <a:ea typeface="ＭＳ Ｐゴシック" charset="-128"/>
                <a:cs typeface="ＭＳ Ｐゴシック" charset="-128"/>
              </a:rPr>
              <a:t>, meaning that an increase or decrease of a whole number is actually a tenfold change in hydrogen ion concentration.</a:t>
            </a:r>
          </a:p>
          <a:p>
            <a:pPr>
              <a:spcBef>
                <a:spcPts val="0"/>
              </a:spcBef>
            </a:pPr>
            <a:endParaRPr lang="en-US" sz="1200" kern="1200" dirty="0">
              <a:solidFill>
                <a:schemeClr val="tx1"/>
              </a:solidFill>
              <a:effectLst/>
              <a:latin typeface="Arial" charset="0"/>
              <a:ea typeface="ＭＳ Ｐゴシック" charset="-128"/>
              <a:cs typeface="ＭＳ Ｐゴシック" charset="-128"/>
            </a:endParaRPr>
          </a:p>
          <a:p>
            <a:pPr>
              <a:spcBef>
                <a:spcPts val="0"/>
              </a:spcBef>
            </a:pPr>
            <a:r>
              <a:rPr lang="en-US" sz="1200" b="1" kern="1200" dirty="0">
                <a:solidFill>
                  <a:schemeClr val="tx1"/>
                </a:solidFill>
                <a:effectLst/>
                <a:latin typeface="Arial" charset="0"/>
                <a:ea typeface="ＭＳ Ｐゴシック" charset="-128"/>
                <a:cs typeface="ＭＳ Ｐゴシック" charset="-128"/>
              </a:rPr>
              <a:t>References: </a:t>
            </a:r>
          </a:p>
          <a:p>
            <a:pPr marL="228600" indent="-228600">
              <a:spcBef>
                <a:spcPts val="0"/>
              </a:spcBef>
              <a:buAutoNum type="arabicParenR"/>
            </a:pPr>
            <a:r>
              <a:rPr lang="en-US" sz="1200" kern="1200" dirty="0">
                <a:solidFill>
                  <a:schemeClr val="tx1"/>
                </a:solidFill>
                <a:effectLst/>
                <a:latin typeface="Arial" charset="0"/>
                <a:ea typeface="ＭＳ Ｐゴシック" charset="-128"/>
                <a:cs typeface="ＭＳ Ｐゴシック" charset="-128"/>
              </a:rPr>
              <a:t>McLean, KM and </a:t>
            </a:r>
            <a:r>
              <a:rPr lang="en-US" sz="1200" kern="1200" dirty="0" err="1">
                <a:solidFill>
                  <a:schemeClr val="tx1"/>
                </a:solidFill>
                <a:effectLst/>
                <a:latin typeface="Arial" charset="0"/>
                <a:ea typeface="ＭＳ Ｐゴシック" charset="-128"/>
                <a:cs typeface="ＭＳ Ｐゴシック" charset="-128"/>
              </a:rPr>
              <a:t>Todgham</a:t>
            </a:r>
            <a:r>
              <a:rPr lang="en-US" sz="1200" kern="1200" dirty="0">
                <a:solidFill>
                  <a:schemeClr val="tx1"/>
                </a:solidFill>
                <a:effectLst/>
                <a:latin typeface="Arial" charset="0"/>
                <a:ea typeface="ＭＳ Ｐゴシック" charset="-128"/>
                <a:cs typeface="ＭＳ Ｐゴシック" charset="-128"/>
              </a:rPr>
              <a:t>, AE (2015) Effect of food availability on the growth and thermal physiology of juvenile Dungeness crabs (</a:t>
            </a:r>
            <a:r>
              <a:rPr lang="en-US" sz="1200" kern="1200" dirty="0" err="1">
                <a:solidFill>
                  <a:schemeClr val="tx1"/>
                </a:solidFill>
                <a:effectLst/>
                <a:latin typeface="Arial" charset="0"/>
                <a:ea typeface="ＭＳ Ｐゴシック" charset="-128"/>
                <a:cs typeface="ＭＳ Ｐゴシック" charset="-128"/>
              </a:rPr>
              <a:t>Metacarcinus</a:t>
            </a:r>
            <a:r>
              <a:rPr lang="en-US" sz="1200" kern="1200" dirty="0">
                <a:solidFill>
                  <a:schemeClr val="tx1"/>
                </a:solidFill>
                <a:effectLst/>
                <a:latin typeface="Arial" charset="0"/>
                <a:ea typeface="ＭＳ Ｐゴシック" charset="-128"/>
                <a:cs typeface="ＭＳ Ｐゴシック" charset="-128"/>
              </a:rPr>
              <a:t> magister). </a:t>
            </a:r>
            <a:r>
              <a:rPr lang="en-US" sz="1200" i="1" kern="1200" dirty="0">
                <a:solidFill>
                  <a:schemeClr val="tx1"/>
                </a:solidFill>
                <a:effectLst/>
                <a:latin typeface="Arial" charset="0"/>
                <a:ea typeface="ＭＳ Ｐゴシック" charset="-128"/>
                <a:cs typeface="ＭＳ Ｐゴシック" charset="-128"/>
              </a:rPr>
              <a:t>Conservation Physiology</a:t>
            </a:r>
            <a:r>
              <a:rPr lang="en-US" sz="1200" kern="1200" dirty="0">
                <a:solidFill>
                  <a:schemeClr val="tx1"/>
                </a:solidFill>
                <a:effectLst/>
                <a:latin typeface="Arial" charset="0"/>
                <a:ea typeface="ＭＳ Ｐゴシック" charset="-128"/>
                <a:cs typeface="ＭＳ Ｐゴシック" charset="-128"/>
              </a:rPr>
              <a:t> 3:10.1093/</a:t>
            </a:r>
            <a:r>
              <a:rPr lang="en-US" sz="1200" kern="1200" dirty="0" err="1">
                <a:solidFill>
                  <a:schemeClr val="tx1"/>
                </a:solidFill>
                <a:effectLst/>
                <a:latin typeface="Arial" charset="0"/>
                <a:ea typeface="ＭＳ Ｐゴシック" charset="-128"/>
                <a:cs typeface="ＭＳ Ｐゴシック" charset="-128"/>
              </a:rPr>
              <a:t>conphys</a:t>
            </a:r>
            <a:r>
              <a:rPr lang="en-US" sz="1200" kern="1200" dirty="0">
                <a:solidFill>
                  <a:schemeClr val="tx1"/>
                </a:solidFill>
                <a:effectLst/>
                <a:latin typeface="Arial" charset="0"/>
                <a:ea typeface="ＭＳ Ｐゴシック" charset="-128"/>
                <a:cs typeface="ＭＳ Ｐゴシック" charset="-128"/>
              </a:rPr>
              <a:t>/cov013</a:t>
            </a:r>
          </a:p>
          <a:p>
            <a:pPr marL="228600" indent="-228600">
              <a:spcBef>
                <a:spcPts val="0"/>
              </a:spcBef>
              <a:buAutoNum type="arabicParenR"/>
            </a:pPr>
            <a:r>
              <a:rPr lang="en-US" sz="1200" kern="1200" dirty="0">
                <a:solidFill>
                  <a:schemeClr val="tx1"/>
                </a:solidFill>
                <a:effectLst/>
                <a:latin typeface="Arial" charset="0"/>
                <a:ea typeface="ＭＳ Ｐゴシック" charset="-128"/>
                <a:cs typeface="ＭＳ Ｐゴシック" charset="-128"/>
              </a:rPr>
              <a:t>De Wachter B and Wilkens JL (1996) Comparison of temperature effects on heart performance of the Dungeness crab, Cancer magister, in vitro and in vivo. </a:t>
            </a:r>
            <a:r>
              <a:rPr lang="en-US" sz="1200" i="1" kern="1200" dirty="0">
                <a:solidFill>
                  <a:schemeClr val="tx1"/>
                </a:solidFill>
                <a:effectLst/>
                <a:latin typeface="Arial" charset="0"/>
                <a:ea typeface="ＭＳ Ｐゴシック" charset="-128"/>
                <a:cs typeface="ＭＳ Ｐゴシック" charset="-128"/>
              </a:rPr>
              <a:t>The Biological Bulletin</a:t>
            </a:r>
            <a:r>
              <a:rPr lang="en-US" sz="1200" kern="1200" dirty="0">
                <a:solidFill>
                  <a:schemeClr val="tx1"/>
                </a:solidFill>
                <a:effectLst/>
                <a:latin typeface="Arial" charset="0"/>
                <a:ea typeface="ＭＳ Ｐゴシック" charset="-128"/>
                <a:cs typeface="ＭＳ Ｐゴシック" charset="-128"/>
              </a:rPr>
              <a:t> 190:385-395.</a:t>
            </a:r>
          </a:p>
        </p:txBody>
      </p:sp>
    </p:spTree>
    <p:extLst>
      <p:ext uri="{BB962C8B-B14F-4D97-AF65-F5344CB8AC3E}">
        <p14:creationId xmlns:p14="http://schemas.microsoft.com/office/powerpoint/2010/main" val="333004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F484678-D12E-FE4D-AFC9-FC39A11B8932}" type="slidenum">
              <a:rPr lang="en-US" altLang="x-none" sz="1200"/>
              <a:pPr/>
              <a:t>21</a:t>
            </a:fld>
            <a:endParaRPr lang="en-US" altLang="x-none" sz="1200"/>
          </a:p>
        </p:txBody>
      </p:sp>
      <p:sp>
        <p:nvSpPr>
          <p:cNvPr id="49154" name="Rectangle 1026"/>
          <p:cNvSpPr>
            <a:spLocks noGrp="1" noRot="1" noChangeAspect="1" noChangeArrowheads="1" noTextEdit="1"/>
          </p:cNvSpPr>
          <p:nvPr>
            <p:ph type="sldImg"/>
          </p:nvPr>
        </p:nvSpPr>
        <p:spPr>
          <a:ln/>
        </p:spPr>
      </p:sp>
      <p:sp>
        <p:nvSpPr>
          <p:cNvPr id="491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lang="en-US" altLang="x-none" dirty="0"/>
              <a:t>Dungeness</a:t>
            </a:r>
            <a:r>
              <a:rPr lang="en-US" altLang="x-none" baseline="0" dirty="0"/>
              <a:t> crab are commonly found from Alaska to southern California. They live in seagrass beds or on the sandy ocean floor commonly from the seashore to 300 feet deep (refs 1-4). The Pacific Northwest coast is naturally more acidic than other coastal regions (refs 5-7) . Regional wind currents cause local upwelling of seawater high in CO</a:t>
            </a:r>
            <a:r>
              <a:rPr lang="en-US" altLang="x-none" baseline="-25000" dirty="0"/>
              <a:t>2</a:t>
            </a:r>
            <a:r>
              <a:rPr lang="en-US" altLang="x-none" baseline="0" dirty="0"/>
              <a:t> and low in </a:t>
            </a:r>
            <a:r>
              <a:rPr lang="en-US" altLang="x-none" baseline="0" dirty="0" err="1"/>
              <a:t>pH.</a:t>
            </a:r>
            <a:r>
              <a:rPr lang="en-US" altLang="x-none" baseline="0" dirty="0"/>
              <a:t> </a:t>
            </a:r>
            <a:r>
              <a:rPr lang="en-US" altLang="x-none" dirty="0"/>
              <a:t>Deep ocean water that gets upwelled </a:t>
            </a:r>
            <a:r>
              <a:rPr lang="en-US" altLang="x-none" baseline="0" dirty="0"/>
              <a:t>is rich in nutrients and in CO</a:t>
            </a:r>
            <a:r>
              <a:rPr lang="en-US" altLang="x-none" baseline="-25000" dirty="0"/>
              <a:t>2 </a:t>
            </a:r>
            <a:r>
              <a:rPr lang="en-US" altLang="x-none" baseline="0" dirty="0"/>
              <a:t>because it collects waste from animal processes (i.e. digestion and respiration). Ocean acidification in the Pacific Northwest will lead to more extreme conditions for crab.</a:t>
            </a:r>
          </a:p>
          <a:p>
            <a:pPr marL="0" marR="0" lvl="0" indent="0" algn="l" defTabSz="914400" rtl="0" eaLnBrk="1" fontAlgn="base" latinLnBrk="0" hangingPunct="1">
              <a:lnSpc>
                <a:spcPct val="100000"/>
              </a:lnSpc>
              <a:spcBef>
                <a:spcPts val="0"/>
              </a:spcBef>
              <a:spcAft>
                <a:spcPct val="0"/>
              </a:spcAft>
              <a:buClrTx/>
              <a:buSzTx/>
              <a:buFontTx/>
              <a:buNone/>
              <a:tabLst/>
              <a:defRPr/>
            </a:pPr>
            <a:endParaRPr lang="en-US" altLang="x-none" baseline="0" dirty="0"/>
          </a:p>
          <a:p>
            <a:pPr marL="0" marR="0" lvl="0" indent="0" algn="l" defTabSz="914400" rtl="0" eaLnBrk="1" fontAlgn="base" latinLnBrk="0" hangingPunct="1">
              <a:lnSpc>
                <a:spcPct val="100000"/>
              </a:lnSpc>
              <a:spcBef>
                <a:spcPts val="0"/>
              </a:spcBef>
              <a:spcAft>
                <a:spcPct val="0"/>
              </a:spcAft>
              <a:buClrTx/>
              <a:buSzTx/>
              <a:buFontTx/>
              <a:buNone/>
              <a:tabLst/>
              <a:defRPr/>
            </a:pPr>
            <a:r>
              <a:rPr lang="en-US" altLang="x-none" b="1" baseline="0" dirty="0"/>
              <a:t>References: </a:t>
            </a:r>
          </a:p>
          <a:p>
            <a:pPr marL="228600" marR="0" lvl="0" indent="-228600" algn="l" defTabSz="914400" rtl="0" eaLnBrk="1" fontAlgn="base" latinLnBrk="0" hangingPunct="1">
              <a:lnSpc>
                <a:spcPct val="100000"/>
              </a:lnSpc>
              <a:spcBef>
                <a:spcPts val="0"/>
              </a:spcBef>
              <a:spcAft>
                <a:spcPct val="0"/>
              </a:spcAft>
              <a:buClrTx/>
              <a:buSzTx/>
              <a:buFontTx/>
              <a:buAutoNum type="arabicParenR"/>
              <a:tabLst/>
              <a:defRPr/>
            </a:pPr>
            <a:r>
              <a:rPr lang="en-US" altLang="x-none" baseline="0" dirty="0"/>
              <a:t>http://</a:t>
            </a:r>
            <a:r>
              <a:rPr lang="en-US" altLang="x-none" baseline="0" dirty="0" err="1"/>
              <a:t>www.dfw.state.or.us</a:t>
            </a:r>
            <a:r>
              <a:rPr lang="en-US" altLang="x-none" baseline="0" dirty="0"/>
              <a:t>/</a:t>
            </a:r>
            <a:r>
              <a:rPr lang="en-US" altLang="x-none" baseline="0" dirty="0" err="1"/>
              <a:t>mrp</a:t>
            </a:r>
            <a:r>
              <a:rPr lang="en-US" altLang="x-none" baseline="0" dirty="0"/>
              <a:t>/shellfish/crab/</a:t>
            </a:r>
            <a:r>
              <a:rPr lang="en-US" altLang="x-none" baseline="0" dirty="0" err="1"/>
              <a:t>lifehistory.asp</a:t>
            </a:r>
            <a:r>
              <a:rPr lang="en-US" altLang="x-none" baseline="0" dirty="0"/>
              <a:t> </a:t>
            </a:r>
          </a:p>
          <a:p>
            <a:pPr marL="228600" marR="0" lvl="0" indent="-228600" algn="l" defTabSz="914400" rtl="0" eaLnBrk="1" fontAlgn="base" latinLnBrk="0" hangingPunct="1">
              <a:lnSpc>
                <a:spcPct val="100000"/>
              </a:lnSpc>
              <a:spcBef>
                <a:spcPts val="0"/>
              </a:spcBef>
              <a:spcAft>
                <a:spcPct val="0"/>
              </a:spcAft>
              <a:buClrTx/>
              <a:buSzTx/>
              <a:buFontTx/>
              <a:buAutoNum type="arabicParenR"/>
              <a:tabLst/>
              <a:defRPr/>
            </a:pPr>
            <a:r>
              <a:rPr lang="en-US" altLang="x-none" baseline="0" dirty="0"/>
              <a:t>http://</a:t>
            </a:r>
            <a:r>
              <a:rPr lang="en-US" altLang="x-none" baseline="0" dirty="0" err="1"/>
              <a:t>wdfw.wa.gov</a:t>
            </a:r>
            <a:r>
              <a:rPr lang="en-US" altLang="x-none" baseline="0" dirty="0"/>
              <a:t>/fishing/commercial/crab/ </a:t>
            </a:r>
          </a:p>
          <a:p>
            <a:pPr marL="228600" marR="0" lvl="0" indent="-228600" algn="l" defTabSz="914400" rtl="0" eaLnBrk="1" fontAlgn="base" latinLnBrk="0" hangingPunct="1">
              <a:lnSpc>
                <a:spcPct val="100000"/>
              </a:lnSpc>
              <a:spcBef>
                <a:spcPts val="0"/>
              </a:spcBef>
              <a:spcAft>
                <a:spcPct val="0"/>
              </a:spcAft>
              <a:buClrTx/>
              <a:buSzTx/>
              <a:buFontTx/>
              <a:buAutoNum type="arabicParenR"/>
              <a:tabLst/>
              <a:defRPr/>
            </a:pPr>
            <a:r>
              <a:rPr lang="en-US" altLang="x-none" baseline="0" dirty="0"/>
              <a:t>http://</a:t>
            </a:r>
            <a:r>
              <a:rPr lang="en-US" altLang="x-none" baseline="0" dirty="0" err="1"/>
              <a:t>www.adfg.alaska.gov</a:t>
            </a:r>
            <a:r>
              <a:rPr lang="en-US" altLang="x-none" baseline="0" dirty="0"/>
              <a:t>/</a:t>
            </a:r>
            <a:r>
              <a:rPr lang="en-US" altLang="x-none" baseline="0" dirty="0" err="1"/>
              <a:t>index.cfm?adfg</a:t>
            </a:r>
            <a:r>
              <a:rPr lang="en-US" altLang="x-none" baseline="0" dirty="0"/>
              <a:t>=</a:t>
            </a:r>
            <a:r>
              <a:rPr lang="en-US" altLang="x-none" baseline="0" dirty="0" err="1"/>
              <a:t>dungenesscrab.main</a:t>
            </a:r>
            <a:r>
              <a:rPr lang="en-US" altLang="x-none" baseline="0" dirty="0"/>
              <a:t> </a:t>
            </a:r>
          </a:p>
          <a:p>
            <a:pPr marL="228600" marR="0" lvl="0" indent="-228600" algn="l" defTabSz="914400" rtl="0" eaLnBrk="1" fontAlgn="base" latinLnBrk="0" hangingPunct="1">
              <a:lnSpc>
                <a:spcPct val="100000"/>
              </a:lnSpc>
              <a:spcBef>
                <a:spcPts val="0"/>
              </a:spcBef>
              <a:spcAft>
                <a:spcPct val="0"/>
              </a:spcAft>
              <a:buClrTx/>
              <a:buSzTx/>
              <a:buFontTx/>
              <a:buAutoNum type="arabicParenR"/>
              <a:tabLst/>
              <a:defRPr/>
            </a:pPr>
            <a:r>
              <a:rPr lang="en-US" altLang="x-none" baseline="0" dirty="0"/>
              <a:t>https://</a:t>
            </a:r>
            <a:r>
              <a:rPr lang="en-US" altLang="x-none" baseline="0" dirty="0" err="1"/>
              <a:t>www.wildlife.ca.gov</a:t>
            </a:r>
            <a:r>
              <a:rPr lang="en-US" altLang="x-none" baseline="0" dirty="0"/>
              <a:t>/conservation/marine/invertebrates/crabs</a:t>
            </a:r>
          </a:p>
          <a:p>
            <a:pPr marL="228600" marR="0" lvl="0" indent="-228600" algn="l" defTabSz="914400" rtl="0" eaLnBrk="1" fontAlgn="base" latinLnBrk="0" hangingPunct="1">
              <a:lnSpc>
                <a:spcPct val="100000"/>
              </a:lnSpc>
              <a:spcBef>
                <a:spcPts val="0"/>
              </a:spcBef>
              <a:spcAft>
                <a:spcPct val="0"/>
              </a:spcAft>
              <a:buClrTx/>
              <a:buSzTx/>
              <a:buFontTx/>
              <a:buAutoNum type="arabicParenR"/>
              <a:tabLst/>
              <a:defRPr/>
            </a:pPr>
            <a:r>
              <a:rPr lang="en-US" altLang="x-none" baseline="0" dirty="0"/>
              <a:t>https://</a:t>
            </a:r>
            <a:r>
              <a:rPr lang="en-US" altLang="x-none" baseline="0" dirty="0" err="1"/>
              <a:t>www.nwfsc.noaa.gov</a:t>
            </a:r>
            <a:r>
              <a:rPr lang="en-US" altLang="x-none" baseline="0" dirty="0"/>
              <a:t>/research/divisions/</a:t>
            </a:r>
            <a:r>
              <a:rPr lang="en-US" altLang="x-none" baseline="0" dirty="0" err="1"/>
              <a:t>cb</a:t>
            </a:r>
            <a:r>
              <a:rPr lang="en-US" altLang="x-none" baseline="0" dirty="0"/>
              <a:t>/ecosystem/</a:t>
            </a:r>
            <a:r>
              <a:rPr lang="en-US" altLang="x-none" baseline="0" dirty="0" err="1"/>
              <a:t>marineecology</a:t>
            </a:r>
            <a:r>
              <a:rPr lang="en-US" altLang="x-none" baseline="0" dirty="0"/>
              <a:t>/ocean-</a:t>
            </a:r>
            <a:r>
              <a:rPr lang="en-US" altLang="x-none" baseline="0" dirty="0" err="1"/>
              <a:t>acidification.cfm</a:t>
            </a:r>
            <a:r>
              <a:rPr lang="en-US" altLang="x-none" baseline="0" dirty="0"/>
              <a:t> </a:t>
            </a:r>
          </a:p>
          <a:p>
            <a:pPr marL="228600" marR="0" lvl="0" indent="-228600" algn="l" defTabSz="914400" rtl="0" eaLnBrk="1" fontAlgn="base" latinLnBrk="0" hangingPunct="1">
              <a:lnSpc>
                <a:spcPct val="100000"/>
              </a:lnSpc>
              <a:spcBef>
                <a:spcPts val="0"/>
              </a:spcBef>
              <a:spcAft>
                <a:spcPct val="0"/>
              </a:spcAft>
              <a:buClrTx/>
              <a:buSzTx/>
              <a:buFontTx/>
              <a:buAutoNum type="arabicParenR"/>
              <a:tabLst/>
              <a:defRPr/>
            </a:pPr>
            <a:r>
              <a:rPr lang="en-US" altLang="x-none" baseline="0" dirty="0"/>
              <a:t>https://</a:t>
            </a:r>
            <a:r>
              <a:rPr lang="en-US" altLang="x-none" baseline="0" dirty="0" err="1"/>
              <a:t>cen.acs.org</a:t>
            </a:r>
            <a:r>
              <a:rPr lang="en-US" altLang="x-none" baseline="0" dirty="0"/>
              <a:t>/articles/91/i12/Acidic-Ocean-Hits-Pacific-</a:t>
            </a:r>
            <a:r>
              <a:rPr lang="en-US" altLang="x-none" baseline="0" dirty="0" err="1"/>
              <a:t>Northwest.html</a:t>
            </a:r>
            <a:r>
              <a:rPr lang="en-US" altLang="x-none" baseline="0" dirty="0"/>
              <a:t> </a:t>
            </a:r>
          </a:p>
          <a:p>
            <a:pPr marL="228600" marR="0" lvl="0" indent="-228600" algn="l" defTabSz="914400" rtl="0" eaLnBrk="1" fontAlgn="base" latinLnBrk="0" hangingPunct="1">
              <a:lnSpc>
                <a:spcPct val="100000"/>
              </a:lnSpc>
              <a:spcBef>
                <a:spcPts val="0"/>
              </a:spcBef>
              <a:spcAft>
                <a:spcPct val="0"/>
              </a:spcAft>
              <a:buClrTx/>
              <a:buSzTx/>
              <a:buFontTx/>
              <a:buAutoNum type="arabicParenR"/>
              <a:tabLst/>
              <a:defRPr/>
            </a:pPr>
            <a:r>
              <a:rPr lang="en-US" altLang="x-none" baseline="0" dirty="0"/>
              <a:t>http://</a:t>
            </a:r>
            <a:r>
              <a:rPr lang="en-US" altLang="x-none" baseline="0" dirty="0" err="1"/>
              <a:t>oceantippingpoints.org</a:t>
            </a:r>
            <a:r>
              <a:rPr lang="en-US" altLang="x-none" baseline="0" dirty="0"/>
              <a:t>/oyster-pacific-northwest-</a:t>
            </a:r>
            <a:r>
              <a:rPr lang="en-US" altLang="x-none" baseline="0" dirty="0" err="1"/>
              <a:t>usa</a:t>
            </a:r>
            <a:endParaRPr lang="en-US" altLang="x-non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18CE6FE-3E9D-A541-BCF8-44F4E06D46F5}" type="slidenum">
              <a:rPr lang="en-US" altLang="x-none" sz="1200"/>
              <a:pPr/>
              <a:t>22</a:t>
            </a:fld>
            <a:endParaRPr lang="en-US" altLang="x-none" sz="1200"/>
          </a:p>
        </p:txBody>
      </p:sp>
      <p:sp>
        <p:nvSpPr>
          <p:cNvPr id="53250" name="Rectangle 1026"/>
          <p:cNvSpPr>
            <a:spLocks noGrp="1" noRot="1" noChangeAspect="1" noChangeArrowheads="1" noTextEdit="1"/>
          </p:cNvSpPr>
          <p:nvPr>
            <p:ph type="sldImg"/>
          </p:nvPr>
        </p:nvSpPr>
        <p:spPr>
          <a:ln/>
        </p:spPr>
      </p:sp>
      <p:sp>
        <p:nvSpPr>
          <p:cNvPr id="53251"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ts val="0"/>
              </a:spcBef>
              <a:spcAft>
                <a:spcPct val="0"/>
              </a:spcAft>
              <a:buClrTx/>
              <a:buSzTx/>
              <a:buFontTx/>
              <a:buNone/>
              <a:tabLst/>
              <a:defRPr/>
            </a:pPr>
            <a:r>
              <a:rPr lang="en-US" sz="1200" i="1" kern="1200" dirty="0">
                <a:solidFill>
                  <a:schemeClr val="tx1"/>
                </a:solidFill>
                <a:effectLst/>
                <a:latin typeface="Arial" charset="0"/>
                <a:ea typeface="ＭＳ Ｐゴシック" charset="-128"/>
                <a:cs typeface="ＭＳ Ｐゴシック" charset="-128"/>
              </a:rPr>
              <a:t>Will crabs be able to divert energy to dealing with ocean acidification stress without compromising developmental and physiological processes? </a:t>
            </a:r>
          </a:p>
          <a:p>
            <a:pPr marL="0" marR="0" indent="0" algn="l" defTabSz="914400" rtl="0" eaLnBrk="1" fontAlgn="base" latinLnBrk="0" hangingPunct="1">
              <a:lnSpc>
                <a:spcPct val="100000"/>
              </a:lnSpc>
              <a:spcBef>
                <a:spcPts val="0"/>
              </a:spcBef>
              <a:spcAft>
                <a:spcPct val="0"/>
              </a:spcAft>
              <a:buClrTx/>
              <a:buSzTx/>
              <a:buFontTx/>
              <a:buNone/>
              <a:tabLst/>
              <a:defRPr/>
            </a:pPr>
            <a:endParaRPr lang="en-US" sz="1200" i="1" kern="1200" dirty="0">
              <a:solidFill>
                <a:schemeClr val="tx1"/>
              </a:solidFill>
              <a:effectLst/>
              <a:latin typeface="Arial" charset="0"/>
              <a:ea typeface="ＭＳ Ｐゴシック" charset="-128"/>
              <a:cs typeface="ＭＳ Ｐゴシック" charset="-128"/>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sz="1200" i="0" kern="1200" dirty="0">
                <a:solidFill>
                  <a:schemeClr val="tx1"/>
                </a:solidFill>
                <a:effectLst/>
                <a:latin typeface="Arial" charset="0"/>
                <a:ea typeface="ＭＳ Ｐゴシック" charset="-128"/>
                <a:cs typeface="ＭＳ Ｐゴシック" charset="-128"/>
              </a:rPr>
              <a:t>Scientists</a:t>
            </a:r>
            <a:r>
              <a:rPr lang="en-US" sz="1200" i="0" kern="1200" baseline="0" dirty="0">
                <a:solidFill>
                  <a:schemeClr val="tx1"/>
                </a:solidFill>
                <a:effectLst/>
                <a:latin typeface="Arial" charset="0"/>
                <a:ea typeface="ＭＳ Ｐゴシック" charset="-128"/>
                <a:cs typeface="ＭＳ Ｐゴシック" charset="-128"/>
              </a:rPr>
              <a:t> think that crabs are most vulnerable to ocean acidification d</a:t>
            </a:r>
            <a:r>
              <a:rPr lang="en-US" sz="1200" kern="1200" dirty="0">
                <a:solidFill>
                  <a:schemeClr val="tx1"/>
                </a:solidFill>
                <a:effectLst/>
                <a:latin typeface="Arial" charset="0"/>
                <a:ea typeface="ＭＳ Ｐゴシック" charset="-128"/>
                <a:cs typeface="ＭＳ Ｐゴシック" charset="-128"/>
              </a:rPr>
              <a:t>uring larval stages</a:t>
            </a:r>
            <a:r>
              <a:rPr lang="en-US" sz="1200" kern="1200" baseline="0" dirty="0">
                <a:solidFill>
                  <a:schemeClr val="tx1"/>
                </a:solidFill>
                <a:effectLst/>
                <a:latin typeface="Arial" charset="0"/>
                <a:ea typeface="ＭＳ Ｐゴシック" charset="-128"/>
                <a:cs typeface="ＭＳ Ｐゴシック" charset="-128"/>
              </a:rPr>
              <a:t> because they are under</a:t>
            </a:r>
            <a:r>
              <a:rPr lang="en-US" sz="1200" kern="1200" dirty="0">
                <a:solidFill>
                  <a:schemeClr val="tx1"/>
                </a:solidFill>
                <a:effectLst/>
                <a:latin typeface="Arial" charset="0"/>
                <a:ea typeface="ＭＳ Ｐゴシック" charset="-128"/>
                <a:cs typeface="ＭＳ Ｐゴシック" charset="-128"/>
              </a:rPr>
              <a:t> pressure to grow bigger so</a:t>
            </a:r>
            <a:r>
              <a:rPr lang="en-US" sz="1200" kern="1200" baseline="0" dirty="0">
                <a:solidFill>
                  <a:schemeClr val="tx1"/>
                </a:solidFill>
                <a:effectLst/>
                <a:latin typeface="Arial" charset="0"/>
                <a:ea typeface="ＭＳ Ｐゴシック" charset="-128"/>
                <a:cs typeface="ＭＳ Ｐゴシック" charset="-128"/>
              </a:rPr>
              <a:t> they don’t get eaten.  The pressure to grow </a:t>
            </a:r>
            <a:r>
              <a:rPr lang="en-US" sz="1200" kern="1200" dirty="0">
                <a:solidFill>
                  <a:schemeClr val="tx1"/>
                </a:solidFill>
                <a:effectLst/>
                <a:latin typeface="Arial" charset="0"/>
                <a:ea typeface="ＭＳ Ｐゴシック" charset="-128"/>
                <a:cs typeface="ＭＳ Ｐゴシック" charset="-128"/>
              </a:rPr>
              <a:t>does not leave much wiggle room to deal with other pressures like ocean acidification and this is why crab larvae are thought to be most vulnerable. </a:t>
            </a:r>
          </a:p>
          <a:p>
            <a:pPr marL="0" marR="0" indent="0" algn="l" defTabSz="914400" rtl="0" eaLnBrk="1" fontAlgn="base" latinLnBrk="0" hangingPunct="1">
              <a:lnSpc>
                <a:spcPct val="100000"/>
              </a:lnSpc>
              <a:spcBef>
                <a:spcPts val="0"/>
              </a:spcBef>
              <a:spcAft>
                <a:spcPct val="0"/>
              </a:spcAft>
              <a:buClrTx/>
              <a:buSzTx/>
              <a:buFontTx/>
              <a:buNone/>
              <a:tabLst/>
              <a:defRPr/>
            </a:pPr>
            <a:endParaRPr lang="en-US" sz="1200" kern="1200" dirty="0">
              <a:solidFill>
                <a:schemeClr val="tx1"/>
              </a:solidFill>
              <a:effectLst/>
              <a:latin typeface="Arial" charset="0"/>
              <a:ea typeface="ＭＳ Ｐゴシック" charset="-128"/>
              <a:cs typeface="ＭＳ Ｐゴシック" charset="-128"/>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Research in NOAA labs is beginning to show that low pH conditions can negatively impact Dungeness crab larvae. Other</a:t>
            </a:r>
            <a:r>
              <a:rPr lang="en-US" sz="1200" kern="1200" baseline="0" dirty="0">
                <a:solidFill>
                  <a:schemeClr val="tx1"/>
                </a:solidFill>
                <a:effectLst/>
                <a:latin typeface="Arial" charset="0"/>
                <a:ea typeface="ＭＳ Ｐゴシック" charset="-128"/>
                <a:cs typeface="ＭＳ Ｐゴシック" charset="-128"/>
              </a:rPr>
              <a:t> Dungeness crab life stages may also be vulnerable to ocean acidification, but have not yet been tested. </a:t>
            </a:r>
          </a:p>
          <a:p>
            <a:pPr marL="0" marR="0" indent="0" algn="l" defTabSz="914400" rtl="0" eaLnBrk="1" fontAlgn="base" latinLnBrk="0" hangingPunct="1">
              <a:lnSpc>
                <a:spcPct val="100000"/>
              </a:lnSpc>
              <a:spcBef>
                <a:spcPts val="0"/>
              </a:spcBef>
              <a:spcAft>
                <a:spcPct val="0"/>
              </a:spcAft>
              <a:buClrTx/>
              <a:buSzTx/>
              <a:buFontTx/>
              <a:buNone/>
              <a:tabLst/>
              <a:defRPr/>
            </a:pPr>
            <a:endParaRPr lang="en-US" altLang="x-none" sz="1200" kern="1200" baseline="0" dirty="0">
              <a:solidFill>
                <a:schemeClr val="tx1"/>
              </a:solidFill>
              <a:effectLst/>
              <a:latin typeface="Arial" charset="0"/>
              <a:ea typeface="ＭＳ Ｐゴシック" charset="-128"/>
              <a:cs typeface="ＭＳ Ｐゴシック" charset="-128"/>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altLang="x-none" sz="1200" b="1" kern="1200" baseline="0" dirty="0">
                <a:solidFill>
                  <a:schemeClr val="tx1"/>
                </a:solidFill>
                <a:effectLst/>
                <a:latin typeface="Arial" charset="0"/>
                <a:ea typeface="ＭＳ Ｐゴシック" charset="-128"/>
                <a:cs typeface="ＭＳ Ｐゴシック" charset="-128"/>
              </a:rPr>
              <a:t>References:</a:t>
            </a:r>
            <a:r>
              <a:rPr lang="en-US" altLang="x-none" sz="1200" kern="1200" baseline="0" dirty="0">
                <a:solidFill>
                  <a:schemeClr val="tx1"/>
                </a:solidFill>
                <a:effectLst/>
                <a:latin typeface="Arial" charset="0"/>
                <a:ea typeface="ＭＳ Ｐゴシック" charset="-128"/>
                <a:cs typeface="ＭＳ Ｐゴシック" charset="-128"/>
              </a:rPr>
              <a:t>  </a:t>
            </a:r>
          </a:p>
          <a:p>
            <a:pPr marL="228600" marR="0" indent="-228600" algn="l" defTabSz="914400" rtl="0" eaLnBrk="1" fontAlgn="base" latinLnBrk="0" hangingPunct="1">
              <a:lnSpc>
                <a:spcPct val="100000"/>
              </a:lnSpc>
              <a:spcBef>
                <a:spcPts val="0"/>
              </a:spcBef>
              <a:spcAft>
                <a:spcPct val="0"/>
              </a:spcAft>
              <a:buClrTx/>
              <a:buSzTx/>
              <a:buFontTx/>
              <a:buAutoNum type="arabicParenR"/>
              <a:tabLst/>
              <a:defRPr/>
            </a:pPr>
            <a:r>
              <a:rPr lang="en-US" altLang="x-none" sz="1200" kern="1200" baseline="0" dirty="0">
                <a:solidFill>
                  <a:schemeClr val="tx1"/>
                </a:solidFill>
                <a:effectLst/>
                <a:latin typeface="Arial" charset="0"/>
                <a:ea typeface="ＭＳ Ｐゴシック" charset="-128"/>
                <a:cs typeface="ＭＳ Ｐゴシック" charset="-128"/>
              </a:rPr>
              <a:t>http://</a:t>
            </a:r>
            <a:r>
              <a:rPr lang="en-US" altLang="x-none" sz="1200" kern="1200" baseline="0" dirty="0" err="1">
                <a:solidFill>
                  <a:schemeClr val="tx1"/>
                </a:solidFill>
                <a:effectLst/>
                <a:latin typeface="Arial" charset="0"/>
                <a:ea typeface="ＭＳ Ｐゴシック" charset="-128"/>
                <a:cs typeface="ＭＳ Ｐゴシック" charset="-128"/>
              </a:rPr>
              <a:t>www.whoi.edu</a:t>
            </a:r>
            <a:r>
              <a:rPr lang="en-US" altLang="x-none" sz="1200" kern="1200" baseline="0" dirty="0">
                <a:solidFill>
                  <a:schemeClr val="tx1"/>
                </a:solidFill>
                <a:effectLst/>
                <a:latin typeface="Arial" charset="0"/>
                <a:ea typeface="ＭＳ Ｐゴシック" charset="-128"/>
                <a:cs typeface="ＭＳ Ｐゴシック" charset="-128"/>
              </a:rPr>
              <a:t>/website/OCB-OA/FAQs  </a:t>
            </a:r>
          </a:p>
          <a:p>
            <a:pPr marL="228600" marR="0" indent="-228600" algn="l" defTabSz="914400" rtl="0" eaLnBrk="1" fontAlgn="base" latinLnBrk="0" hangingPunct="1">
              <a:lnSpc>
                <a:spcPct val="100000"/>
              </a:lnSpc>
              <a:spcBef>
                <a:spcPts val="0"/>
              </a:spcBef>
              <a:spcAft>
                <a:spcPct val="0"/>
              </a:spcAft>
              <a:buClrTx/>
              <a:buSzTx/>
              <a:buFontTx/>
              <a:buAutoNum type="arabicParenR"/>
              <a:tabLst/>
              <a:defRPr/>
            </a:pPr>
            <a:r>
              <a:rPr lang="en-US" altLang="x-none" sz="1200" kern="1200" baseline="0" dirty="0">
                <a:solidFill>
                  <a:schemeClr val="tx1"/>
                </a:solidFill>
                <a:effectLst/>
                <a:latin typeface="Arial" charset="0"/>
                <a:ea typeface="ＭＳ Ｐゴシック" charset="-128"/>
                <a:cs typeface="ＭＳ Ｐゴシック" charset="-128"/>
              </a:rPr>
              <a:t>http://</a:t>
            </a:r>
            <a:r>
              <a:rPr lang="en-US" altLang="x-none" sz="1200" kern="1200" baseline="0" dirty="0" err="1">
                <a:solidFill>
                  <a:schemeClr val="tx1"/>
                </a:solidFill>
                <a:effectLst/>
                <a:latin typeface="Arial" charset="0"/>
                <a:ea typeface="ＭＳ Ｐゴシック" charset="-128"/>
                <a:cs typeface="ＭＳ Ｐゴシック" charset="-128"/>
              </a:rPr>
              <a:t>www.dfw.state.or.us</a:t>
            </a:r>
            <a:r>
              <a:rPr lang="en-US" altLang="x-none" sz="1200" kern="1200" baseline="0" dirty="0">
                <a:solidFill>
                  <a:schemeClr val="tx1"/>
                </a:solidFill>
                <a:effectLst/>
                <a:latin typeface="Arial" charset="0"/>
                <a:ea typeface="ＭＳ Ｐゴシック" charset="-128"/>
                <a:cs typeface="ＭＳ Ｐゴシック" charset="-128"/>
              </a:rPr>
              <a:t>/</a:t>
            </a:r>
            <a:r>
              <a:rPr lang="en-US" altLang="x-none" sz="1200" kern="1200" baseline="0" dirty="0" err="1">
                <a:solidFill>
                  <a:schemeClr val="tx1"/>
                </a:solidFill>
                <a:effectLst/>
                <a:latin typeface="Arial" charset="0"/>
                <a:ea typeface="ＭＳ Ｐゴシック" charset="-128"/>
                <a:cs typeface="ＭＳ Ｐゴシック" charset="-128"/>
              </a:rPr>
              <a:t>mrp</a:t>
            </a:r>
            <a:r>
              <a:rPr lang="en-US" altLang="x-none" sz="1200" kern="1200" baseline="0" dirty="0">
                <a:solidFill>
                  <a:schemeClr val="tx1"/>
                </a:solidFill>
                <a:effectLst/>
                <a:latin typeface="Arial" charset="0"/>
                <a:ea typeface="ＭＳ Ｐゴシック" charset="-128"/>
                <a:cs typeface="ＭＳ Ｐゴシック" charset="-128"/>
              </a:rPr>
              <a:t>/shellfish/crab/</a:t>
            </a:r>
            <a:r>
              <a:rPr lang="en-US" altLang="x-none" sz="1200" kern="1200" baseline="0" dirty="0" err="1">
                <a:solidFill>
                  <a:schemeClr val="tx1"/>
                </a:solidFill>
                <a:effectLst/>
                <a:latin typeface="Arial" charset="0"/>
                <a:ea typeface="ＭＳ Ｐゴシック" charset="-128"/>
                <a:cs typeface="ＭＳ Ｐゴシック" charset="-128"/>
              </a:rPr>
              <a:t>lifehistory.asp</a:t>
            </a:r>
            <a:endParaRPr lang="x-none" altLang="x-none" dirty="0"/>
          </a:p>
        </p:txBody>
      </p:sp>
    </p:spTree>
    <p:extLst>
      <p:ext uri="{BB962C8B-B14F-4D97-AF65-F5344CB8AC3E}">
        <p14:creationId xmlns:p14="http://schemas.microsoft.com/office/powerpoint/2010/main" val="1386591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1EF4210B-46CC-4F46-80EB-1B27DDABE605}" type="slidenum">
              <a:rPr lang="en-US" altLang="x-none" sz="1200"/>
              <a:pPr algn="r"/>
              <a:t>23</a:t>
            </a:fld>
            <a:endParaRPr lang="en-US" altLang="x-none" sz="1200"/>
          </a:p>
        </p:txBody>
      </p:sp>
      <p:sp>
        <p:nvSpPr>
          <p:cNvPr id="55298" name="Rectangle 2"/>
          <p:cNvSpPr>
            <a:spLocks noGrp="1" noRot="1" noChangeAspect="1" noChangeArrowheads="1" noTextEdit="1"/>
          </p:cNvSpPr>
          <p:nvPr>
            <p:ph type="sldImg"/>
          </p:nvPr>
        </p:nvSpPr>
        <p:spPr>
          <a:solidFill>
            <a:srgbClr val="FFFFFF"/>
          </a:solidFill>
          <a:ln/>
        </p:spPr>
      </p:sp>
      <p:sp>
        <p:nvSpPr>
          <p:cNvPr id="55299" name="Rectangle 3"/>
          <p:cNvSpPr>
            <a:spLocks noGrp="1" noChangeArrowheads="1"/>
          </p:cNvSpPr>
          <p:nvPr>
            <p:ph type="body" idx="1"/>
          </p:nvPr>
        </p:nvSpPr>
        <p:spPr>
          <a:noFill/>
          <a:ln>
            <a:noFill/>
          </a:ln>
          <a:extLst>
            <a:ext uri="{909E8E84-426E-40dd-AFC4-6F175D3DCCD1}">
              <a14:hiddenFill xmlns="" xmlns:a14="http://schemas.microsoft.com/office/drawing/2010/main">
                <a:solidFill>
                  <a:srgbClr val="FFFFFF"/>
                </a:solidFill>
              </a14:hiddenFill>
            </a:ext>
          </a:extLst>
        </p:spPr>
        <p:txBody>
          <a:bodyPr/>
          <a:lstStyle/>
          <a:p>
            <a:pPr>
              <a:spcBef>
                <a:spcPts val="0"/>
              </a:spcBef>
              <a:spcAft>
                <a:spcPts val="0"/>
              </a:spcAft>
            </a:pPr>
            <a:r>
              <a:rPr lang="en-US" sz="1200" kern="1200" dirty="0">
                <a:solidFill>
                  <a:schemeClr val="tx1"/>
                </a:solidFill>
                <a:effectLst/>
                <a:latin typeface="Arial" charset="0"/>
                <a:ea typeface="ＭＳ Ｐゴシック" charset="-128"/>
                <a:cs typeface="ＭＳ Ｐゴシック" charset="-128"/>
              </a:rPr>
              <a:t>NOAA studies global ocean change by conducting:</a:t>
            </a:r>
          </a:p>
          <a:p>
            <a:pPr marL="171450" indent="-171450">
              <a:spcBef>
                <a:spcPts val="0"/>
              </a:spcBef>
              <a:spcAft>
                <a:spcPts val="0"/>
              </a:spcAft>
              <a:buFont typeface="Arial" panose="020B0604020202020204" pitchFamily="34" charset="0"/>
              <a:buChar char="•"/>
            </a:pPr>
            <a:r>
              <a:rPr lang="en-US" sz="1200" kern="1200" dirty="0">
                <a:solidFill>
                  <a:schemeClr val="tx1"/>
                </a:solidFill>
                <a:effectLst/>
                <a:latin typeface="Arial" charset="0"/>
                <a:ea typeface="ＭＳ Ｐゴシック" charset="-128"/>
                <a:cs typeface="ＭＳ Ｐゴシック" charset="-128"/>
              </a:rPr>
              <a:t>Extensive ocean chemistry monitoring through a national buoy system and research cruises.</a:t>
            </a:r>
          </a:p>
          <a:p>
            <a:pPr marL="171450" indent="-171450">
              <a:spcBef>
                <a:spcPts val="0"/>
              </a:spcBef>
              <a:spcAft>
                <a:spcPts val="0"/>
              </a:spcAft>
              <a:buFont typeface="Arial" panose="020B0604020202020204" pitchFamily="34" charset="0"/>
              <a:buChar char="•"/>
            </a:pPr>
            <a:r>
              <a:rPr lang="en-US" sz="1200" kern="1200" dirty="0">
                <a:solidFill>
                  <a:schemeClr val="tx1"/>
                </a:solidFill>
                <a:effectLst/>
                <a:latin typeface="Arial" charset="0"/>
                <a:ea typeface="ＭＳ Ｐゴシック" charset="-128"/>
                <a:cs typeface="ＭＳ Ｐゴシック" charset="-128"/>
              </a:rPr>
              <a:t>Providing grants and fellowships that support global ocean change research.</a:t>
            </a:r>
          </a:p>
          <a:p>
            <a:pPr marL="171450" indent="-171450">
              <a:spcBef>
                <a:spcPts val="0"/>
              </a:spcBef>
              <a:spcAft>
                <a:spcPts val="0"/>
              </a:spcAft>
              <a:buFont typeface="Arial" panose="020B0604020202020204" pitchFamily="34" charset="0"/>
              <a:buChar char="•"/>
            </a:pPr>
            <a:r>
              <a:rPr lang="en-US" sz="1200" kern="1200" dirty="0">
                <a:solidFill>
                  <a:schemeClr val="tx1"/>
                </a:solidFill>
                <a:effectLst/>
                <a:latin typeface="Arial" charset="0"/>
                <a:ea typeface="ＭＳ Ｐゴシック" charset="-128"/>
                <a:cs typeface="ＭＳ Ｐゴシック" charset="-128"/>
              </a:rPr>
              <a:t>Operating NOAA national science center laboratories and staffing top-tier scientists that conduct field and laboratory research to understand how global ocean change is affecting ecosystems and animals.</a:t>
            </a:r>
          </a:p>
          <a:p>
            <a:pPr marL="171450" indent="-171450">
              <a:spcBef>
                <a:spcPts val="0"/>
              </a:spcBef>
              <a:spcAft>
                <a:spcPts val="0"/>
              </a:spcAft>
              <a:buFont typeface="Arial" panose="020B0604020202020204" pitchFamily="34" charset="0"/>
              <a:buChar char="•"/>
            </a:pPr>
            <a:r>
              <a:rPr lang="en-US" sz="1200" kern="1200" dirty="0">
                <a:solidFill>
                  <a:schemeClr val="tx1"/>
                </a:solidFill>
                <a:effectLst/>
                <a:latin typeface="Arial" charset="0"/>
                <a:ea typeface="ＭＳ Ｐゴシック" charset="-128"/>
                <a:cs typeface="ＭＳ Ｐゴシック" charset="-128"/>
              </a:rPr>
              <a:t>Global ocean change effect on Dungeness crabs is being studied at the NOAA Northwest Fisheries Science Center in Washington state.</a:t>
            </a:r>
            <a:br>
              <a:rPr lang="en-US" sz="1200" kern="1200" dirty="0">
                <a:solidFill>
                  <a:schemeClr val="tx1"/>
                </a:solidFill>
                <a:effectLst/>
                <a:latin typeface="Arial" charset="0"/>
                <a:ea typeface="ＭＳ Ｐゴシック" charset="-128"/>
                <a:cs typeface="ＭＳ Ｐゴシック" charset="-128"/>
              </a:rPr>
            </a:br>
            <a:endParaRPr lang="en-US" sz="1200" dirty="0">
              <a:solidFill>
                <a:srgbClr val="00538D"/>
              </a:solidFill>
            </a:endParaRPr>
          </a:p>
          <a:p>
            <a:pPr marL="0" indent="0">
              <a:spcBef>
                <a:spcPts val="0"/>
              </a:spcBef>
              <a:spcAft>
                <a:spcPts val="0"/>
              </a:spcAft>
              <a:buFont typeface="+mj-lt"/>
              <a:buNone/>
            </a:pPr>
            <a:r>
              <a:rPr lang="en-US" sz="1200" b="1" dirty="0"/>
              <a:t>References:</a:t>
            </a:r>
            <a:endParaRPr lang="en-US" sz="1200" b="1" dirty="0">
              <a:solidFill>
                <a:srgbClr val="00538D"/>
              </a:solidFill>
            </a:endParaRPr>
          </a:p>
          <a:p>
            <a:pPr marL="228600" indent="-228600">
              <a:spcBef>
                <a:spcPts val="0"/>
              </a:spcBef>
              <a:spcAft>
                <a:spcPts val="0"/>
              </a:spcAft>
              <a:buFont typeface="+mj-lt"/>
              <a:buAutoNum type="arabicParenR"/>
            </a:pPr>
            <a:r>
              <a:rPr lang="en-US" sz="1200" b="0" i="0" u="none" strike="noStrike" kern="1200" dirty="0">
                <a:solidFill>
                  <a:schemeClr val="tx1"/>
                </a:solidFill>
                <a:effectLst/>
                <a:latin typeface="Arial" charset="0"/>
                <a:ea typeface="ＭＳ Ｐゴシック" charset="-128"/>
                <a:cs typeface="ＭＳ Ｐゴシック" charset="-128"/>
              </a:rPr>
              <a:t>Global Ocean Acidification Observing Network. (2017). [Interactive map of global ocean acidification monitoring sites September 5, 2017]. GOA-ON Data Portal. http://</a:t>
            </a:r>
            <a:r>
              <a:rPr lang="en-US" sz="1200" b="0" i="0" u="none" strike="noStrike" kern="1200" dirty="0" err="1">
                <a:solidFill>
                  <a:schemeClr val="tx1"/>
                </a:solidFill>
                <a:effectLst/>
                <a:latin typeface="Arial" charset="0"/>
                <a:ea typeface="ＭＳ Ｐゴシック" charset="-128"/>
                <a:cs typeface="ＭＳ Ｐゴシック" charset="-128"/>
              </a:rPr>
              <a:t>portal.goa-on.org</a:t>
            </a:r>
            <a:r>
              <a:rPr lang="en-US" sz="1200" b="0" i="0" u="none" strike="noStrike" kern="1200" dirty="0">
                <a:solidFill>
                  <a:schemeClr val="tx1"/>
                </a:solidFill>
                <a:effectLst/>
                <a:latin typeface="Arial" charset="0"/>
                <a:ea typeface="ＭＳ Ｐゴシック" charset="-128"/>
                <a:cs typeface="ＭＳ Ｐゴシック" charset="-128"/>
              </a:rPr>
              <a:t>/Explorer</a:t>
            </a:r>
          </a:p>
          <a:p>
            <a:pPr marL="228600" indent="-228600">
              <a:spcBef>
                <a:spcPts val="0"/>
              </a:spcBef>
              <a:spcAft>
                <a:spcPts val="0"/>
              </a:spcAft>
              <a:buFont typeface="+mj-lt"/>
              <a:buAutoNum type="arabicParenR"/>
            </a:pPr>
            <a:r>
              <a:rPr lang="en-US" sz="1200" dirty="0">
                <a:solidFill>
                  <a:schemeClr val="tx1"/>
                </a:solidFill>
              </a:rPr>
              <a:t>https://</a:t>
            </a:r>
            <a:r>
              <a:rPr lang="en-US" sz="1200" dirty="0" err="1">
                <a:solidFill>
                  <a:schemeClr val="tx1"/>
                </a:solidFill>
              </a:rPr>
              <a:t>www.pmel.noaa.gov</a:t>
            </a:r>
            <a:r>
              <a:rPr lang="en-US" sz="1200" dirty="0">
                <a:solidFill>
                  <a:schemeClr val="tx1"/>
                </a:solidFill>
              </a:rPr>
              <a:t>/co2/story/</a:t>
            </a:r>
            <a:r>
              <a:rPr lang="en-US" sz="1200" dirty="0" err="1">
                <a:solidFill>
                  <a:schemeClr val="tx1"/>
                </a:solidFill>
              </a:rPr>
              <a:t>Ocean+Acidification</a:t>
            </a:r>
            <a:endParaRPr lang="en-US" sz="1200" dirty="0">
              <a:solidFill>
                <a:schemeClr val="tx1"/>
              </a:solidFill>
            </a:endParaRPr>
          </a:p>
          <a:p>
            <a:pPr marL="228600" indent="-228600">
              <a:spcBef>
                <a:spcPts val="0"/>
              </a:spcBef>
              <a:spcAft>
                <a:spcPts val="0"/>
              </a:spcAft>
              <a:buFont typeface="+mj-lt"/>
              <a:buAutoNum type="arabicParenR"/>
            </a:pPr>
            <a:r>
              <a:rPr lang="en-US" sz="1200" dirty="0">
                <a:solidFill>
                  <a:schemeClr val="tx1"/>
                </a:solidFill>
              </a:rPr>
              <a:t>https://</a:t>
            </a:r>
            <a:r>
              <a:rPr lang="en-US" sz="1200" dirty="0" err="1">
                <a:solidFill>
                  <a:schemeClr val="tx1"/>
                </a:solidFill>
              </a:rPr>
              <a:t>oceanacidification.noaa.gov</a:t>
            </a:r>
            <a:endParaRPr lang="en-US" sz="1200" dirty="0">
              <a:solidFill>
                <a:schemeClr val="tx1"/>
              </a:solidFill>
            </a:endParaRPr>
          </a:p>
        </p:txBody>
      </p:sp>
    </p:spTree>
    <p:extLst>
      <p:ext uri="{BB962C8B-B14F-4D97-AF65-F5344CB8AC3E}">
        <p14:creationId xmlns:p14="http://schemas.microsoft.com/office/powerpoint/2010/main" val="1201320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1EF4210B-46CC-4F46-80EB-1B27DDABE605}" type="slidenum">
              <a:rPr lang="en-US" altLang="x-none" sz="1200"/>
              <a:pPr algn="r"/>
              <a:t>24</a:t>
            </a:fld>
            <a:endParaRPr lang="en-US" altLang="x-none" sz="1200"/>
          </a:p>
        </p:txBody>
      </p:sp>
      <p:sp>
        <p:nvSpPr>
          <p:cNvPr id="55298" name="Rectangle 2"/>
          <p:cNvSpPr>
            <a:spLocks noGrp="1" noRot="1" noChangeAspect="1" noChangeArrowheads="1" noTextEdit="1"/>
          </p:cNvSpPr>
          <p:nvPr>
            <p:ph type="sldImg"/>
          </p:nvPr>
        </p:nvSpPr>
        <p:spPr>
          <a:solidFill>
            <a:srgbClr val="FFFFFF"/>
          </a:solidFill>
          <a:ln/>
        </p:spPr>
      </p:sp>
      <p:sp>
        <p:nvSpPr>
          <p:cNvPr id="55299" name="Rectangle 3"/>
          <p:cNvSpPr>
            <a:spLocks noGrp="1" noChangeArrowheads="1"/>
          </p:cNvSpPr>
          <p:nvPr>
            <p:ph type="body" idx="1"/>
          </p:nvPr>
        </p:nvSpPr>
        <p:spPr>
          <a:noFill/>
          <a:ln>
            <a:noFill/>
          </a:ln>
          <a:extLst>
            <a:ext uri="{909E8E84-426E-40dd-AFC4-6F175D3DCCD1}">
              <a14:hiddenFill xmlns="" xmlns:a14="http://schemas.microsoft.com/office/drawing/2010/main">
                <a:solidFill>
                  <a:srgbClr val="FFFFFF"/>
                </a:solidFill>
              </a14:hiddenFill>
            </a:ext>
          </a:extLst>
        </p:spPr>
        <p:txBody>
          <a:bodyPr/>
          <a:lstStyle/>
          <a:p>
            <a:pPr>
              <a:spcBef>
                <a:spcPts val="0"/>
              </a:spcBef>
            </a:pPr>
            <a:r>
              <a:rPr lang="en-US" altLang="x-none" dirty="0"/>
              <a:t>We can study how crabs are dealing with ocean chemistry change by</a:t>
            </a:r>
            <a:r>
              <a:rPr lang="en-US" altLang="x-none" baseline="0" dirty="0"/>
              <a:t> doing field experiments</a:t>
            </a:r>
            <a:r>
              <a:rPr lang="en-US" altLang="x-none" dirty="0"/>
              <a:t> comparing populations that grow in environments that differ pH like the Hood Canal in Washington compared to Southern California. We can do this by using data from buoys that monitor pH to determine the different pH  ranges that the populations are exposed to.</a:t>
            </a:r>
            <a:r>
              <a:rPr lang="en-US" altLang="x-none" baseline="0" dirty="0"/>
              <a:t> </a:t>
            </a:r>
            <a:br>
              <a:rPr lang="en-US" altLang="x-none" baseline="0" dirty="0"/>
            </a:br>
            <a:br>
              <a:rPr lang="en-US" altLang="x-none" baseline="0" dirty="0"/>
            </a:br>
            <a:r>
              <a:rPr lang="en-US" altLang="x-none" baseline="0" dirty="0"/>
              <a:t>B</a:t>
            </a:r>
            <a:r>
              <a:rPr lang="en-US" altLang="x-none" dirty="0"/>
              <a:t>ecause there are many differences between these regions besides pH (like temperature, dissolved oxygen, types of pollution in the area, etc.), it is helpful to also do laboratory experiments where these types of differences can be eliminated. </a:t>
            </a:r>
            <a:br>
              <a:rPr lang="en-US" altLang="x-none" dirty="0"/>
            </a:br>
            <a:br>
              <a:rPr lang="en-US" altLang="x-none" dirty="0"/>
            </a:br>
            <a:r>
              <a:rPr lang="en-US" altLang="x-none" dirty="0"/>
              <a:t>Laboratory experiments are also very helpful in tracking how individuals respond, where in nature it is very hard to keep track of one crab as it may wander away at will and/or lose its tracking device.</a:t>
            </a:r>
          </a:p>
          <a:p>
            <a:pPr eaLnBrk="1" hangingPunct="1">
              <a:spcBef>
                <a:spcPts val="0"/>
              </a:spcBef>
            </a:pPr>
            <a:endParaRPr lang="en-US" altLang="x-none" dirty="0"/>
          </a:p>
          <a:p>
            <a:pPr eaLnBrk="1" hangingPunct="1">
              <a:spcBef>
                <a:spcPts val="0"/>
              </a:spcBef>
            </a:pPr>
            <a:r>
              <a:rPr lang="en-US" altLang="x-none" b="1" dirty="0"/>
              <a:t>Reference:</a:t>
            </a:r>
            <a:br>
              <a:rPr lang="en-US" altLang="x-none" b="1" dirty="0"/>
            </a:br>
            <a:r>
              <a:rPr lang="en-US" sz="1200" b="0" i="0" u="none" strike="noStrike" kern="1200" dirty="0">
                <a:solidFill>
                  <a:schemeClr val="tx1"/>
                </a:solidFill>
                <a:effectLst/>
                <a:latin typeface="Arial" charset="0"/>
                <a:ea typeface="ＭＳ Ｐゴシック" charset="-128"/>
                <a:cs typeface="ＭＳ Ｐゴシック" charset="-128"/>
              </a:rPr>
              <a:t>http://</a:t>
            </a:r>
            <a:r>
              <a:rPr lang="en-US" sz="1200" b="0" i="0" u="none" strike="noStrike" kern="1200" dirty="0" err="1">
                <a:solidFill>
                  <a:schemeClr val="tx1"/>
                </a:solidFill>
                <a:effectLst/>
                <a:latin typeface="Arial" charset="0"/>
                <a:ea typeface="ＭＳ Ｐゴシック" charset="-128"/>
                <a:cs typeface="ＭＳ Ｐゴシック" charset="-128"/>
              </a:rPr>
              <a:t>www.noaa.gov</a:t>
            </a:r>
            <a:r>
              <a:rPr lang="en-US" sz="1200" b="0" i="0" u="none" strike="noStrike" kern="1200" dirty="0">
                <a:solidFill>
                  <a:schemeClr val="tx1"/>
                </a:solidFill>
                <a:effectLst/>
                <a:latin typeface="Arial" charset="0"/>
                <a:ea typeface="ＭＳ Ｐゴシック" charset="-128"/>
                <a:cs typeface="ＭＳ Ｐゴシック" charset="-128"/>
              </a:rPr>
              <a:t>/resource-collections/ocean-acidification</a:t>
            </a:r>
            <a:endParaRPr lang="x-none" altLang="x-none" u="non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270ED4D4-A254-364B-99A2-5ADED5F74E2C}" type="slidenum">
              <a:rPr lang="en-US" altLang="x-none" sz="1200"/>
              <a:pPr algn="r"/>
              <a:t>25</a:t>
            </a:fld>
            <a:endParaRPr lang="en-US" altLang="x-none" sz="1200"/>
          </a:p>
        </p:txBody>
      </p:sp>
      <p:sp>
        <p:nvSpPr>
          <p:cNvPr id="57346" name="Rectangle 2"/>
          <p:cNvSpPr>
            <a:spLocks noGrp="1" noRot="1" noChangeAspect="1" noChangeArrowheads="1" noTextEdit="1"/>
          </p:cNvSpPr>
          <p:nvPr>
            <p:ph type="sldImg"/>
          </p:nvPr>
        </p:nvSpPr>
        <p:spPr>
          <a:solidFill>
            <a:srgbClr val="FFFFFF"/>
          </a:solidFill>
          <a:ln/>
        </p:spPr>
      </p:sp>
      <p:sp>
        <p:nvSpPr>
          <p:cNvPr id="57347" name="Rectangle 3"/>
          <p:cNvSpPr>
            <a:spLocks noGrp="1" noChangeArrowheads="1"/>
          </p:cNvSpPr>
          <p:nvPr>
            <p:ph type="body" idx="1"/>
          </p:nvPr>
        </p:nvSpPr>
        <p:spPr>
          <a:noFill/>
          <a:ln>
            <a:noFill/>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lang="en-US" altLang="x-none" dirty="0"/>
              <a:t>Some NOAA laboratory experiments include looking at crabs that are developing from larvae. The reason these life stages are being primarily studied now is because during these stages of development the crab undergoes big, energy-demanding,</a:t>
            </a:r>
            <a:r>
              <a:rPr lang="en-US" altLang="x-none" baseline="0" dirty="0"/>
              <a:t> </a:t>
            </a:r>
            <a:r>
              <a:rPr lang="en-US" altLang="x-none" dirty="0"/>
              <a:t>transformational changes. Notice the different appearances between the </a:t>
            </a:r>
            <a:r>
              <a:rPr lang="en-US" altLang="x-none" dirty="0" err="1"/>
              <a:t>zoea</a:t>
            </a:r>
            <a:r>
              <a:rPr lang="en-US" altLang="x-none" dirty="0"/>
              <a:t>, megalopa, and juvenile. Larvae undergo an entire body shape change, where as once they get to the juvenile stage, their body shape stays more or less the same.</a:t>
            </a:r>
          </a:p>
          <a:p>
            <a:pPr marL="0" marR="0" lvl="0" indent="0" algn="l" defTabSz="914400" rtl="0" eaLnBrk="1" fontAlgn="base" latinLnBrk="0" hangingPunct="1">
              <a:lnSpc>
                <a:spcPct val="100000"/>
              </a:lnSpc>
              <a:spcBef>
                <a:spcPts val="0"/>
              </a:spcBef>
              <a:spcAft>
                <a:spcPct val="0"/>
              </a:spcAft>
              <a:buClrTx/>
              <a:buSzTx/>
              <a:buFontTx/>
              <a:buNone/>
              <a:tabLst/>
              <a:defRPr/>
            </a:pPr>
            <a:endParaRPr lang="en-US" altLang="x-none" dirty="0"/>
          </a:p>
          <a:p>
            <a:pPr eaLnBrk="1" hangingPunct="1">
              <a:spcBef>
                <a:spcPts val="0"/>
              </a:spcBef>
            </a:pPr>
            <a:r>
              <a:rPr lang="en-US" altLang="x-none" dirty="0"/>
              <a:t>We want to know if crabs are stressed by a high CO2 environment, will they still have enough energy to develop and transition from larvae to juvenile crab. </a:t>
            </a:r>
          </a:p>
          <a:p>
            <a:pPr eaLnBrk="1" hangingPunct="1">
              <a:spcBef>
                <a:spcPts val="0"/>
              </a:spcBef>
            </a:pPr>
            <a:endParaRPr lang="en-US" altLang="x-none" dirty="0"/>
          </a:p>
          <a:p>
            <a:pPr eaLnBrk="1" hangingPunct="1">
              <a:spcBef>
                <a:spcPts val="0"/>
              </a:spcBef>
            </a:pPr>
            <a:r>
              <a:rPr lang="en-US" altLang="x-none" b="1" dirty="0"/>
              <a:t>Reference:</a:t>
            </a:r>
            <a:br>
              <a:rPr lang="en-US" altLang="x-none" b="1" dirty="0"/>
            </a:br>
            <a:r>
              <a:rPr lang="en-US" sz="1200" b="0" i="0" u="none" strike="noStrike" kern="1200" dirty="0">
                <a:solidFill>
                  <a:schemeClr val="tx1"/>
                </a:solidFill>
                <a:effectLst/>
                <a:latin typeface="Arial" charset="0"/>
                <a:ea typeface="ＭＳ Ｐゴシック" charset="-128"/>
                <a:cs typeface="ＭＳ Ｐゴシック" charset="-128"/>
              </a:rPr>
              <a:t>https://</a:t>
            </a:r>
            <a:r>
              <a:rPr lang="en-US" sz="1200" b="0" i="0" u="none" strike="noStrike" kern="1200" dirty="0" err="1">
                <a:solidFill>
                  <a:schemeClr val="tx1"/>
                </a:solidFill>
                <a:effectLst/>
                <a:latin typeface="Arial" charset="0"/>
                <a:ea typeface="ＭＳ Ｐゴシック" charset="-128"/>
                <a:cs typeface="ＭＳ Ｐゴシック" charset="-128"/>
              </a:rPr>
              <a:t>www.pmel.noaa.gov</a:t>
            </a:r>
            <a:r>
              <a:rPr lang="en-US" sz="1200" b="0" i="0" u="none" strike="noStrike" kern="1200" dirty="0">
                <a:solidFill>
                  <a:schemeClr val="tx1"/>
                </a:solidFill>
                <a:effectLst/>
                <a:latin typeface="Arial" charset="0"/>
                <a:ea typeface="ＭＳ Ｐゴシック" charset="-128"/>
                <a:cs typeface="ＭＳ Ｐゴシック" charset="-128"/>
              </a:rPr>
              <a:t>/co2/story/</a:t>
            </a:r>
            <a:r>
              <a:rPr lang="en-US" sz="1200" b="0" i="0" u="none" strike="noStrike" kern="1200" dirty="0" err="1">
                <a:solidFill>
                  <a:schemeClr val="tx1"/>
                </a:solidFill>
                <a:effectLst/>
                <a:latin typeface="Arial" charset="0"/>
                <a:ea typeface="ＭＳ Ｐゴシック" charset="-128"/>
                <a:cs typeface="ＭＳ Ｐゴシック" charset="-128"/>
              </a:rPr>
              <a:t>Ocean+Acidification</a:t>
            </a:r>
            <a:endParaRPr lang="x-none" altLang="x-none" u="non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altLang="x-none" dirty="0"/>
              <a:t>One laboratory method that we use for simulating different ocean pH conditions is called MOATS (Mobile Ocean Acidification Treatment Systems). Crab larvae can be held in individual jars and be exposed to the same conditions, except NOAA scientists can adjust the pH, dissolved gases, and temperature of each system. </a:t>
            </a:r>
          </a:p>
          <a:p>
            <a:pPr>
              <a:spcBef>
                <a:spcPts val="0"/>
              </a:spcBef>
            </a:pPr>
            <a:endParaRPr lang="en-US" altLang="x-none"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altLang="x-none" dirty="0"/>
              <a:t>This allows NOAA scientists to precisely study how each larvae does when held under current and future ocean conditions. After crabs are held under treatment for a length of time, NOAA scientists can compare the number of crabs that survived or died.</a:t>
            </a:r>
          </a:p>
          <a:p>
            <a:pPr>
              <a:spcBef>
                <a:spcPts val="0"/>
              </a:spcBef>
            </a:pPr>
            <a:endParaRPr lang="en-US" altLang="x-none" b="1" dirty="0"/>
          </a:p>
          <a:p>
            <a:pPr>
              <a:spcBef>
                <a:spcPts val="0"/>
              </a:spcBef>
            </a:pPr>
            <a:r>
              <a:rPr lang="en-US" altLang="x-none" b="1" dirty="0"/>
              <a:t>Reference:</a:t>
            </a:r>
          </a:p>
          <a:p>
            <a:pPr>
              <a:spcBef>
                <a:spcPts val="0"/>
              </a:spcBef>
            </a:pPr>
            <a:r>
              <a:rPr lang="en-US" sz="1200" b="0" i="0" u="none" strike="noStrike" kern="1200" dirty="0">
                <a:solidFill>
                  <a:schemeClr val="tx1"/>
                </a:solidFill>
                <a:effectLst/>
                <a:latin typeface="Arial" charset="0"/>
                <a:ea typeface="ＭＳ Ｐゴシック" charset="-128"/>
                <a:cs typeface="ＭＳ Ｐゴシック" charset="-128"/>
              </a:rPr>
              <a:t>https://</a:t>
            </a:r>
            <a:r>
              <a:rPr lang="en-US" sz="1200" b="0" i="0" u="none" strike="noStrike" kern="1200" dirty="0" err="1">
                <a:solidFill>
                  <a:schemeClr val="tx1"/>
                </a:solidFill>
                <a:effectLst/>
                <a:latin typeface="Arial" charset="0"/>
                <a:ea typeface="ＭＳ Ｐゴシック" charset="-128"/>
                <a:cs typeface="ＭＳ Ｐゴシック" charset="-128"/>
              </a:rPr>
              <a:t>oceanacidification.noaa.gov</a:t>
            </a:r>
            <a:r>
              <a:rPr lang="en-US" sz="1200" b="0" i="0" u="none" strike="noStrike" kern="1200" dirty="0">
                <a:solidFill>
                  <a:schemeClr val="tx1"/>
                </a:solidFill>
                <a:effectLst/>
                <a:latin typeface="Arial" charset="0"/>
                <a:ea typeface="ＭＳ Ｐゴシック" charset="-128"/>
                <a:cs typeface="ＭＳ Ｐゴシック" charset="-128"/>
              </a:rPr>
              <a:t>/</a:t>
            </a:r>
            <a:r>
              <a:rPr lang="en-US" sz="1200" b="0" i="0" u="none" strike="noStrike" kern="1200" dirty="0" err="1">
                <a:solidFill>
                  <a:schemeClr val="tx1"/>
                </a:solidFill>
                <a:effectLst/>
                <a:latin typeface="Arial" charset="0"/>
                <a:ea typeface="ＭＳ Ｐゴシック" charset="-128"/>
                <a:cs typeface="ＭＳ Ｐゴシック" charset="-128"/>
              </a:rPr>
              <a:t>WhatWeDo</a:t>
            </a:r>
            <a:r>
              <a:rPr lang="en-US" sz="1200" b="0" i="0" u="none" strike="noStrike" kern="1200" dirty="0">
                <a:solidFill>
                  <a:schemeClr val="tx1"/>
                </a:solidFill>
                <a:effectLst/>
                <a:latin typeface="Arial" charset="0"/>
                <a:ea typeface="ＭＳ Ｐゴシック" charset="-128"/>
                <a:cs typeface="ＭＳ Ｐゴシック" charset="-128"/>
              </a:rPr>
              <a:t>/</a:t>
            </a:r>
            <a:r>
              <a:rPr lang="en-US" sz="1200" b="0" i="0" u="none" strike="noStrike" kern="1200" dirty="0" err="1">
                <a:solidFill>
                  <a:schemeClr val="tx1"/>
                </a:solidFill>
                <a:effectLst/>
                <a:latin typeface="Arial" charset="0"/>
                <a:ea typeface="ＭＳ Ｐゴシック" charset="-128"/>
                <a:cs typeface="ＭＳ Ｐゴシック" charset="-128"/>
              </a:rPr>
              <a:t>EducationOutreach</a:t>
            </a:r>
            <a:r>
              <a:rPr lang="en-US" sz="1200" b="0" i="0" u="none" strike="noStrike" kern="1200" dirty="0">
                <a:solidFill>
                  <a:schemeClr val="tx1"/>
                </a:solidFill>
                <a:effectLst/>
                <a:latin typeface="Arial" charset="0"/>
                <a:ea typeface="ＭＳ Ｐゴシック" charset="-128"/>
                <a:cs typeface="ＭＳ Ｐゴシック" charset="-128"/>
              </a:rPr>
              <a:t>/</a:t>
            </a:r>
            <a:r>
              <a:rPr lang="en-US" sz="1200" b="0" i="0" u="none" strike="noStrike" kern="1200" dirty="0" err="1">
                <a:solidFill>
                  <a:schemeClr val="tx1"/>
                </a:solidFill>
                <a:effectLst/>
                <a:latin typeface="Arial" charset="0"/>
                <a:ea typeface="ＭＳ Ｐゴシック" charset="-128"/>
                <a:cs typeface="ＭＳ Ｐゴシック" charset="-128"/>
              </a:rPr>
              <a:t>SOARCEWebinars</a:t>
            </a:r>
            <a:r>
              <a:rPr lang="en-US" sz="1200" b="0" i="0" u="none" strike="noStrike" kern="1200" dirty="0">
                <a:solidFill>
                  <a:schemeClr val="tx1"/>
                </a:solidFill>
                <a:effectLst/>
                <a:latin typeface="Arial" charset="0"/>
                <a:ea typeface="ＭＳ Ｐゴシック" charset="-128"/>
                <a:cs typeface="ＭＳ Ｐゴシック" charset="-128"/>
              </a:rPr>
              <a:t>/</a:t>
            </a:r>
            <a:r>
              <a:rPr lang="en-US" sz="1200" b="0" i="0" u="none" strike="noStrike" kern="1200" dirty="0" err="1">
                <a:solidFill>
                  <a:schemeClr val="tx1"/>
                </a:solidFill>
                <a:effectLst/>
                <a:latin typeface="Arial" charset="0"/>
                <a:ea typeface="ＭＳ Ｐゴシック" charset="-128"/>
                <a:cs typeface="ＭＳ Ｐゴシック" charset="-128"/>
              </a:rPr>
              <a:t>TabId</a:t>
            </a:r>
            <a:r>
              <a:rPr lang="en-US" sz="1200" b="0" i="0" u="none" strike="noStrike" kern="1200" dirty="0">
                <a:solidFill>
                  <a:schemeClr val="tx1"/>
                </a:solidFill>
                <a:effectLst/>
                <a:latin typeface="Arial" charset="0"/>
                <a:ea typeface="ＭＳ Ｐゴシック" charset="-128"/>
                <a:cs typeface="ＭＳ Ｐゴシック" charset="-128"/>
              </a:rPr>
              <a:t>/3463/</a:t>
            </a:r>
            <a:r>
              <a:rPr lang="en-US" sz="1200" b="0" i="0" u="none" strike="noStrike" kern="1200" dirty="0" err="1">
                <a:solidFill>
                  <a:schemeClr val="tx1"/>
                </a:solidFill>
                <a:effectLst/>
                <a:latin typeface="Arial" charset="0"/>
                <a:ea typeface="ＭＳ Ｐゴシック" charset="-128"/>
                <a:cs typeface="ＭＳ Ｐゴシック" charset="-128"/>
              </a:rPr>
              <a:t>ArtMID</a:t>
            </a:r>
            <a:r>
              <a:rPr lang="en-US" sz="1200" b="0" i="0" u="none" strike="noStrike" kern="1200" dirty="0">
                <a:solidFill>
                  <a:schemeClr val="tx1"/>
                </a:solidFill>
                <a:effectLst/>
                <a:latin typeface="Arial" charset="0"/>
                <a:ea typeface="ＭＳ Ｐゴシック" charset="-128"/>
                <a:cs typeface="ＭＳ Ｐゴシック" charset="-128"/>
              </a:rPr>
              <a:t>/16157/</a:t>
            </a:r>
            <a:r>
              <a:rPr lang="en-US" sz="1200" b="0" i="0" u="none" strike="noStrike" kern="1200" dirty="0" err="1">
                <a:solidFill>
                  <a:schemeClr val="tx1"/>
                </a:solidFill>
                <a:effectLst/>
                <a:latin typeface="Arial" charset="0"/>
                <a:ea typeface="ＭＳ Ｐゴシック" charset="-128"/>
                <a:cs typeface="ＭＳ Ｐゴシック" charset="-128"/>
              </a:rPr>
              <a:t>ArticleID</a:t>
            </a:r>
            <a:r>
              <a:rPr lang="en-US" sz="1200" b="0" i="0" u="none" strike="noStrike" kern="1200" dirty="0">
                <a:solidFill>
                  <a:schemeClr val="tx1"/>
                </a:solidFill>
                <a:effectLst/>
                <a:latin typeface="Arial" charset="0"/>
                <a:ea typeface="ＭＳ Ｐゴシック" charset="-128"/>
                <a:cs typeface="ＭＳ Ｐゴシック" charset="-128"/>
              </a:rPr>
              <a:t>/11499/Innovative-Lab-Gauges-Acidification-Effects-on-Marine-Snails.aspx</a:t>
            </a:r>
            <a:endParaRPr lang="en-US" altLang="x-none" sz="1200" b="0" i="0" u="none" strike="noStrike" kern="1200" dirty="0">
              <a:solidFill>
                <a:schemeClr val="tx1"/>
              </a:solidFill>
              <a:effectLst/>
              <a:latin typeface="Arial" charset="0"/>
              <a:ea typeface="ＭＳ Ｐゴシック" charset="-128"/>
            </a:endParaRPr>
          </a:p>
        </p:txBody>
      </p:sp>
      <p:sp>
        <p:nvSpPr>
          <p:cNvPr id="593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E1C292D-7CCB-DF49-ABE6-EAC2B30B56E8}" type="slidenum">
              <a:rPr lang="en-US" altLang="x-none" sz="1200"/>
              <a:pPr/>
              <a:t>26</a:t>
            </a:fld>
            <a:endParaRPr lang="en-US" altLang="x-none"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0101B8F-04AF-1F4C-B336-F396E66656C0}" type="slidenum">
              <a:rPr lang="en-US" altLang="x-none" sz="1200"/>
              <a:pPr/>
              <a:t>27</a:t>
            </a:fld>
            <a:endParaRPr lang="en-US" altLang="x-none" sz="1200"/>
          </a:p>
        </p:txBody>
      </p:sp>
      <p:sp>
        <p:nvSpPr>
          <p:cNvPr id="63490" name="Rectangle 1026"/>
          <p:cNvSpPr>
            <a:spLocks noGrp="1" noRot="1" noChangeAspect="1" noChangeArrowheads="1" noTextEdit="1"/>
          </p:cNvSpPr>
          <p:nvPr>
            <p:ph type="sldImg"/>
          </p:nvPr>
        </p:nvSpPr>
        <p:spPr>
          <a:ln/>
        </p:spPr>
      </p:sp>
      <p:sp>
        <p:nvSpPr>
          <p:cNvPr id="634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ts val="0"/>
              </a:spcBef>
            </a:pPr>
            <a:r>
              <a:rPr lang="en-US" sz="1200" dirty="0"/>
              <a:t>A NOAA study shows that low pH decreases Dungeness crab larval survival and development</a:t>
            </a:r>
            <a:r>
              <a:rPr lang="en-US" sz="1200" baseline="0" dirty="0"/>
              <a:t> to become adult crabs. The graph shows how many survive after 45 days in more acidic conditions. </a:t>
            </a:r>
            <a:r>
              <a:rPr lang="en-US" sz="1200" dirty="0"/>
              <a:t>More </a:t>
            </a:r>
            <a:r>
              <a:rPr lang="en-US" sz="1200" dirty="0" err="1"/>
              <a:t>zoea</a:t>
            </a:r>
            <a:r>
              <a:rPr lang="en-US" sz="1200" dirty="0"/>
              <a:t> developed to a later stage in the high pH group compared to the low pH group.</a:t>
            </a:r>
            <a:r>
              <a:rPr lang="en-US" sz="1200" baseline="0" dirty="0"/>
              <a:t> </a:t>
            </a:r>
            <a:r>
              <a:rPr lang="en-US" altLang="x-none" dirty="0"/>
              <a:t>While these results help to understand how ocean acidification might affect the species in the wild, there are still many unanswered questions. Like why does a lower pH lead to smaller larvae that can't survive as well?</a:t>
            </a:r>
          </a:p>
          <a:p>
            <a:pPr eaLnBrk="1" hangingPunct="1">
              <a:spcBef>
                <a:spcPts val="0"/>
              </a:spcBef>
            </a:pPr>
            <a:endParaRPr lang="en-US" altLang="x-none" dirty="0"/>
          </a:p>
          <a:p>
            <a:pPr eaLnBrk="1" hangingPunct="1">
              <a:spcBef>
                <a:spcPts val="0"/>
              </a:spcBef>
            </a:pPr>
            <a:r>
              <a:rPr lang="en-US" altLang="x-none" b="1" dirty="0"/>
              <a:t>Reference:</a:t>
            </a:r>
          </a:p>
          <a:p>
            <a:pPr eaLnBrk="1" hangingPunct="1">
              <a:spcBef>
                <a:spcPts val="0"/>
              </a:spcBef>
            </a:pPr>
            <a:r>
              <a:rPr lang="en-US" sz="1200" b="0" i="0" u="none" strike="noStrike" kern="1200" dirty="0">
                <a:solidFill>
                  <a:schemeClr val="tx1"/>
                </a:solidFill>
                <a:effectLst/>
                <a:latin typeface="Arial" charset="0"/>
                <a:ea typeface="ＭＳ Ｐゴシック" charset="-128"/>
                <a:cs typeface="+mn-cs"/>
              </a:rPr>
              <a:t>Miller JJ, Maher M, </a:t>
            </a:r>
            <a:r>
              <a:rPr lang="en-US" sz="1200" b="0" i="0" u="none" strike="noStrike" kern="1200" dirty="0" err="1">
                <a:solidFill>
                  <a:schemeClr val="tx1"/>
                </a:solidFill>
                <a:effectLst/>
                <a:latin typeface="Arial" charset="0"/>
                <a:ea typeface="ＭＳ Ｐゴシック" charset="-128"/>
                <a:cs typeface="+mn-cs"/>
              </a:rPr>
              <a:t>Bahaboy</a:t>
            </a:r>
            <a:r>
              <a:rPr lang="en-US" sz="1200" b="0" i="0" u="none" strike="noStrike" kern="1200" dirty="0">
                <a:solidFill>
                  <a:schemeClr val="tx1"/>
                </a:solidFill>
                <a:effectLst/>
                <a:latin typeface="Arial" charset="0"/>
                <a:ea typeface="ＭＳ Ｐゴシック" charset="-128"/>
                <a:cs typeface="+mn-cs"/>
              </a:rPr>
              <a:t> E, Friedman CS, </a:t>
            </a:r>
            <a:r>
              <a:rPr lang="en-US" sz="1200" b="0" i="0" u="none" strike="noStrike" kern="1200" dirty="0" err="1">
                <a:solidFill>
                  <a:schemeClr val="tx1"/>
                </a:solidFill>
                <a:effectLst/>
                <a:latin typeface="Arial" charset="0"/>
                <a:ea typeface="ＭＳ Ｐゴシック" charset="-128"/>
                <a:cs typeface="+mn-cs"/>
              </a:rPr>
              <a:t>McElhany</a:t>
            </a:r>
            <a:r>
              <a:rPr lang="en-US" sz="1200" b="0" i="0" u="none" strike="noStrike" kern="1200" dirty="0">
                <a:solidFill>
                  <a:schemeClr val="tx1"/>
                </a:solidFill>
                <a:effectLst/>
                <a:latin typeface="Arial" charset="0"/>
                <a:ea typeface="ＭＳ Ｐゴシック" charset="-128"/>
                <a:cs typeface="+mn-cs"/>
              </a:rPr>
              <a:t> P (2016) Exposure to low pH reduces survival and delays development in early life stages of Dungeness crab (</a:t>
            </a:r>
            <a:r>
              <a:rPr lang="en-US" sz="1200" b="0" i="1" u="none" strike="noStrike" kern="1200" dirty="0">
                <a:solidFill>
                  <a:schemeClr val="tx1"/>
                </a:solidFill>
                <a:effectLst/>
                <a:latin typeface="Arial" charset="0"/>
                <a:ea typeface="ＭＳ Ｐゴシック" charset="-128"/>
                <a:cs typeface="+mn-cs"/>
              </a:rPr>
              <a:t>Cancer magister</a:t>
            </a:r>
            <a:r>
              <a:rPr lang="en-US" sz="1200" b="0" i="0" u="none" strike="noStrike" kern="1200" dirty="0">
                <a:solidFill>
                  <a:schemeClr val="tx1"/>
                </a:solidFill>
                <a:effectLst/>
                <a:latin typeface="Arial" charset="0"/>
                <a:ea typeface="ＭＳ Ｐゴシック" charset="-128"/>
                <a:cs typeface="+mn-cs"/>
              </a:rPr>
              <a:t>). </a:t>
            </a:r>
            <a:r>
              <a:rPr lang="en-US" sz="1200" b="0" i="1" u="none" strike="noStrike" kern="1200" dirty="0">
                <a:solidFill>
                  <a:schemeClr val="tx1"/>
                </a:solidFill>
                <a:effectLst/>
                <a:latin typeface="Arial" charset="0"/>
                <a:ea typeface="ＭＳ Ｐゴシック" charset="-128"/>
                <a:cs typeface="+mn-cs"/>
              </a:rPr>
              <a:t>Marine Biology </a:t>
            </a:r>
            <a:r>
              <a:rPr lang="en-US" sz="1200" b="0" i="0" u="none" strike="noStrike" kern="1200" dirty="0">
                <a:solidFill>
                  <a:schemeClr val="tx1"/>
                </a:solidFill>
                <a:effectLst/>
                <a:latin typeface="Arial" charset="0"/>
                <a:ea typeface="ＭＳ Ｐゴシック" charset="-128"/>
                <a:cs typeface="+mn-cs"/>
              </a:rPr>
              <a:t>163:118</a:t>
            </a:r>
          </a:p>
          <a:p>
            <a:pPr eaLnBrk="1" hangingPunct="1"/>
            <a:endParaRPr lang="en-US" sz="1200" b="0" i="0" u="none" strike="noStrike" kern="1200" dirty="0">
              <a:solidFill>
                <a:schemeClr val="tx1"/>
              </a:solidFill>
              <a:effectLst/>
              <a:latin typeface="Arial" charset="0"/>
              <a:ea typeface="ＭＳ Ｐゴシック" charset="-128"/>
              <a:cs typeface="+mn-cs"/>
            </a:endParaRPr>
          </a:p>
          <a:p>
            <a:pPr eaLnBrk="1" hangingPunct="1"/>
            <a:endParaRPr lang="en-US" sz="1200" b="0" i="0" u="none" strike="noStrike" kern="1200" dirty="0">
              <a:solidFill>
                <a:schemeClr val="tx1"/>
              </a:solidFill>
              <a:effectLst/>
              <a:latin typeface="Arial" charset="0"/>
              <a:ea typeface="ＭＳ Ｐゴシック" charset="-128"/>
              <a:cs typeface="+mn-cs"/>
            </a:endParaRPr>
          </a:p>
          <a:p>
            <a:pPr eaLnBrk="1" hangingPunct="1"/>
            <a:endParaRPr lang="x-none" altLang="x-non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altLang="x-none" dirty="0"/>
              <a:t>To better understand these results, we want to look beyond those that survive and die, and their sizes. We want to know what is happening in these crabs that is making them not grow as large or survive as well.</a:t>
            </a:r>
            <a:r>
              <a:rPr lang="en-US" altLang="x-none" baseline="0" dirty="0"/>
              <a:t> </a:t>
            </a:r>
          </a:p>
          <a:p>
            <a:pPr>
              <a:spcBef>
                <a:spcPts val="0"/>
              </a:spcBef>
            </a:pPr>
            <a:endParaRPr lang="en-US" altLang="x-none" baseline="0" dirty="0"/>
          </a:p>
          <a:p>
            <a:pPr>
              <a:spcBef>
                <a:spcPts val="0"/>
              </a:spcBef>
            </a:pPr>
            <a:r>
              <a:rPr lang="en-US" altLang="x-none" dirty="0"/>
              <a:t>To go deeper, NOAA is currently carrying out similar experiments over longer lengths of time.  This time not only measuring survival and size, but also using molecular techniques to see if DNA changes or physiological measurements might help reveal why the experimental outcome was observed. These experiments will help provide insight into whether the species will eventually be able to acclimate and/or adapt to the changing ocean. </a:t>
            </a:r>
          </a:p>
          <a:p>
            <a:pPr>
              <a:spcBef>
                <a:spcPts val="0"/>
              </a:spcBef>
            </a:pPr>
            <a:endParaRPr lang="en-US" altLang="x-none" dirty="0"/>
          </a:p>
          <a:p>
            <a:pPr>
              <a:spcBef>
                <a:spcPts val="0"/>
              </a:spcBef>
            </a:pPr>
            <a:r>
              <a:rPr lang="en-US" altLang="x-none" b="1" dirty="0"/>
              <a:t>Reference:</a:t>
            </a:r>
          </a:p>
          <a:p>
            <a:pPr>
              <a:spcBef>
                <a:spcPts val="0"/>
              </a:spcBef>
            </a:pPr>
            <a:r>
              <a:rPr lang="en-US" sz="1200" b="0" i="0" u="none" strike="noStrike" kern="1200" dirty="0">
                <a:solidFill>
                  <a:schemeClr val="tx1"/>
                </a:solidFill>
                <a:effectLst/>
                <a:latin typeface="Arial" charset="0"/>
                <a:ea typeface="ＭＳ Ｐゴシック" charset="-128"/>
                <a:cs typeface="ＭＳ Ｐゴシック" charset="-128"/>
              </a:rPr>
              <a:t>https://</a:t>
            </a:r>
            <a:r>
              <a:rPr lang="en-US" sz="1200" b="0" i="0" u="none" strike="noStrike" kern="1200" dirty="0" err="1">
                <a:solidFill>
                  <a:schemeClr val="tx1"/>
                </a:solidFill>
                <a:effectLst/>
                <a:latin typeface="Arial" charset="0"/>
                <a:ea typeface="ＭＳ Ｐゴシック" charset="-128"/>
                <a:cs typeface="ＭＳ Ｐゴシック" charset="-128"/>
              </a:rPr>
              <a:t>oceanacidification.noaa.gov</a:t>
            </a:r>
            <a:r>
              <a:rPr lang="en-US" sz="1200" b="0" i="0" u="none" strike="noStrike" kern="1200" dirty="0">
                <a:solidFill>
                  <a:schemeClr val="tx1"/>
                </a:solidFill>
                <a:effectLst/>
                <a:latin typeface="Arial" charset="0"/>
                <a:ea typeface="ＭＳ Ｐゴシック" charset="-128"/>
                <a:cs typeface="ＭＳ Ｐゴシック" charset="-128"/>
              </a:rPr>
              <a:t>/</a:t>
            </a:r>
            <a:r>
              <a:rPr lang="en-US" sz="1200" b="0" i="0" u="none" strike="noStrike" kern="1200" dirty="0" err="1">
                <a:solidFill>
                  <a:schemeClr val="tx1"/>
                </a:solidFill>
                <a:effectLst/>
                <a:latin typeface="Arial" charset="0"/>
                <a:ea typeface="ＭＳ Ｐゴシック" charset="-128"/>
                <a:cs typeface="ＭＳ Ｐゴシック" charset="-128"/>
              </a:rPr>
              <a:t>WhatWeDo</a:t>
            </a:r>
            <a:r>
              <a:rPr lang="en-US" sz="1200" b="0" i="0" u="none" strike="noStrike" kern="1200" dirty="0">
                <a:solidFill>
                  <a:schemeClr val="tx1"/>
                </a:solidFill>
                <a:effectLst/>
                <a:latin typeface="Arial" charset="0"/>
                <a:ea typeface="ＭＳ Ｐゴシック" charset="-128"/>
                <a:cs typeface="ＭＳ Ｐゴシック" charset="-128"/>
              </a:rPr>
              <a:t>/</a:t>
            </a:r>
            <a:r>
              <a:rPr lang="en-US" sz="1200" b="0" i="0" u="none" strike="noStrike" kern="1200" dirty="0" err="1">
                <a:solidFill>
                  <a:schemeClr val="tx1"/>
                </a:solidFill>
                <a:effectLst/>
                <a:latin typeface="Arial" charset="0"/>
                <a:ea typeface="ＭＳ Ｐゴシック" charset="-128"/>
                <a:cs typeface="ＭＳ Ｐゴシック" charset="-128"/>
              </a:rPr>
              <a:t>EducationOutreach</a:t>
            </a:r>
            <a:r>
              <a:rPr lang="en-US" sz="1200" b="0" i="0" u="none" strike="noStrike" kern="1200" dirty="0">
                <a:solidFill>
                  <a:schemeClr val="tx1"/>
                </a:solidFill>
                <a:effectLst/>
                <a:latin typeface="Arial" charset="0"/>
                <a:ea typeface="ＭＳ Ｐゴシック" charset="-128"/>
                <a:cs typeface="ＭＳ Ｐゴシック" charset="-128"/>
              </a:rPr>
              <a:t>/</a:t>
            </a:r>
            <a:r>
              <a:rPr lang="en-US" sz="1200" b="0" i="0" u="none" strike="noStrike" kern="1200" dirty="0" err="1">
                <a:solidFill>
                  <a:schemeClr val="tx1"/>
                </a:solidFill>
                <a:effectLst/>
                <a:latin typeface="Arial" charset="0"/>
                <a:ea typeface="ＭＳ Ｐゴシック" charset="-128"/>
                <a:cs typeface="ＭＳ Ｐゴシック" charset="-128"/>
              </a:rPr>
              <a:t>SOARCEWebinars</a:t>
            </a:r>
            <a:r>
              <a:rPr lang="en-US" sz="1200" b="0" i="0" u="none" strike="noStrike" kern="1200" dirty="0">
                <a:solidFill>
                  <a:schemeClr val="tx1"/>
                </a:solidFill>
                <a:effectLst/>
                <a:latin typeface="Arial" charset="0"/>
                <a:ea typeface="ＭＳ Ｐゴシック" charset="-128"/>
                <a:cs typeface="ＭＳ Ｐゴシック" charset="-128"/>
              </a:rPr>
              <a:t>/</a:t>
            </a:r>
            <a:r>
              <a:rPr lang="en-US" sz="1200" b="0" i="0" u="none" strike="noStrike" kern="1200" dirty="0" err="1">
                <a:solidFill>
                  <a:schemeClr val="tx1"/>
                </a:solidFill>
                <a:effectLst/>
                <a:latin typeface="Arial" charset="0"/>
                <a:ea typeface="ＭＳ Ｐゴシック" charset="-128"/>
                <a:cs typeface="ＭＳ Ｐゴシック" charset="-128"/>
              </a:rPr>
              <a:t>TabId</a:t>
            </a:r>
            <a:r>
              <a:rPr lang="en-US" sz="1200" b="0" i="0" u="none" strike="noStrike" kern="1200" dirty="0">
                <a:solidFill>
                  <a:schemeClr val="tx1"/>
                </a:solidFill>
                <a:effectLst/>
                <a:latin typeface="Arial" charset="0"/>
                <a:ea typeface="ＭＳ Ｐゴシック" charset="-128"/>
                <a:cs typeface="ＭＳ Ｐゴシック" charset="-128"/>
              </a:rPr>
              <a:t>/3463/</a:t>
            </a:r>
            <a:r>
              <a:rPr lang="en-US" sz="1200" b="0" i="0" u="none" strike="noStrike" kern="1200" dirty="0" err="1">
                <a:solidFill>
                  <a:schemeClr val="tx1"/>
                </a:solidFill>
                <a:effectLst/>
                <a:latin typeface="Arial" charset="0"/>
                <a:ea typeface="ＭＳ Ｐゴシック" charset="-128"/>
                <a:cs typeface="ＭＳ Ｐゴシック" charset="-128"/>
              </a:rPr>
              <a:t>ArtMID</a:t>
            </a:r>
            <a:r>
              <a:rPr lang="en-US" sz="1200" b="0" i="0" u="none" strike="noStrike" kern="1200" dirty="0">
                <a:solidFill>
                  <a:schemeClr val="tx1"/>
                </a:solidFill>
                <a:effectLst/>
                <a:latin typeface="Arial" charset="0"/>
                <a:ea typeface="ＭＳ Ｐゴシック" charset="-128"/>
                <a:cs typeface="ＭＳ Ｐゴシック" charset="-128"/>
              </a:rPr>
              <a:t>/16157/</a:t>
            </a:r>
            <a:r>
              <a:rPr lang="en-US" sz="1200" b="0" i="0" u="none" strike="noStrike" kern="1200" dirty="0" err="1">
                <a:solidFill>
                  <a:schemeClr val="tx1"/>
                </a:solidFill>
                <a:effectLst/>
                <a:latin typeface="Arial" charset="0"/>
                <a:ea typeface="ＭＳ Ｐゴシック" charset="-128"/>
                <a:cs typeface="ＭＳ Ｐゴシック" charset="-128"/>
              </a:rPr>
              <a:t>ArticleID</a:t>
            </a:r>
            <a:r>
              <a:rPr lang="en-US" sz="1200" b="0" i="0" u="none" strike="noStrike" kern="1200" dirty="0">
                <a:solidFill>
                  <a:schemeClr val="tx1"/>
                </a:solidFill>
                <a:effectLst/>
                <a:latin typeface="Arial" charset="0"/>
                <a:ea typeface="ＭＳ Ｐゴシック" charset="-128"/>
                <a:cs typeface="ＭＳ Ｐゴシック" charset="-128"/>
              </a:rPr>
              <a:t>/11499/Innovative-Lab-Gauges-Acidification-Effects-on-Marine-Snails.aspx</a:t>
            </a:r>
            <a:endParaRPr lang="en-US" altLang="x-none" sz="1200" b="0" i="0" u="none" strike="noStrike" kern="1200" dirty="0">
              <a:solidFill>
                <a:schemeClr val="tx1"/>
              </a:solidFill>
              <a:effectLst/>
              <a:latin typeface="Arial" charset="0"/>
              <a:ea typeface="ＭＳ Ｐゴシック" charset="-128"/>
            </a:endParaRPr>
          </a:p>
        </p:txBody>
      </p:sp>
      <p:sp>
        <p:nvSpPr>
          <p:cNvPr id="655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4AE5986-3E32-FC40-BD43-8A3D06E41FC9}" type="slidenum">
              <a:rPr lang="en-US" altLang="x-none" sz="1200"/>
              <a:pPr/>
              <a:t>28</a:t>
            </a:fld>
            <a:endParaRPr lang="en-US" altLang="x-none" sz="1200"/>
          </a:p>
        </p:txBody>
      </p:sp>
    </p:spTree>
    <p:extLst>
      <p:ext uri="{BB962C8B-B14F-4D97-AF65-F5344CB8AC3E}">
        <p14:creationId xmlns:p14="http://schemas.microsoft.com/office/powerpoint/2010/main" val="571147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535EA95-C21B-C544-9144-F6295E422381}" type="slidenum">
              <a:rPr lang="en-US" sz="1200">
                <a:solidFill>
                  <a:srgbClr val="000000"/>
                </a:solidFill>
              </a:rPr>
              <a:pPr/>
              <a:t>29</a:t>
            </a:fld>
            <a:endParaRPr lang="en-US" sz="120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dirty="0">
                <a:solidFill>
                  <a:schemeClr val="tx1"/>
                </a:solidFill>
              </a:rPr>
              <a:t>The</a:t>
            </a:r>
            <a:r>
              <a:rPr lang="en-US" baseline="0" dirty="0">
                <a:solidFill>
                  <a:schemeClr val="tx1"/>
                </a:solidFill>
              </a:rPr>
              <a:t> n</a:t>
            </a:r>
            <a:r>
              <a:rPr lang="en-US" dirty="0">
                <a:solidFill>
                  <a:schemeClr val="tx1"/>
                </a:solidFill>
              </a:rPr>
              <a:t>ational marine sanctuaries along the West Coast are connected by the California Current Large Marine Ecosystem and is one of the most biologically productive ocean environments in the world due to its oceanographic conditions. It also is experiencing advanced ocean acidification conditions due to these oceanographic conditions.</a:t>
            </a:r>
            <a:r>
              <a:rPr lang="en-US" baseline="0" dirty="0">
                <a:solidFill>
                  <a:schemeClr val="tx1"/>
                </a:solidFill>
              </a:rPr>
              <a:t>  </a:t>
            </a:r>
            <a:r>
              <a:rPr lang="en-US" dirty="0">
                <a:solidFill>
                  <a:schemeClr val="tx1"/>
                </a:solidFill>
              </a:rPr>
              <a:t>Dungeness</a:t>
            </a:r>
            <a:r>
              <a:rPr lang="en-US" baseline="0" dirty="0">
                <a:solidFill>
                  <a:schemeClr val="tx1"/>
                </a:solidFill>
              </a:rPr>
              <a:t> crab are ecologically, economically, and culturally significant species from Washington to California and are fishery valued at $220M annually. Dungeness crab are vulnerable to the acidifying ocean environment. Follow along to learn more about Dungeness crab and what we currently know about how they respond to low pH conditions. </a:t>
            </a:r>
            <a:endParaRPr lang="en-US" dirty="0">
              <a:solidFill>
                <a:schemeClr val="tx1"/>
              </a:solidFill>
            </a:endParaRPr>
          </a:p>
          <a:p>
            <a:pPr>
              <a:spcBef>
                <a:spcPts val="0"/>
              </a:spcBef>
            </a:pPr>
            <a:endParaRPr lang="en-US" dirty="0"/>
          </a:p>
          <a:p>
            <a:pPr marL="0" indent="0">
              <a:spcBef>
                <a:spcPts val="0"/>
              </a:spcBef>
              <a:buFont typeface="+mj-lt"/>
              <a:buNone/>
            </a:pPr>
            <a:r>
              <a:rPr lang="en-US" b="1" dirty="0"/>
              <a:t>References:</a:t>
            </a:r>
            <a:endParaRPr lang="en-US" b="1" dirty="0">
              <a:cs typeface="+mn-cs"/>
            </a:endParaRPr>
          </a:p>
          <a:p>
            <a:pPr marL="228600" indent="-228600">
              <a:spcBef>
                <a:spcPts val="0"/>
              </a:spcBef>
              <a:buFont typeface="+mj-lt"/>
              <a:buAutoNum type="arabicParenR"/>
            </a:pPr>
            <a:r>
              <a:rPr lang="en-US" sz="1200" b="0" i="0" u="none" strike="noStrike" kern="1200" dirty="0">
                <a:solidFill>
                  <a:schemeClr val="tx1"/>
                </a:solidFill>
                <a:effectLst/>
                <a:latin typeface="Arial" charset="0"/>
                <a:ea typeface="ＭＳ Ｐゴシック" charset="-128"/>
                <a:cs typeface="+mn-cs"/>
              </a:rPr>
              <a:t>https://</a:t>
            </a:r>
            <a:r>
              <a:rPr lang="en-US" sz="1200" b="0" i="0" u="none" strike="noStrike" kern="1200" dirty="0" err="1">
                <a:solidFill>
                  <a:schemeClr val="tx1"/>
                </a:solidFill>
                <a:effectLst/>
                <a:latin typeface="Arial" charset="0"/>
                <a:ea typeface="ＭＳ Ｐゴシック" charset="-128"/>
                <a:cs typeface="+mn-cs"/>
              </a:rPr>
              <a:t>www.dfw.state.or.us</a:t>
            </a:r>
            <a:r>
              <a:rPr lang="en-US" sz="1200" b="0" i="0" u="none" strike="noStrike" kern="1200" dirty="0">
                <a:solidFill>
                  <a:schemeClr val="tx1"/>
                </a:solidFill>
                <a:effectLst/>
                <a:latin typeface="Arial" charset="0"/>
                <a:ea typeface="ＭＳ Ｐゴシック" charset="-128"/>
                <a:cs typeface="+mn-cs"/>
              </a:rPr>
              <a:t>/</a:t>
            </a:r>
            <a:r>
              <a:rPr lang="en-US" sz="1200" b="0" i="0" u="none" strike="noStrike" kern="1200" dirty="0" err="1">
                <a:solidFill>
                  <a:schemeClr val="tx1"/>
                </a:solidFill>
                <a:effectLst/>
                <a:latin typeface="Arial" charset="0"/>
                <a:ea typeface="ＭＳ Ｐゴシック" charset="-128"/>
                <a:cs typeface="+mn-cs"/>
              </a:rPr>
              <a:t>mrp</a:t>
            </a:r>
            <a:r>
              <a:rPr lang="en-US" sz="1200" b="0" i="0" u="none" strike="noStrike" kern="1200" dirty="0">
                <a:solidFill>
                  <a:schemeClr val="tx1"/>
                </a:solidFill>
                <a:effectLst/>
                <a:latin typeface="Arial" charset="0"/>
                <a:ea typeface="ＭＳ Ｐゴシック" charset="-128"/>
                <a:cs typeface="+mn-cs"/>
              </a:rPr>
              <a:t>/shellfish/crab/</a:t>
            </a:r>
            <a:r>
              <a:rPr lang="en-US" sz="1200" b="0" i="0" u="none" strike="noStrike" kern="1200" dirty="0" err="1">
                <a:solidFill>
                  <a:schemeClr val="tx1"/>
                </a:solidFill>
                <a:effectLst/>
                <a:latin typeface="Arial" charset="0"/>
                <a:ea typeface="ＭＳ Ｐゴシック" charset="-128"/>
                <a:cs typeface="+mn-cs"/>
              </a:rPr>
              <a:t>lifehistory.asp</a:t>
            </a:r>
            <a:endParaRPr lang="en-US" sz="1200" b="0" i="0" u="none" strike="noStrike" kern="1200" dirty="0">
              <a:solidFill>
                <a:schemeClr val="tx1"/>
              </a:solidFill>
              <a:effectLst/>
              <a:latin typeface="Arial" charset="0"/>
              <a:ea typeface="ＭＳ Ｐゴシック" charset="-128"/>
              <a:cs typeface="+mn-cs"/>
            </a:endParaRPr>
          </a:p>
          <a:p>
            <a:pPr marL="228600" indent="-228600">
              <a:spcBef>
                <a:spcPts val="0"/>
              </a:spcBef>
              <a:buFont typeface="+mj-lt"/>
              <a:buAutoNum type="arabicParenR"/>
            </a:pPr>
            <a:r>
              <a:rPr lang="en-US" sz="1200" b="0" i="0" u="none" strike="noStrike" kern="1200" dirty="0">
                <a:solidFill>
                  <a:schemeClr val="tx1"/>
                </a:solidFill>
                <a:effectLst/>
                <a:latin typeface="Arial" charset="0"/>
                <a:ea typeface="ＭＳ Ｐゴシック" charset="-128"/>
                <a:cs typeface="+mn-cs"/>
              </a:rPr>
              <a:t>https://</a:t>
            </a:r>
            <a:r>
              <a:rPr lang="en-US" sz="1200" b="0" i="0" u="none" strike="noStrike" kern="1200" dirty="0" err="1">
                <a:solidFill>
                  <a:schemeClr val="tx1"/>
                </a:solidFill>
                <a:effectLst/>
                <a:latin typeface="Arial" charset="0"/>
                <a:ea typeface="ＭＳ Ｐゴシック" charset="-128"/>
                <a:cs typeface="+mn-cs"/>
              </a:rPr>
              <a:t>wdfw.wa.gov</a:t>
            </a:r>
            <a:r>
              <a:rPr lang="en-US" sz="1200" b="0" i="0" u="none" strike="noStrike" kern="1200" dirty="0">
                <a:solidFill>
                  <a:schemeClr val="tx1"/>
                </a:solidFill>
                <a:effectLst/>
                <a:latin typeface="Arial" charset="0"/>
                <a:ea typeface="ＭＳ Ｐゴシック" charset="-128"/>
                <a:cs typeface="+mn-cs"/>
              </a:rPr>
              <a:t>/fishing/commercial/crab/</a:t>
            </a:r>
          </a:p>
          <a:p>
            <a:pPr marL="228600" indent="-228600">
              <a:spcBef>
                <a:spcPts val="0"/>
              </a:spcBef>
              <a:buFont typeface="+mj-lt"/>
              <a:buAutoNum type="arabicParenR"/>
            </a:pPr>
            <a:r>
              <a:rPr lang="en-US" sz="1200" b="0" i="0" u="none" strike="noStrike" kern="1200" dirty="0">
                <a:solidFill>
                  <a:schemeClr val="tx1"/>
                </a:solidFill>
                <a:effectLst/>
                <a:latin typeface="Arial" charset="0"/>
                <a:ea typeface="ＭＳ Ｐゴシック" charset="-128"/>
                <a:cs typeface="+mn-cs"/>
              </a:rPr>
              <a:t>http://</a:t>
            </a:r>
            <a:r>
              <a:rPr lang="en-US" sz="1200" b="0" i="0" u="none" strike="noStrike" kern="1200" dirty="0" err="1">
                <a:solidFill>
                  <a:schemeClr val="tx1"/>
                </a:solidFill>
                <a:effectLst/>
                <a:latin typeface="Arial" charset="0"/>
                <a:ea typeface="ＭＳ Ｐゴシック" charset="-128"/>
                <a:cs typeface="+mn-cs"/>
              </a:rPr>
              <a:t>www.adfg.alaska.gov</a:t>
            </a:r>
            <a:r>
              <a:rPr lang="en-US" sz="1200" b="0" i="0" u="none" strike="noStrike" kern="1200" dirty="0">
                <a:solidFill>
                  <a:schemeClr val="tx1"/>
                </a:solidFill>
                <a:effectLst/>
                <a:latin typeface="Arial" charset="0"/>
                <a:ea typeface="ＭＳ Ｐゴシック" charset="-128"/>
                <a:cs typeface="+mn-cs"/>
              </a:rPr>
              <a:t>/</a:t>
            </a:r>
            <a:r>
              <a:rPr lang="en-US" sz="1200" b="0" i="0" u="none" strike="noStrike" kern="1200" dirty="0" err="1">
                <a:solidFill>
                  <a:schemeClr val="tx1"/>
                </a:solidFill>
                <a:effectLst/>
                <a:latin typeface="Arial" charset="0"/>
                <a:ea typeface="ＭＳ Ｐゴシック" charset="-128"/>
                <a:cs typeface="+mn-cs"/>
              </a:rPr>
              <a:t>index.cfm?adfg</a:t>
            </a:r>
            <a:r>
              <a:rPr lang="en-US" sz="1200" b="0" i="0" u="none" strike="noStrike" kern="1200" dirty="0">
                <a:solidFill>
                  <a:schemeClr val="tx1"/>
                </a:solidFill>
                <a:effectLst/>
                <a:latin typeface="Arial" charset="0"/>
                <a:ea typeface="ＭＳ Ｐゴシック" charset="-128"/>
                <a:cs typeface="+mn-cs"/>
              </a:rPr>
              <a:t>=</a:t>
            </a:r>
            <a:r>
              <a:rPr lang="en-US" sz="1200" b="0" i="0" u="none" strike="noStrike" kern="1200" dirty="0" err="1">
                <a:solidFill>
                  <a:schemeClr val="tx1"/>
                </a:solidFill>
                <a:effectLst/>
                <a:latin typeface="Arial" charset="0"/>
                <a:ea typeface="ＭＳ Ｐゴシック" charset="-128"/>
                <a:cs typeface="+mn-cs"/>
              </a:rPr>
              <a:t>dungenesscrab.main</a:t>
            </a:r>
            <a:endParaRPr lang="en-US" sz="1200" b="0" i="0" u="none" strike="noStrike" kern="1200" dirty="0">
              <a:solidFill>
                <a:schemeClr val="tx1"/>
              </a:solidFill>
              <a:effectLst/>
              <a:latin typeface="Arial" charset="0"/>
              <a:ea typeface="ＭＳ Ｐゴシック" charset="-128"/>
              <a:cs typeface="+mn-cs"/>
            </a:endParaRPr>
          </a:p>
          <a:p>
            <a:pPr marL="228600" indent="-228600">
              <a:spcBef>
                <a:spcPts val="0"/>
              </a:spcBef>
              <a:buFont typeface="+mj-lt"/>
              <a:buAutoNum type="arabicParenR"/>
            </a:pPr>
            <a:r>
              <a:rPr lang="en-US" sz="1200" b="0" i="0" u="none" strike="noStrike" kern="1200" dirty="0">
                <a:solidFill>
                  <a:schemeClr val="tx1"/>
                </a:solidFill>
                <a:effectLst/>
                <a:latin typeface="Arial" charset="0"/>
                <a:ea typeface="ＭＳ Ｐゴシック" charset="-128"/>
                <a:cs typeface="+mn-cs"/>
              </a:rPr>
              <a:t>https://</a:t>
            </a:r>
            <a:r>
              <a:rPr lang="en-US" sz="1200" b="0" i="0" u="none" strike="noStrike" kern="1200" dirty="0" err="1">
                <a:solidFill>
                  <a:schemeClr val="tx1"/>
                </a:solidFill>
                <a:effectLst/>
                <a:latin typeface="Arial" charset="0"/>
                <a:ea typeface="ＭＳ Ｐゴシック" charset="-128"/>
                <a:cs typeface="+mn-cs"/>
              </a:rPr>
              <a:t>www.wildlife.ca.gov</a:t>
            </a:r>
            <a:r>
              <a:rPr lang="en-US" sz="1200" b="0" i="0" u="none" strike="noStrike" kern="1200" dirty="0">
                <a:solidFill>
                  <a:schemeClr val="tx1"/>
                </a:solidFill>
                <a:effectLst/>
                <a:latin typeface="Arial" charset="0"/>
                <a:ea typeface="ＭＳ Ｐゴシック" charset="-128"/>
                <a:cs typeface="+mn-cs"/>
              </a:rPr>
              <a:t>/conservation/marine/invertebrates/crabs</a:t>
            </a:r>
          </a:p>
          <a:p>
            <a:pPr marL="228600" indent="-228600">
              <a:spcBef>
                <a:spcPts val="0"/>
              </a:spcBef>
              <a:buFont typeface="+mj-lt"/>
              <a:buAutoNum type="arabicParenR"/>
            </a:pPr>
            <a:r>
              <a:rPr lang="en-US" sz="1200" b="0" i="0" u="none" strike="noStrike" kern="1200" dirty="0">
                <a:solidFill>
                  <a:schemeClr val="tx1"/>
                </a:solidFill>
                <a:effectLst/>
                <a:latin typeface="Arial" charset="0"/>
                <a:ea typeface="ＭＳ Ｐゴシック" charset="-128"/>
                <a:cs typeface="+mn-cs"/>
              </a:rPr>
              <a:t>https://</a:t>
            </a:r>
            <a:r>
              <a:rPr lang="en-US" sz="1200" b="0" i="0" u="none" strike="noStrike" kern="1200" dirty="0" err="1">
                <a:solidFill>
                  <a:schemeClr val="tx1"/>
                </a:solidFill>
                <a:effectLst/>
                <a:latin typeface="Arial" charset="0"/>
                <a:ea typeface="ＭＳ Ｐゴシック" charset="-128"/>
                <a:cs typeface="+mn-cs"/>
              </a:rPr>
              <a:t>www.nwfsc.noaa.gov</a:t>
            </a:r>
            <a:r>
              <a:rPr lang="en-US" sz="1200" b="0" i="0" u="none" strike="noStrike" kern="1200" dirty="0">
                <a:solidFill>
                  <a:schemeClr val="tx1"/>
                </a:solidFill>
                <a:effectLst/>
                <a:latin typeface="Arial" charset="0"/>
                <a:ea typeface="ＭＳ Ｐゴシック" charset="-128"/>
                <a:cs typeface="+mn-cs"/>
              </a:rPr>
              <a:t>/research/divisions/</a:t>
            </a:r>
            <a:r>
              <a:rPr lang="en-US" sz="1200" b="0" i="0" u="none" strike="noStrike" kern="1200" dirty="0" err="1">
                <a:solidFill>
                  <a:schemeClr val="tx1"/>
                </a:solidFill>
                <a:effectLst/>
                <a:latin typeface="Arial" charset="0"/>
                <a:ea typeface="ＭＳ Ｐゴシック" charset="-128"/>
                <a:cs typeface="+mn-cs"/>
              </a:rPr>
              <a:t>cb</a:t>
            </a:r>
            <a:r>
              <a:rPr lang="en-US" sz="1200" b="0" i="0" u="none" strike="noStrike" kern="1200" dirty="0">
                <a:solidFill>
                  <a:schemeClr val="tx1"/>
                </a:solidFill>
                <a:effectLst/>
                <a:latin typeface="Arial" charset="0"/>
                <a:ea typeface="ＭＳ Ｐゴシック" charset="-128"/>
                <a:cs typeface="+mn-cs"/>
              </a:rPr>
              <a:t>/ecosystem/</a:t>
            </a:r>
            <a:r>
              <a:rPr lang="en-US" sz="1200" b="0" i="0" u="none" strike="noStrike" kern="1200" dirty="0" err="1">
                <a:solidFill>
                  <a:schemeClr val="tx1"/>
                </a:solidFill>
                <a:effectLst/>
                <a:latin typeface="Arial" charset="0"/>
                <a:ea typeface="ＭＳ Ｐゴシック" charset="-128"/>
                <a:cs typeface="+mn-cs"/>
              </a:rPr>
              <a:t>marineecology</a:t>
            </a:r>
            <a:r>
              <a:rPr lang="en-US" sz="1200" b="0" i="0" u="none" strike="noStrike" kern="1200" dirty="0">
                <a:solidFill>
                  <a:schemeClr val="tx1"/>
                </a:solidFill>
                <a:effectLst/>
                <a:latin typeface="Arial" charset="0"/>
                <a:ea typeface="ＭＳ Ｐゴシック" charset="-128"/>
                <a:cs typeface="+mn-cs"/>
              </a:rPr>
              <a:t>/ocean-</a:t>
            </a:r>
            <a:r>
              <a:rPr lang="en-US" sz="1200" b="0" i="0" u="none" strike="noStrike" kern="1200" dirty="0" err="1">
                <a:solidFill>
                  <a:schemeClr val="tx1"/>
                </a:solidFill>
                <a:effectLst/>
                <a:latin typeface="Arial" charset="0"/>
                <a:ea typeface="ＭＳ Ｐゴシック" charset="-128"/>
                <a:cs typeface="+mn-cs"/>
              </a:rPr>
              <a:t>acidification.cfm</a:t>
            </a:r>
            <a:endParaRPr lang="en-US" sz="1200" b="0" i="0" u="none" strike="noStrike" kern="1200" dirty="0">
              <a:solidFill>
                <a:schemeClr val="tx1"/>
              </a:solidFill>
              <a:effectLst/>
              <a:latin typeface="Arial" charset="0"/>
              <a:ea typeface="ＭＳ Ｐゴシック" charset="-128"/>
              <a:cs typeface="+mn-cs"/>
            </a:endParaRPr>
          </a:p>
          <a:p>
            <a:pPr marL="228600" indent="-228600">
              <a:spcBef>
                <a:spcPts val="0"/>
              </a:spcBef>
              <a:buFont typeface="+mj-lt"/>
              <a:buAutoNum type="arabicParenR"/>
            </a:pPr>
            <a:r>
              <a:rPr lang="en-US" sz="1200" b="0" i="0" u="none" strike="noStrike" kern="1200" dirty="0">
                <a:solidFill>
                  <a:schemeClr val="tx1"/>
                </a:solidFill>
                <a:effectLst/>
                <a:latin typeface="Arial" charset="0"/>
                <a:ea typeface="ＭＳ Ｐゴシック" charset="-128"/>
                <a:cs typeface="+mn-cs"/>
              </a:rPr>
              <a:t>http://</a:t>
            </a:r>
            <a:r>
              <a:rPr lang="en-US" sz="1200" b="0" i="0" u="none" strike="noStrike" kern="1200" dirty="0" err="1">
                <a:solidFill>
                  <a:schemeClr val="tx1"/>
                </a:solidFill>
                <a:effectLst/>
                <a:latin typeface="Arial" charset="0"/>
                <a:ea typeface="ＭＳ Ｐゴシック" charset="-128"/>
                <a:cs typeface="+mn-cs"/>
              </a:rPr>
              <a:t>westcoastoah.org</a:t>
            </a:r>
            <a:r>
              <a:rPr lang="en-US" sz="1200" b="0" i="0" u="none" strike="noStrike" kern="1200" dirty="0">
                <a:solidFill>
                  <a:schemeClr val="tx1"/>
                </a:solidFill>
                <a:effectLst/>
                <a:latin typeface="Arial" charset="0"/>
                <a:ea typeface="ＭＳ Ｐゴシック" charset="-128"/>
                <a:cs typeface="+mn-cs"/>
              </a:rPr>
              <a:t>/</a:t>
            </a:r>
            <a:r>
              <a:rPr lang="en-US" sz="1200" b="0" i="0" u="none" strike="noStrike" kern="1200" dirty="0" err="1">
                <a:solidFill>
                  <a:schemeClr val="tx1"/>
                </a:solidFill>
                <a:effectLst/>
                <a:latin typeface="Arial" charset="0"/>
                <a:ea typeface="ＭＳ Ｐゴシック" charset="-128"/>
                <a:cs typeface="+mn-cs"/>
              </a:rPr>
              <a:t>wp</a:t>
            </a:r>
            <a:r>
              <a:rPr lang="en-US" sz="1200" b="0" i="0" u="none" strike="noStrike" kern="1200" dirty="0">
                <a:solidFill>
                  <a:schemeClr val="tx1"/>
                </a:solidFill>
                <a:effectLst/>
                <a:latin typeface="Arial" charset="0"/>
                <a:ea typeface="ＭＳ Ｐゴシック" charset="-128"/>
                <a:cs typeface="+mn-cs"/>
              </a:rPr>
              <a:t>-content/uploads/2016/04/OAH-Panel-Key-Findings-Recommendations-and-Actions-4.4.16-FINAL.pdf</a:t>
            </a:r>
          </a:p>
        </p:txBody>
      </p:sp>
      <p:sp>
        <p:nvSpPr>
          <p:cNvPr id="4" name="Slide Number Placeholder 3"/>
          <p:cNvSpPr>
            <a:spLocks noGrp="1"/>
          </p:cNvSpPr>
          <p:nvPr>
            <p:ph type="sldNum" sz="quarter" idx="10"/>
          </p:nvPr>
        </p:nvSpPr>
        <p:spPr/>
        <p:txBody>
          <a:bodyPr/>
          <a:lstStyle/>
          <a:p>
            <a:pPr>
              <a:defRPr/>
            </a:pPr>
            <a:fld id="{B18C216E-A769-F746-9EB3-1B875E88F5C6}" type="slidenum">
              <a:rPr lang="en-US" altLang="x-none" smtClean="0"/>
              <a:pPr>
                <a:defRPr/>
              </a:pPr>
              <a:t>3</a:t>
            </a:fld>
            <a:endParaRPr lang="en-US" altLang="x-none"/>
          </a:p>
        </p:txBody>
      </p:sp>
    </p:spTree>
    <p:extLst>
      <p:ext uri="{BB962C8B-B14F-4D97-AF65-F5344CB8AC3E}">
        <p14:creationId xmlns:p14="http://schemas.microsoft.com/office/powerpoint/2010/main" val="443470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F1D2A1F-45F2-6F43-B2BB-9149BF477A22}" type="slidenum">
              <a:rPr lang="en-US" altLang="x-none" sz="1200"/>
              <a:pPr/>
              <a:t>30</a:t>
            </a:fld>
            <a:endParaRPr lang="en-US" altLang="x-none"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ts val="0"/>
              </a:spcBef>
            </a:pPr>
            <a:r>
              <a:rPr lang="en-US" altLang="x-none" dirty="0"/>
              <a:t>NOAA created the Ocean</a:t>
            </a:r>
            <a:r>
              <a:rPr lang="en-US" altLang="x-none" baseline="0" dirty="0"/>
              <a:t> Acidification Program to better prepare society to respond to changing ocean conditions</a:t>
            </a:r>
          </a:p>
          <a:p>
            <a:pPr eaLnBrk="1" hangingPunct="1">
              <a:spcBef>
                <a:spcPts val="0"/>
              </a:spcBef>
            </a:pPr>
            <a:endParaRPr lang="en-US" altLang="x-none" b="1" baseline="0" dirty="0"/>
          </a:p>
          <a:p>
            <a:pPr eaLnBrk="1" hangingPunct="1">
              <a:spcBef>
                <a:spcPts val="0"/>
              </a:spcBef>
            </a:pPr>
            <a:r>
              <a:rPr lang="en-US" altLang="x-none" b="1" baseline="0" dirty="0"/>
              <a:t>Reference:</a:t>
            </a:r>
          </a:p>
          <a:p>
            <a:pPr eaLnBrk="1" hangingPunct="1">
              <a:spcBef>
                <a:spcPts val="0"/>
              </a:spcBef>
            </a:pPr>
            <a:r>
              <a:rPr lang="en-US" sz="1200" b="0" i="0" u="none" strike="noStrike" kern="1200" dirty="0">
                <a:solidFill>
                  <a:schemeClr val="tx1"/>
                </a:solidFill>
                <a:effectLst/>
                <a:latin typeface="Arial" charset="0"/>
                <a:ea typeface="ＭＳ Ｐゴシック" charset="-128"/>
                <a:cs typeface="ＭＳ Ｐゴシック" charset="-128"/>
              </a:rPr>
              <a:t>https://</a:t>
            </a:r>
            <a:r>
              <a:rPr lang="en-US" sz="1200" b="0" i="0" u="none" strike="noStrike" kern="1200" dirty="0" err="1">
                <a:solidFill>
                  <a:schemeClr val="tx1"/>
                </a:solidFill>
                <a:effectLst/>
                <a:latin typeface="Arial" charset="0"/>
                <a:ea typeface="ＭＳ Ｐゴシック" charset="-128"/>
                <a:cs typeface="ＭＳ Ｐゴシック" charset="-128"/>
              </a:rPr>
              <a:t>oceanacidification.noaa.gov</a:t>
            </a:r>
            <a:r>
              <a:rPr lang="en-US" sz="1200" b="0" i="0" u="none" strike="noStrike" kern="1200" dirty="0">
                <a:solidFill>
                  <a:schemeClr val="tx1"/>
                </a:solidFill>
                <a:effectLst/>
                <a:latin typeface="Arial" charset="0"/>
                <a:ea typeface="ＭＳ Ｐゴシック" charset="-128"/>
                <a:cs typeface="ＭＳ Ｐゴシック" charset="-128"/>
              </a:rPr>
              <a:t>/</a:t>
            </a:r>
            <a:endParaRPr lang="en-US" altLang="x-none" u="none" baseline="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ABBB3B4-A8FF-7F4F-AFAC-C4226C2F1F10}" type="slidenum">
              <a:rPr lang="en-US" altLang="x-none" sz="1200"/>
              <a:pPr/>
              <a:t>31</a:t>
            </a:fld>
            <a:endParaRPr lang="en-US" altLang="x-none" sz="1200" dirty="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ts val="0"/>
              </a:spcBef>
              <a:spcAft>
                <a:spcPct val="0"/>
              </a:spcAft>
              <a:buClrTx/>
              <a:buSzTx/>
              <a:buFontTx/>
              <a:buNone/>
              <a:tabLst/>
              <a:defRPr/>
            </a:pPr>
            <a:r>
              <a:rPr lang="en-US" altLang="x-none" sz="1200" kern="1200" dirty="0">
                <a:solidFill>
                  <a:schemeClr val="tx1"/>
                </a:solidFill>
                <a:latin typeface="Arial" charset="0"/>
                <a:ea typeface="Arial Narrow" charset="0"/>
                <a:cs typeface="Arial Narrow" charset="0"/>
              </a:rPr>
              <a:t>NOAA Office of National Marine Sanctuaries serves as the trustee for an extensive network of marine protected areas.</a:t>
            </a:r>
            <a:r>
              <a:rPr lang="en-US" altLang="x-none" sz="1200" kern="1200" baseline="0" dirty="0">
                <a:solidFill>
                  <a:schemeClr val="tx1"/>
                </a:solidFill>
                <a:latin typeface="Arial" charset="0"/>
                <a:ea typeface="Arial Narrow" charset="0"/>
                <a:cs typeface="Arial Narrow" charset="0"/>
              </a:rPr>
              <a:t> </a:t>
            </a:r>
            <a:r>
              <a:rPr lang="en-US" altLang="x-none" dirty="0">
                <a:solidFill>
                  <a:schemeClr val="tx1"/>
                </a:solidFill>
              </a:rPr>
              <a:t>Dungeness crab range from Alaska to Southern</a:t>
            </a:r>
            <a:r>
              <a:rPr lang="en-US" altLang="x-none" baseline="0" dirty="0">
                <a:solidFill>
                  <a:schemeClr val="tx1"/>
                </a:solidFill>
              </a:rPr>
              <a:t> California and </a:t>
            </a:r>
            <a:r>
              <a:rPr lang="en-US" altLang="x-none" dirty="0">
                <a:solidFill>
                  <a:schemeClr val="tx1"/>
                </a:solidFill>
              </a:rPr>
              <a:t>Dungeness crab</a:t>
            </a:r>
            <a:r>
              <a:rPr lang="en-US" altLang="x-none" baseline="0" dirty="0">
                <a:solidFill>
                  <a:schemeClr val="tx1"/>
                </a:solidFill>
              </a:rPr>
              <a:t> are found throughout all five national marine sanctuaries of the West Coast: Olympic Coast (Washington state), Cordell Bank (off Point Reyes, California) Greater </a:t>
            </a:r>
            <a:r>
              <a:rPr lang="en-US" altLang="x-none" baseline="0" dirty="0" err="1">
                <a:solidFill>
                  <a:schemeClr val="tx1"/>
                </a:solidFill>
              </a:rPr>
              <a:t>Farallones</a:t>
            </a:r>
            <a:r>
              <a:rPr lang="en-US" altLang="x-none" baseline="0" dirty="0">
                <a:solidFill>
                  <a:schemeClr val="tx1"/>
                </a:solidFill>
              </a:rPr>
              <a:t> (near San Francisco, California), Monterey Bay, and Channel Islands national marine sanctuaries (off Santa Barbara and Ventura counties). Major landing ports for the crab fishery are the Port of Los Angeles, Monterey, San Francisco, and Bodega Bay. T</a:t>
            </a:r>
            <a:r>
              <a:rPr lang="en-US" sz="1200" kern="1200" dirty="0">
                <a:solidFill>
                  <a:schemeClr val="tx1"/>
                </a:solidFill>
                <a:latin typeface="Arial" charset="0"/>
                <a:ea typeface="Arial Narrow" charset="0"/>
                <a:cs typeface="Arial"/>
              </a:rPr>
              <a:t>hrough focus groups, advisory councils, education and outreach programs, and resource protection programs, sanctuaries work with communities to take active steps to better protect species and ecosystems. </a:t>
            </a:r>
          </a:p>
          <a:p>
            <a:pPr marL="0" marR="0" indent="0" algn="l" defTabSz="914400" rtl="0" eaLnBrk="1" fontAlgn="base" latinLnBrk="0" hangingPunct="1">
              <a:lnSpc>
                <a:spcPct val="100000"/>
              </a:lnSpc>
              <a:spcBef>
                <a:spcPts val="0"/>
              </a:spcBef>
              <a:spcAft>
                <a:spcPct val="0"/>
              </a:spcAft>
              <a:buClrTx/>
              <a:buSzTx/>
              <a:buFontTx/>
              <a:buNone/>
              <a:tabLst/>
              <a:defRPr/>
            </a:pPr>
            <a:endParaRPr lang="en-US" altLang="x-none" sz="1200" b="0" kern="1200" baseline="0" dirty="0">
              <a:solidFill>
                <a:srgbClr val="00538D"/>
              </a:solidFill>
              <a:latin typeface="Arial" charset="0"/>
              <a:cs typeface="Arial"/>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altLang="x-none" b="1" baseline="0" dirty="0"/>
              <a:t>References:</a:t>
            </a:r>
          </a:p>
          <a:p>
            <a:pPr marL="228600" marR="0" indent="-228600" algn="l" defTabSz="914400" rtl="0" eaLnBrk="1" fontAlgn="base" latinLnBrk="0" hangingPunct="1">
              <a:lnSpc>
                <a:spcPct val="100000"/>
              </a:lnSpc>
              <a:spcBef>
                <a:spcPts val="0"/>
              </a:spcBef>
              <a:spcAft>
                <a:spcPct val="0"/>
              </a:spcAft>
              <a:buClrTx/>
              <a:buSzTx/>
              <a:buFont typeface="+mj-lt"/>
              <a:buAutoNum type="arabicParenR"/>
              <a:tabLst/>
              <a:defRPr/>
            </a:pPr>
            <a:r>
              <a:rPr lang="en-US" sz="1200" b="0" i="0" u="none" strike="noStrike" kern="1200" dirty="0">
                <a:solidFill>
                  <a:schemeClr val="tx1"/>
                </a:solidFill>
                <a:effectLst/>
                <a:latin typeface="Arial" charset="0"/>
                <a:ea typeface="ＭＳ Ｐゴシック" charset="-128"/>
                <a:cs typeface="+mn-cs"/>
              </a:rPr>
              <a:t>https://</a:t>
            </a:r>
            <a:r>
              <a:rPr lang="en-US" sz="1200" b="0" i="0" u="none" strike="noStrike" kern="1200" dirty="0" err="1">
                <a:solidFill>
                  <a:schemeClr val="tx1"/>
                </a:solidFill>
                <a:effectLst/>
                <a:latin typeface="Arial" charset="0"/>
                <a:ea typeface="ＭＳ Ｐゴシック" charset="-128"/>
                <a:cs typeface="+mn-cs"/>
              </a:rPr>
              <a:t>sanctuaries.noaa.gov</a:t>
            </a:r>
            <a:r>
              <a:rPr lang="en-US" sz="1200" b="0" i="0" u="none" strike="noStrike" kern="1200" dirty="0">
                <a:solidFill>
                  <a:schemeClr val="tx1"/>
                </a:solidFill>
                <a:effectLst/>
                <a:latin typeface="Arial" charset="0"/>
                <a:ea typeface="ＭＳ Ｐゴシック" charset="-128"/>
                <a:cs typeface="+mn-cs"/>
              </a:rPr>
              <a:t>/science/sentinel-site-program/climate-change-ocean-</a:t>
            </a:r>
            <a:r>
              <a:rPr lang="en-US" sz="1200" b="0" i="0" u="none" strike="noStrike" kern="1200" dirty="0" err="1">
                <a:solidFill>
                  <a:schemeClr val="tx1"/>
                </a:solidFill>
                <a:effectLst/>
                <a:latin typeface="Arial" charset="0"/>
                <a:ea typeface="ＭＳ Ｐゴシック" charset="-128"/>
                <a:cs typeface="+mn-cs"/>
              </a:rPr>
              <a:t>acidification.html</a:t>
            </a:r>
            <a:endParaRPr lang="en-US" sz="1200" b="0" i="0" u="none" strike="noStrike" kern="1200" dirty="0">
              <a:solidFill>
                <a:schemeClr val="tx1"/>
              </a:solidFill>
              <a:effectLst/>
              <a:latin typeface="Arial" charset="0"/>
              <a:ea typeface="ＭＳ Ｐゴシック" charset="-128"/>
              <a:cs typeface="+mn-cs"/>
            </a:endParaRPr>
          </a:p>
          <a:p>
            <a:pPr marL="228600" marR="0" indent="-228600" algn="l" defTabSz="914400" rtl="0" eaLnBrk="1" fontAlgn="base" latinLnBrk="0" hangingPunct="1">
              <a:lnSpc>
                <a:spcPct val="100000"/>
              </a:lnSpc>
              <a:spcBef>
                <a:spcPts val="0"/>
              </a:spcBef>
              <a:spcAft>
                <a:spcPct val="0"/>
              </a:spcAft>
              <a:buClrTx/>
              <a:buSzTx/>
              <a:buFont typeface="+mj-lt"/>
              <a:buAutoNum type="arabicParenR"/>
              <a:tabLst/>
              <a:defRPr/>
            </a:pPr>
            <a:r>
              <a:rPr lang="en-US" sz="1200" b="0" i="0" u="none" strike="noStrike" kern="1200" dirty="0">
                <a:solidFill>
                  <a:schemeClr val="tx1"/>
                </a:solidFill>
                <a:effectLst/>
                <a:latin typeface="Arial" charset="0"/>
                <a:ea typeface="ＭＳ Ｐゴシック" charset="-128"/>
                <a:cs typeface="+mn-cs"/>
              </a:rPr>
              <a:t>https://</a:t>
            </a:r>
            <a:r>
              <a:rPr lang="en-US" sz="1200" b="0" i="0" u="none" strike="noStrike" kern="1200" dirty="0" err="1">
                <a:solidFill>
                  <a:schemeClr val="tx1"/>
                </a:solidFill>
                <a:effectLst/>
                <a:latin typeface="Arial" charset="0"/>
                <a:ea typeface="ＭＳ Ｐゴシック" charset="-128"/>
                <a:cs typeface="+mn-cs"/>
              </a:rPr>
              <a:t>sanctuaries.noaa.gov</a:t>
            </a:r>
            <a:r>
              <a:rPr lang="en-US" sz="1200" b="0" i="0" u="none" strike="noStrike" kern="1200" dirty="0">
                <a:solidFill>
                  <a:schemeClr val="tx1"/>
                </a:solidFill>
                <a:effectLst/>
                <a:latin typeface="Arial" charset="0"/>
                <a:ea typeface="ＭＳ Ｐゴシック" charset="-128"/>
                <a:cs typeface="+mn-cs"/>
              </a:rPr>
              <a:t>/science/sentinel-site-program/</a:t>
            </a:r>
            <a:r>
              <a:rPr lang="en-US" sz="1200" b="0" i="0" u="none" strike="noStrike" kern="1200" dirty="0" err="1">
                <a:solidFill>
                  <a:schemeClr val="tx1"/>
                </a:solidFill>
                <a:effectLst/>
                <a:latin typeface="Arial" charset="0"/>
                <a:ea typeface="ＭＳ Ｐゴシック" charset="-128"/>
                <a:cs typeface="+mn-cs"/>
              </a:rPr>
              <a:t>olympic</a:t>
            </a:r>
            <a:r>
              <a:rPr lang="en-US" sz="1200" b="0" i="0" u="none" strike="noStrike" kern="1200" dirty="0">
                <a:solidFill>
                  <a:schemeClr val="tx1"/>
                </a:solidFill>
                <a:effectLst/>
                <a:latin typeface="Arial" charset="0"/>
                <a:ea typeface="ＭＳ Ｐゴシック" charset="-128"/>
                <a:cs typeface="+mn-cs"/>
              </a:rPr>
              <a:t>-coast/climate-change-ocean-</a:t>
            </a:r>
            <a:r>
              <a:rPr lang="en-US" sz="1200" b="0" i="0" u="none" strike="noStrike" kern="1200" dirty="0" err="1">
                <a:solidFill>
                  <a:schemeClr val="tx1"/>
                </a:solidFill>
                <a:effectLst/>
                <a:latin typeface="Arial" charset="0"/>
                <a:ea typeface="ＭＳ Ｐゴシック" charset="-128"/>
                <a:cs typeface="+mn-cs"/>
              </a:rPr>
              <a:t>acidification.html</a:t>
            </a:r>
            <a:endParaRPr lang="en-US" sz="1200" b="0" i="0" u="none" strike="noStrike" kern="1200" dirty="0">
              <a:solidFill>
                <a:schemeClr val="tx1"/>
              </a:solidFill>
              <a:effectLst/>
              <a:latin typeface="Arial" charset="0"/>
              <a:ea typeface="ＭＳ Ｐゴシック" charset="-128"/>
              <a:cs typeface="+mn-cs"/>
            </a:endParaRPr>
          </a:p>
          <a:p>
            <a:pPr marL="228600" marR="0" indent="-228600" algn="l" defTabSz="914400" rtl="0" eaLnBrk="1" fontAlgn="base" latinLnBrk="0" hangingPunct="1">
              <a:lnSpc>
                <a:spcPct val="100000"/>
              </a:lnSpc>
              <a:spcBef>
                <a:spcPts val="0"/>
              </a:spcBef>
              <a:spcAft>
                <a:spcPct val="0"/>
              </a:spcAft>
              <a:buClrTx/>
              <a:buSzTx/>
              <a:buFont typeface="+mj-lt"/>
              <a:buAutoNum type="arabicParenR"/>
              <a:tabLst/>
              <a:defRPr/>
            </a:pPr>
            <a:r>
              <a:rPr lang="en-US" sz="1200" b="0" i="0" u="none" strike="noStrike" kern="1200" dirty="0">
                <a:solidFill>
                  <a:schemeClr val="tx1"/>
                </a:solidFill>
                <a:effectLst/>
                <a:latin typeface="Arial" charset="0"/>
                <a:ea typeface="ＭＳ Ｐゴシック" charset="-128"/>
                <a:cs typeface="ＭＳ Ｐゴシック" charset="-128"/>
              </a:rPr>
              <a:t>https://</a:t>
            </a:r>
            <a:r>
              <a:rPr lang="en-US" sz="1200" b="0" i="0" u="none" strike="noStrike" kern="1200" dirty="0" err="1">
                <a:solidFill>
                  <a:schemeClr val="tx1"/>
                </a:solidFill>
                <a:effectLst/>
                <a:latin typeface="Arial" charset="0"/>
                <a:ea typeface="ＭＳ Ｐゴシック" charset="-128"/>
                <a:cs typeface="ＭＳ Ｐゴシック" charset="-128"/>
              </a:rPr>
              <a:t>sanctuaries.noaa.gov</a:t>
            </a:r>
            <a:r>
              <a:rPr lang="en-US" sz="1200" b="0" i="0" u="none" strike="noStrike" kern="1200" dirty="0">
                <a:solidFill>
                  <a:schemeClr val="tx1"/>
                </a:solidFill>
                <a:effectLst/>
                <a:latin typeface="Arial" charset="0"/>
                <a:ea typeface="ＭＳ Ｐゴシック" charset="-128"/>
                <a:cs typeface="ＭＳ Ｐゴシック" charset="-128"/>
              </a:rPr>
              <a:t>/news/apr16/ocean-</a:t>
            </a:r>
            <a:r>
              <a:rPr lang="en-US" sz="1200" b="0" i="0" u="none" strike="noStrike" kern="1200" dirty="0" err="1">
                <a:solidFill>
                  <a:schemeClr val="tx1"/>
                </a:solidFill>
                <a:effectLst/>
                <a:latin typeface="Arial" charset="0"/>
                <a:ea typeface="ＭＳ Ｐゴシック" charset="-128"/>
                <a:cs typeface="ＭＳ Ｐゴシック" charset="-128"/>
              </a:rPr>
              <a:t>acidification.html</a:t>
            </a:r>
            <a:endParaRPr lang="en-US" altLang="x-none" u="none" baseline="0" dirty="0"/>
          </a:p>
          <a:p>
            <a:pPr eaLnBrk="1" hangingPunct="1"/>
            <a:endParaRPr lang="en-US" altLang="x-none" baseline="0" dirty="0"/>
          </a:p>
          <a:p>
            <a:pPr eaLnBrk="1" hangingPunct="1"/>
            <a:endParaRPr lang="x-none" altLang="x-non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ln/>
        </p:spPr>
      </p:sp>
      <p:sp>
        <p:nvSpPr>
          <p:cNvPr id="73730"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spcAft>
                <a:spcPts val="0"/>
              </a:spcAft>
            </a:pPr>
            <a:r>
              <a:rPr lang="en-US" altLang="x-none" dirty="0"/>
              <a:t>We believe in being</a:t>
            </a:r>
            <a:r>
              <a:rPr lang="en-US" altLang="x-none" baseline="0" dirty="0"/>
              <a:t> responsible with our natural resources when it comes to the environment and encourage you to be part of the solutions to lower carbon emissions to help Dungeness crab and all ocean life. </a:t>
            </a:r>
          </a:p>
          <a:p>
            <a:pPr>
              <a:spcBef>
                <a:spcPct val="0"/>
              </a:spcBef>
              <a:spcAft>
                <a:spcPts val="0"/>
              </a:spcAft>
            </a:pPr>
            <a:endParaRPr lang="en-US" altLang="x-none" baseline="0" dirty="0"/>
          </a:p>
          <a:p>
            <a:pPr>
              <a:spcBef>
                <a:spcPct val="0"/>
              </a:spcBef>
              <a:spcAft>
                <a:spcPts val="0"/>
              </a:spcAft>
            </a:pPr>
            <a:r>
              <a:rPr lang="en-US" altLang="x-none" baseline="0" dirty="0"/>
              <a:t>These are just a few ideas to get you started.</a:t>
            </a:r>
            <a:br>
              <a:rPr lang="en-US" altLang="x-none" baseline="0" dirty="0"/>
            </a:br>
            <a:endParaRPr lang="en-US" altLang="x-none" baseline="0" dirty="0"/>
          </a:p>
          <a:p>
            <a:pPr>
              <a:spcBef>
                <a:spcPct val="0"/>
              </a:spcBef>
              <a:spcAft>
                <a:spcPts val="0"/>
              </a:spcAft>
            </a:pPr>
            <a:r>
              <a:rPr lang="en-US" altLang="x-none" b="1" baseline="0" dirty="0"/>
              <a:t>References:</a:t>
            </a:r>
          </a:p>
          <a:p>
            <a:pPr marL="228600" indent="-228600">
              <a:spcBef>
                <a:spcPct val="0"/>
              </a:spcBef>
              <a:spcAft>
                <a:spcPts val="0"/>
              </a:spcAft>
              <a:buFont typeface="+mj-lt"/>
              <a:buAutoNum type="arabicParenR"/>
            </a:pPr>
            <a:r>
              <a:rPr lang="en-US" sz="1200" b="0" i="0" u="none" strike="noStrike" kern="1200" dirty="0">
                <a:solidFill>
                  <a:schemeClr val="tx1"/>
                </a:solidFill>
                <a:effectLst/>
                <a:latin typeface="Arial" charset="0"/>
                <a:ea typeface="ＭＳ Ｐゴシック" charset="-128"/>
                <a:cs typeface="ＭＳ Ｐゴシック" charset="-128"/>
              </a:rPr>
              <a:t>https://</a:t>
            </a:r>
            <a:r>
              <a:rPr lang="en-US" sz="1200" b="0" i="0" u="none" strike="noStrike" kern="1200" dirty="0" err="1">
                <a:solidFill>
                  <a:schemeClr val="tx1"/>
                </a:solidFill>
                <a:effectLst/>
                <a:latin typeface="Arial" charset="0"/>
                <a:ea typeface="ＭＳ Ｐゴシック" charset="-128"/>
                <a:cs typeface="ＭＳ Ｐゴシック" charset="-128"/>
              </a:rPr>
              <a:t>climateinterpreter.org</a:t>
            </a:r>
            <a:r>
              <a:rPr lang="en-US" sz="1200" b="0" i="0" u="none" strike="noStrike" kern="1200" dirty="0">
                <a:solidFill>
                  <a:schemeClr val="tx1"/>
                </a:solidFill>
                <a:effectLst/>
                <a:latin typeface="Arial" charset="0"/>
                <a:ea typeface="ＭＳ Ｐゴシック" charset="-128"/>
                <a:cs typeface="ＭＳ Ｐゴシック" charset="-128"/>
              </a:rPr>
              <a:t>/content/humans-can-take-action-slow-process-ocean-acidification</a:t>
            </a:r>
          </a:p>
          <a:p>
            <a:pPr marL="228600" indent="-228600">
              <a:spcBef>
                <a:spcPct val="0"/>
              </a:spcBef>
              <a:spcAft>
                <a:spcPts val="0"/>
              </a:spcAft>
              <a:buFont typeface="+mj-lt"/>
              <a:buAutoNum type="arabicParenR"/>
            </a:pPr>
            <a:r>
              <a:rPr lang="en-US" sz="1200" b="0" i="0" u="none" strike="noStrike" kern="1200" dirty="0">
                <a:solidFill>
                  <a:schemeClr val="tx1"/>
                </a:solidFill>
                <a:effectLst/>
                <a:latin typeface="Arial" charset="0"/>
                <a:ea typeface="ＭＳ Ｐゴシック" charset="-128"/>
                <a:cs typeface="ＭＳ Ｐゴシック" charset="-128"/>
              </a:rPr>
              <a:t>https://</a:t>
            </a:r>
            <a:r>
              <a:rPr lang="en-US" sz="1200" b="0" i="0" u="none" strike="noStrike" kern="1200" dirty="0" err="1">
                <a:solidFill>
                  <a:schemeClr val="tx1"/>
                </a:solidFill>
                <a:effectLst/>
                <a:latin typeface="Arial" charset="0"/>
                <a:ea typeface="ＭＳ Ｐゴシック" charset="-128"/>
                <a:cs typeface="ＭＳ Ｐゴシック" charset="-128"/>
              </a:rPr>
              <a:t>sanctuaries.noaa.gov</a:t>
            </a:r>
            <a:r>
              <a:rPr lang="en-US" sz="1200" b="0" i="0" u="none" strike="noStrike" kern="1200" dirty="0">
                <a:solidFill>
                  <a:schemeClr val="tx1"/>
                </a:solidFill>
                <a:effectLst/>
                <a:latin typeface="Arial" charset="0"/>
                <a:ea typeface="ＭＳ Ｐゴシック" charset="-128"/>
                <a:cs typeface="ＭＳ Ｐゴシック" charset="-128"/>
              </a:rPr>
              <a:t>/involved/</a:t>
            </a:r>
            <a:endParaRPr lang="x-none" altLang="x-none" dirty="0"/>
          </a:p>
        </p:txBody>
      </p:sp>
      <p:sp>
        <p:nvSpPr>
          <p:cNvPr id="2" name="Rectangle 1">
            <a:extLst>
              <a:ext uri="{FF2B5EF4-FFF2-40B4-BE49-F238E27FC236}">
                <a16:creationId xmlns:a16="http://schemas.microsoft.com/office/drawing/2014/main" id="{5B62F196-6C9F-A34E-BB82-357868F8FB31}"/>
              </a:ext>
            </a:extLst>
          </p:cNvPr>
          <p:cNvSpPr/>
          <p:nvPr/>
        </p:nvSpPr>
        <p:spPr>
          <a:xfrm>
            <a:off x="6503416" y="8867001"/>
            <a:ext cx="354584" cy="276999"/>
          </a:xfrm>
          <a:prstGeom prst="rect">
            <a:avLst/>
          </a:prstGeom>
        </p:spPr>
        <p:txBody>
          <a:bodyPr wrap="none">
            <a:spAutoFit/>
          </a:bodyPr>
          <a:lstStyle/>
          <a:p>
            <a:r>
              <a:rPr lang="en-US" altLang="x-none" sz="1200" dirty="0"/>
              <a:t>33</a:t>
            </a:r>
            <a:endParaRPr lang="en-US" sz="12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07784F2-F823-7942-9034-B59DA81C5171}" type="slidenum">
              <a:rPr lang="en-US" altLang="x-none" sz="1200"/>
              <a:pPr/>
              <a:t>33</a:t>
            </a:fld>
            <a:endParaRPr lang="en-US" altLang="x-none" sz="1200"/>
          </a:p>
        </p:txBody>
      </p:sp>
      <p:sp>
        <p:nvSpPr>
          <p:cNvPr id="75778" name="Rectangle 1026"/>
          <p:cNvSpPr>
            <a:spLocks noGrp="1" noRot="1" noChangeAspect="1" noChangeArrowheads="1" noTextEdit="1"/>
          </p:cNvSpPr>
          <p:nvPr>
            <p:ph type="sldImg"/>
          </p:nvPr>
        </p:nvSpPr>
        <p:spPr>
          <a:ln/>
        </p:spPr>
      </p:sp>
      <p:sp>
        <p:nvSpPr>
          <p:cNvPr id="7577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976029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ln/>
        </p:spPr>
      </p:sp>
      <p:sp>
        <p:nvSpPr>
          <p:cNvPr id="7373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spcAft>
                <a:spcPts val="1438"/>
              </a:spcAft>
            </a:pPr>
            <a:endParaRPr lang="x-none" altLang="x-none" dirty="0"/>
          </a:p>
        </p:txBody>
      </p:sp>
      <p:sp>
        <p:nvSpPr>
          <p:cNvPr id="2" name="Rectangle 1">
            <a:extLst>
              <a:ext uri="{FF2B5EF4-FFF2-40B4-BE49-F238E27FC236}">
                <a16:creationId xmlns:a16="http://schemas.microsoft.com/office/drawing/2014/main" id="{EE3B9346-3574-8442-ADEC-ABC18A41FFF0}"/>
              </a:ext>
            </a:extLst>
          </p:cNvPr>
          <p:cNvSpPr/>
          <p:nvPr/>
        </p:nvSpPr>
        <p:spPr>
          <a:xfrm>
            <a:off x="6503416" y="8867001"/>
            <a:ext cx="354584" cy="276999"/>
          </a:xfrm>
          <a:prstGeom prst="rect">
            <a:avLst/>
          </a:prstGeom>
        </p:spPr>
        <p:txBody>
          <a:bodyPr wrap="none">
            <a:spAutoFit/>
          </a:bodyPr>
          <a:lstStyle/>
          <a:p>
            <a:r>
              <a:rPr lang="en-US" altLang="x-none" sz="1200" dirty="0"/>
              <a:t>35</a:t>
            </a:r>
            <a:endParaRPr lang="en-US" sz="1200" dirty="0"/>
          </a:p>
        </p:txBody>
      </p:sp>
    </p:spTree>
    <p:extLst>
      <p:ext uri="{BB962C8B-B14F-4D97-AF65-F5344CB8AC3E}">
        <p14:creationId xmlns:p14="http://schemas.microsoft.com/office/powerpoint/2010/main" val="1221614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535EA95-C21B-C544-9144-F6295E422381}" type="slidenum">
              <a:rPr lang="en-US" sz="1200">
                <a:solidFill>
                  <a:srgbClr val="000000"/>
                </a:solidFill>
              </a:rPr>
              <a:pPr/>
              <a:t>4</a:t>
            </a:fld>
            <a:endParaRPr lang="en-US" sz="120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DF5C6F1-9A97-7347-85C9-5C055F1B88B9}" type="slidenum">
              <a:rPr lang="en-US" altLang="x-none" sz="1200"/>
              <a:pPr/>
              <a:t>5</a:t>
            </a:fld>
            <a:endParaRPr lang="en-US" altLang="x-none" sz="1200"/>
          </a:p>
        </p:txBody>
      </p:sp>
      <p:sp>
        <p:nvSpPr>
          <p:cNvPr id="22530" name="Rectangle 1026"/>
          <p:cNvSpPr>
            <a:spLocks noGrp="1" noRot="1" noChangeAspect="1" noChangeArrowheads="1" noTextEdit="1"/>
          </p:cNvSpPr>
          <p:nvPr>
            <p:ph type="sldImg"/>
          </p:nvPr>
        </p:nvSpPr>
        <p:spPr>
          <a:ln/>
        </p:spPr>
      </p:sp>
      <p:sp>
        <p:nvSpPr>
          <p:cNvPr id="2253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lang="en-US" altLang="x-none" sz="1200" b="0" dirty="0">
                <a:solidFill>
                  <a:schemeClr val="tx1"/>
                </a:solidFill>
                <a:latin typeface="Arial" charset="0"/>
                <a:sym typeface="Wingdings" charset="2"/>
              </a:rPr>
              <a:t>Human activities</a:t>
            </a:r>
            <a:r>
              <a:rPr lang="en-US" altLang="x-none" sz="1200" b="0" baseline="0" dirty="0">
                <a:solidFill>
                  <a:schemeClr val="tx1"/>
                </a:solidFill>
                <a:latin typeface="Arial" charset="0"/>
                <a:sym typeface="Wingdings" charset="2"/>
              </a:rPr>
              <a:t> like deforestation and the burning of fossil fuels </a:t>
            </a:r>
            <a:r>
              <a:rPr lang="en-US" altLang="x-none" sz="1200" b="0" dirty="0">
                <a:solidFill>
                  <a:schemeClr val="tx1"/>
                </a:solidFill>
                <a:latin typeface="Arial" charset="0"/>
                <a:sym typeface="Wingdings" charset="2"/>
              </a:rPr>
              <a:t>change the</a:t>
            </a:r>
            <a:r>
              <a:rPr lang="en-US" altLang="x-none" sz="1200" b="0" baseline="0" dirty="0">
                <a:solidFill>
                  <a:schemeClr val="tx1"/>
                </a:solidFill>
                <a:latin typeface="Arial" charset="0"/>
                <a:sym typeface="Wingdings" charset="2"/>
              </a:rPr>
              <a:t> amount of carbon dioxide in the atmosphere, with fossil fuel burning causing the most change. </a:t>
            </a:r>
            <a:r>
              <a:rPr lang="en-US" altLang="x-none" sz="1200" b="0" dirty="0">
                <a:solidFill>
                  <a:schemeClr val="tx1"/>
                </a:solidFill>
                <a:latin typeface="Arial" panose="020B0604020202020204" pitchFamily="34" charset="0"/>
                <a:cs typeface="Arial" panose="020B0604020202020204" pitchFamily="34" charset="0"/>
                <a:sym typeface="Wingdings" charset="2"/>
              </a:rPr>
              <a:t>When we burn fossil fuels like coal, oil, and natural gas to make energy, we add more carbon dioxide into the atmosphere. </a:t>
            </a:r>
            <a:r>
              <a:rPr lang="en-US" altLang="x-none" sz="1200" b="0" baseline="0" dirty="0">
                <a:solidFill>
                  <a:schemeClr val="tx1"/>
                </a:solidFill>
                <a:latin typeface="Arial" charset="0"/>
                <a:sym typeface="Wingdings" charset="2"/>
              </a:rPr>
              <a:t>When we deforest, we reduce the amount of land that can help absorb carbon dioxide from the atmosphere. </a:t>
            </a:r>
          </a:p>
          <a:p>
            <a:pPr marL="0" marR="0" indent="0" algn="l" defTabSz="914400" rtl="0" eaLnBrk="1" fontAlgn="base" latinLnBrk="0" hangingPunct="1">
              <a:lnSpc>
                <a:spcPct val="100000"/>
              </a:lnSpc>
              <a:spcBef>
                <a:spcPts val="0"/>
              </a:spcBef>
              <a:spcAft>
                <a:spcPct val="0"/>
              </a:spcAft>
              <a:buClrTx/>
              <a:buSzTx/>
              <a:buFontTx/>
              <a:buNone/>
              <a:tabLst/>
              <a:defRPr/>
            </a:pPr>
            <a:endParaRPr lang="en-US" altLang="x-none" sz="1200" b="0" baseline="0" dirty="0">
              <a:solidFill>
                <a:schemeClr val="tx1"/>
              </a:solidFill>
              <a:latin typeface="Arial" charset="0"/>
              <a:sym typeface="Wingdings" charset="2"/>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altLang="x-none" sz="1200" b="1" baseline="0" dirty="0">
                <a:solidFill>
                  <a:schemeClr val="tx1"/>
                </a:solidFill>
                <a:latin typeface="Arial" charset="0"/>
                <a:sym typeface="Wingdings" charset="2"/>
              </a:rPr>
              <a:t>Reference</a:t>
            </a:r>
            <a:r>
              <a:rPr lang="en-US" altLang="x-none" sz="1200" b="0" baseline="0" dirty="0">
                <a:solidFill>
                  <a:schemeClr val="tx1"/>
                </a:solidFill>
                <a:latin typeface="Arial" charset="0"/>
                <a:sym typeface="Wingdings" charset="2"/>
              </a:rPr>
              <a:t>: </a:t>
            </a:r>
          </a:p>
          <a:p>
            <a:pPr marL="0" marR="0" indent="0" algn="l" defTabSz="914400" rtl="0" eaLnBrk="1" fontAlgn="base" latinLnBrk="0" hangingPunct="1">
              <a:lnSpc>
                <a:spcPct val="100000"/>
              </a:lnSpc>
              <a:spcBef>
                <a:spcPts val="0"/>
              </a:spcBef>
              <a:spcAft>
                <a:spcPct val="0"/>
              </a:spcAft>
              <a:buClrTx/>
              <a:buSzTx/>
              <a:buFontTx/>
              <a:buNone/>
              <a:tabLst/>
              <a:defRPr/>
            </a:pPr>
            <a:r>
              <a:rPr lang="en-US" altLang="x-none" sz="1200" b="0" baseline="0" dirty="0">
                <a:solidFill>
                  <a:schemeClr val="tx1"/>
                </a:solidFill>
                <a:latin typeface="Arial" charset="0"/>
                <a:sym typeface="Wingdings" charset="2"/>
              </a:rPr>
              <a:t>Le </a:t>
            </a:r>
            <a:r>
              <a:rPr lang="en-US" altLang="x-none" sz="1200" b="0" baseline="0" dirty="0" err="1">
                <a:solidFill>
                  <a:schemeClr val="tx1"/>
                </a:solidFill>
                <a:latin typeface="Arial" charset="0"/>
                <a:sym typeface="Wingdings" charset="2"/>
              </a:rPr>
              <a:t>Quere</a:t>
            </a:r>
            <a:r>
              <a:rPr lang="en-US" altLang="x-none" sz="1200" b="0" baseline="0" dirty="0">
                <a:solidFill>
                  <a:schemeClr val="tx1"/>
                </a:solidFill>
                <a:latin typeface="Arial" charset="0"/>
                <a:sym typeface="Wingdings" charset="2"/>
              </a:rPr>
              <a:t> C. </a:t>
            </a:r>
            <a:r>
              <a:rPr lang="en-US" altLang="x-none" sz="1200" b="0" i="1" baseline="0" dirty="0">
                <a:solidFill>
                  <a:schemeClr val="tx1"/>
                </a:solidFill>
                <a:latin typeface="Arial" charset="0"/>
                <a:sym typeface="Wingdings" charset="2"/>
              </a:rPr>
              <a:t>et al. </a:t>
            </a:r>
            <a:r>
              <a:rPr lang="en-US" altLang="x-none" sz="1200" b="0" i="0" baseline="0" dirty="0">
                <a:solidFill>
                  <a:schemeClr val="tx1"/>
                </a:solidFill>
                <a:latin typeface="Arial" charset="0"/>
                <a:sym typeface="Wingdings" charset="2"/>
              </a:rPr>
              <a:t>(2016) The Global Carbon Budget 2016. </a:t>
            </a:r>
            <a:r>
              <a:rPr lang="en-US" altLang="x-none" sz="1200" b="0" i="1" baseline="0" dirty="0">
                <a:solidFill>
                  <a:schemeClr val="tx1"/>
                </a:solidFill>
                <a:latin typeface="Arial" charset="0"/>
                <a:sym typeface="Wingdings" charset="2"/>
              </a:rPr>
              <a:t>Earth System Science Data. </a:t>
            </a:r>
            <a:r>
              <a:rPr lang="en-US" altLang="x-none" sz="1200" b="0" i="0" baseline="0" dirty="0">
                <a:solidFill>
                  <a:schemeClr val="tx1"/>
                </a:solidFill>
                <a:latin typeface="Arial" charset="0"/>
                <a:sym typeface="Wingdings" charset="2"/>
              </a:rPr>
              <a:t>DOI:10.5194/essd-8- 605-2016. Retrieved from https://</a:t>
            </a:r>
            <a:r>
              <a:rPr lang="en-US" altLang="x-none" sz="1200" b="0" i="0" baseline="0" dirty="0" err="1">
                <a:solidFill>
                  <a:schemeClr val="tx1"/>
                </a:solidFill>
                <a:latin typeface="Arial" charset="0"/>
                <a:sym typeface="Wingdings" charset="2"/>
              </a:rPr>
              <a:t>www.earth-syst</a:t>
            </a:r>
            <a:r>
              <a:rPr lang="en-US" altLang="x-none" sz="1200" b="0" i="0" baseline="0" dirty="0">
                <a:solidFill>
                  <a:schemeClr val="tx1"/>
                </a:solidFill>
                <a:latin typeface="Arial" charset="0"/>
                <a:sym typeface="Wingdings" charset="2"/>
              </a:rPr>
              <a:t>- sci-</a:t>
            </a:r>
            <a:r>
              <a:rPr lang="en-US" altLang="x-none" sz="1200" b="0" i="0" baseline="0" dirty="0" err="1">
                <a:solidFill>
                  <a:schemeClr val="tx1"/>
                </a:solidFill>
                <a:latin typeface="Arial" charset="0"/>
                <a:sym typeface="Wingdings" charset="2"/>
              </a:rPr>
              <a:t>data.net</a:t>
            </a:r>
            <a:r>
              <a:rPr lang="en-US" altLang="x-none" sz="1200" b="0" i="0" baseline="0" dirty="0">
                <a:solidFill>
                  <a:schemeClr val="tx1"/>
                </a:solidFill>
                <a:latin typeface="Arial" charset="0"/>
                <a:sym typeface="Wingdings" charset="2"/>
              </a:rPr>
              <a:t>/8/605/2016/</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x-none" sz="1200" b="0" baseline="0" dirty="0">
              <a:solidFill>
                <a:schemeClr val="tx1"/>
              </a:solidFill>
              <a:latin typeface="Arial" charset="0"/>
              <a:sym typeface="Wingdings" charset="2"/>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x-none" sz="1200" b="0" dirty="0">
              <a:solidFill>
                <a:schemeClr val="tx1"/>
              </a:solidFill>
              <a:latin typeface="Arial" panose="020B0604020202020204" pitchFamily="34" charset="0"/>
              <a:cs typeface="Arial" panose="020B0604020202020204" pitchFamily="34" charset="0"/>
              <a:sym typeface="Wingdings" charset="2"/>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x-none" sz="1200" b="0" dirty="0">
              <a:solidFill>
                <a:schemeClr val="tx1"/>
              </a:solidFill>
              <a:latin typeface="Arial" panose="020B0604020202020204" pitchFamily="34" charset="0"/>
              <a:cs typeface="Arial" panose="020B0604020202020204" pitchFamily="34" charset="0"/>
              <a:sym typeface="Wingdings" charset="2"/>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x-none" sz="1200" b="0" dirty="0">
              <a:solidFill>
                <a:schemeClr val="tx1"/>
              </a:solidFill>
              <a:latin typeface="Arial" panose="020B0604020202020204" pitchFamily="34" charset="0"/>
              <a:cs typeface="Arial" panose="020B0604020202020204" pitchFamily="34" charset="0"/>
              <a:sym typeface="Wingdings" charset="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73BDD7A-1EEF-B242-90D9-7EB3573CD601}" type="slidenum">
              <a:rPr lang="en-US" altLang="x-none" sz="1200"/>
              <a:pPr/>
              <a:t>6</a:t>
            </a:fld>
            <a:endParaRPr lang="en-US" altLang="x-none" sz="1200"/>
          </a:p>
        </p:txBody>
      </p:sp>
      <p:sp>
        <p:nvSpPr>
          <p:cNvPr id="24578" name="Rectangle 1026"/>
          <p:cNvSpPr>
            <a:spLocks noGrp="1" noRot="1" noChangeAspect="1" noChangeArrowheads="1" noTextEdit="1"/>
          </p:cNvSpPr>
          <p:nvPr>
            <p:ph type="sldImg"/>
          </p:nvPr>
        </p:nvSpPr>
        <p:spPr>
          <a:ln/>
        </p:spPr>
      </p:sp>
      <p:sp>
        <p:nvSpPr>
          <p:cNvPr id="2457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ts val="0"/>
              </a:spcBef>
              <a:spcAft>
                <a:spcPct val="0"/>
              </a:spcAft>
              <a:buClrTx/>
              <a:buSzTx/>
              <a:buFontTx/>
              <a:buNone/>
              <a:tabLst/>
              <a:defRPr/>
            </a:pPr>
            <a:r>
              <a:rPr lang="en-US" altLang="x-none" sz="1200" b="0" dirty="0">
                <a:solidFill>
                  <a:schemeClr val="tx1"/>
                </a:solidFill>
                <a:latin typeface="Arial" panose="020B0604020202020204" pitchFamily="34" charset="0"/>
                <a:cs typeface="Arial" panose="020B0604020202020204" pitchFamily="34" charset="0"/>
                <a:sym typeface="Wingdings" charset="2"/>
              </a:rPr>
              <a:t>Every year the ocean absorbs about 25% of human-caused carbon dioxide emissions, and this is changing the ocean’s chemistry.</a:t>
            </a:r>
            <a:endParaRPr lang="en-US" altLang="x-none" sz="1200" dirty="0">
              <a:solidFill>
                <a:schemeClr val="tx1"/>
              </a:solidFill>
              <a:latin typeface="Arial" panose="020B0604020202020204" pitchFamily="34" charset="0"/>
              <a:cs typeface="Arial" panose="020B0604020202020204" pitchFamily="34" charset="0"/>
            </a:endParaRPr>
          </a:p>
          <a:p>
            <a:pPr eaLnBrk="1" hangingPunct="1">
              <a:spcBef>
                <a:spcPts val="0"/>
              </a:spcBef>
            </a:pPr>
            <a:endParaRPr lang="en-US" altLang="x-none" sz="1200" dirty="0">
              <a:solidFill>
                <a:schemeClr val="tx1"/>
              </a:solidFill>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altLang="x-none" sz="1200" b="0" dirty="0">
                <a:solidFill>
                  <a:schemeClr val="tx1"/>
                </a:solidFill>
                <a:latin typeface="Arial" panose="020B0604020202020204" pitchFamily="34" charset="0"/>
                <a:cs typeface="Arial" panose="020B0604020202020204" pitchFamily="34" charset="0"/>
                <a:sym typeface="Wingdings" charset="2"/>
              </a:rPr>
              <a:t>One way we monitor ocean chemistry change is through pH, a numeric</a:t>
            </a:r>
            <a:r>
              <a:rPr lang="en-US" altLang="x-none" sz="1200" b="0" baseline="0" dirty="0">
                <a:solidFill>
                  <a:schemeClr val="tx1"/>
                </a:solidFill>
                <a:latin typeface="Arial" panose="020B0604020202020204" pitchFamily="34" charset="0"/>
                <a:cs typeface="Arial" panose="020B0604020202020204" pitchFamily="34" charset="0"/>
                <a:sym typeface="Wingdings" charset="2"/>
              </a:rPr>
              <a:t> scale based on the amount of hydrogen ions. Because hydrogen ions are tiny and there are many of them, converting to the pH scale makes it easier for us to understand the changes in hydrogen ions. </a:t>
            </a:r>
          </a:p>
          <a:p>
            <a:pPr marL="0" marR="0" indent="0" algn="l" defTabSz="914400" rtl="0" eaLnBrk="1" fontAlgn="base" latinLnBrk="0" hangingPunct="1">
              <a:lnSpc>
                <a:spcPct val="100000"/>
              </a:lnSpc>
              <a:spcBef>
                <a:spcPts val="0"/>
              </a:spcBef>
              <a:spcAft>
                <a:spcPct val="0"/>
              </a:spcAft>
              <a:buClrTx/>
              <a:buSzTx/>
              <a:buFontTx/>
              <a:buNone/>
              <a:tabLst/>
              <a:defRPr/>
            </a:pPr>
            <a:endParaRPr lang="en-US" altLang="x-none" sz="1200" b="0" baseline="0" dirty="0">
              <a:solidFill>
                <a:schemeClr val="tx1"/>
              </a:solidFill>
              <a:latin typeface="Arial" panose="020B0604020202020204" pitchFamily="34" charset="0"/>
              <a:cs typeface="Arial" panose="020B0604020202020204" pitchFamily="34" charset="0"/>
              <a:sym typeface="Wingdings" charset="2"/>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altLang="x-none" sz="1200" b="0" baseline="0" dirty="0">
                <a:solidFill>
                  <a:schemeClr val="tx1"/>
                </a:solidFill>
                <a:latin typeface="Arial" panose="020B0604020202020204" pitchFamily="34" charset="0"/>
                <a:cs typeface="Arial" panose="020B0604020202020204" pitchFamily="34" charset="0"/>
                <a:sym typeface="Wingdings" charset="2"/>
              </a:rPr>
              <a:t>As carbon dioxide mixes with ocean water, carbonic acid forms and there is an increase in hydrogen ions. On the pH scale, an increase in hydrogen ions converts to a decrease in </a:t>
            </a:r>
            <a:r>
              <a:rPr lang="en-US" altLang="x-none" sz="1200" b="0" baseline="0" dirty="0" err="1">
                <a:solidFill>
                  <a:schemeClr val="tx1"/>
                </a:solidFill>
                <a:latin typeface="Arial" panose="020B0604020202020204" pitchFamily="34" charset="0"/>
                <a:cs typeface="Arial" panose="020B0604020202020204" pitchFamily="34" charset="0"/>
                <a:sym typeface="Wingdings" charset="2"/>
              </a:rPr>
              <a:t>pH.</a:t>
            </a:r>
            <a:r>
              <a:rPr lang="en-US" altLang="x-none" sz="1200" b="0" baseline="0" dirty="0">
                <a:solidFill>
                  <a:schemeClr val="tx1"/>
                </a:solidFill>
                <a:latin typeface="Arial" panose="020B0604020202020204" pitchFamily="34" charset="0"/>
                <a:cs typeface="Arial" panose="020B0604020202020204" pitchFamily="34" charset="0"/>
                <a:sym typeface="Wingdings" charset="2"/>
              </a:rPr>
              <a:t> </a:t>
            </a:r>
          </a:p>
          <a:p>
            <a:pPr marL="0" marR="0" indent="0" algn="l" defTabSz="914400" rtl="0" eaLnBrk="1" fontAlgn="base" latinLnBrk="0" hangingPunct="1">
              <a:lnSpc>
                <a:spcPct val="100000"/>
              </a:lnSpc>
              <a:spcBef>
                <a:spcPts val="0"/>
              </a:spcBef>
              <a:spcAft>
                <a:spcPct val="0"/>
              </a:spcAft>
              <a:buClrTx/>
              <a:buSzTx/>
              <a:buFontTx/>
              <a:buNone/>
              <a:tabLst/>
              <a:defRPr/>
            </a:pPr>
            <a:endParaRPr lang="en-US" altLang="x-none" sz="1200" b="0" baseline="0" dirty="0">
              <a:solidFill>
                <a:srgbClr val="00538D"/>
              </a:solidFill>
              <a:latin typeface="Arial Narrow" charset="0"/>
              <a:sym typeface="Wingdings" charset="2"/>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altLang="x-none" sz="1200" b="1" baseline="0" dirty="0">
                <a:solidFill>
                  <a:schemeClr val="tx1"/>
                </a:solidFill>
                <a:latin typeface="Arial" charset="0"/>
                <a:sym typeface="Wingdings" charset="2"/>
              </a:rPr>
              <a:t>References: </a:t>
            </a:r>
          </a:p>
          <a:p>
            <a:pPr marL="228600" marR="0" indent="-228600" algn="l" defTabSz="914400" rtl="0" eaLnBrk="1" fontAlgn="base" latinLnBrk="0" hangingPunct="1">
              <a:lnSpc>
                <a:spcPct val="100000"/>
              </a:lnSpc>
              <a:spcBef>
                <a:spcPts val="0"/>
              </a:spcBef>
              <a:spcAft>
                <a:spcPct val="0"/>
              </a:spcAft>
              <a:buClrTx/>
              <a:buSzTx/>
              <a:buFontTx/>
              <a:buAutoNum type="arabicParenR"/>
              <a:tabLst/>
              <a:defRPr/>
            </a:pPr>
            <a:r>
              <a:rPr lang="en-US" altLang="x-none" sz="1200" b="0" baseline="0" dirty="0">
                <a:solidFill>
                  <a:schemeClr val="tx1"/>
                </a:solidFill>
                <a:latin typeface="Arial" charset="0"/>
                <a:sym typeface="Wingdings" charset="2"/>
              </a:rPr>
              <a:t>Le </a:t>
            </a:r>
            <a:r>
              <a:rPr lang="en-US" altLang="x-none" sz="1200" b="0" baseline="0" dirty="0" err="1">
                <a:solidFill>
                  <a:schemeClr val="tx1"/>
                </a:solidFill>
                <a:latin typeface="Arial" charset="0"/>
                <a:sym typeface="Wingdings" charset="2"/>
              </a:rPr>
              <a:t>Quere</a:t>
            </a:r>
            <a:r>
              <a:rPr lang="en-US" altLang="x-none" sz="1200" b="0" baseline="0" dirty="0">
                <a:solidFill>
                  <a:schemeClr val="tx1"/>
                </a:solidFill>
                <a:latin typeface="Arial" charset="0"/>
                <a:sym typeface="Wingdings" charset="2"/>
              </a:rPr>
              <a:t> C. </a:t>
            </a:r>
            <a:r>
              <a:rPr lang="en-US" altLang="x-none" sz="1200" b="0" i="1" baseline="0" dirty="0">
                <a:solidFill>
                  <a:schemeClr val="tx1"/>
                </a:solidFill>
                <a:latin typeface="Arial" charset="0"/>
                <a:sym typeface="Wingdings" charset="2"/>
              </a:rPr>
              <a:t>et al. </a:t>
            </a:r>
            <a:r>
              <a:rPr lang="en-US" altLang="x-none" sz="1200" b="0" i="0" baseline="0" dirty="0">
                <a:solidFill>
                  <a:schemeClr val="tx1"/>
                </a:solidFill>
                <a:latin typeface="Arial" charset="0"/>
                <a:sym typeface="Wingdings" charset="2"/>
              </a:rPr>
              <a:t>(2016) The Global Carbon Budget 2016. </a:t>
            </a:r>
            <a:r>
              <a:rPr lang="en-US" altLang="x-none" sz="1200" b="0" i="1" baseline="0" dirty="0">
                <a:solidFill>
                  <a:schemeClr val="tx1"/>
                </a:solidFill>
                <a:latin typeface="Arial" charset="0"/>
                <a:sym typeface="Wingdings" charset="2"/>
              </a:rPr>
              <a:t>Earth System Science Data. </a:t>
            </a:r>
            <a:r>
              <a:rPr lang="en-US" altLang="x-none" sz="1200" b="0" i="0" baseline="0" dirty="0">
                <a:solidFill>
                  <a:schemeClr val="tx1"/>
                </a:solidFill>
                <a:latin typeface="Arial" charset="0"/>
                <a:sym typeface="Wingdings" charset="2"/>
              </a:rPr>
              <a:t>DOI:10.5194/essd-8- 605-2016.</a:t>
            </a:r>
          </a:p>
          <a:p>
            <a:pPr marL="228600" marR="0" indent="-228600" algn="l" defTabSz="914400" rtl="0" eaLnBrk="1" fontAlgn="base" latinLnBrk="0" hangingPunct="1">
              <a:lnSpc>
                <a:spcPct val="100000"/>
              </a:lnSpc>
              <a:spcBef>
                <a:spcPts val="0"/>
              </a:spcBef>
              <a:spcAft>
                <a:spcPct val="0"/>
              </a:spcAft>
              <a:buClrTx/>
              <a:buSzTx/>
              <a:buFontTx/>
              <a:buAutoNum type="arabicParenR"/>
              <a:tabLst/>
              <a:defRPr/>
            </a:pPr>
            <a:r>
              <a:rPr lang="en-US" altLang="x-none" sz="1200" b="0" i="0" baseline="0" dirty="0">
                <a:solidFill>
                  <a:schemeClr val="tx1"/>
                </a:solidFill>
                <a:latin typeface="Arial" charset="0"/>
                <a:sym typeface="Wingdings" charset="2"/>
              </a:rPr>
              <a:t>https://</a:t>
            </a:r>
            <a:r>
              <a:rPr lang="en-US" altLang="x-none" sz="1200" b="0" i="0" baseline="0" dirty="0" err="1">
                <a:solidFill>
                  <a:schemeClr val="tx1"/>
                </a:solidFill>
                <a:latin typeface="Arial" charset="0"/>
                <a:sym typeface="Wingdings" charset="2"/>
              </a:rPr>
              <a:t>www.nwfsc.noaa.gov</a:t>
            </a:r>
            <a:r>
              <a:rPr lang="en-US" altLang="x-none" sz="1200" b="0" i="0" baseline="0" dirty="0">
                <a:solidFill>
                  <a:schemeClr val="tx1"/>
                </a:solidFill>
                <a:latin typeface="Arial" charset="0"/>
                <a:sym typeface="Wingdings" charset="2"/>
              </a:rPr>
              <a:t>/research/</a:t>
            </a:r>
            <a:r>
              <a:rPr lang="en-US" altLang="x-none" sz="1200" b="0" i="0" baseline="0" dirty="0" err="1">
                <a:solidFill>
                  <a:schemeClr val="tx1"/>
                </a:solidFill>
                <a:latin typeface="Arial" charset="0"/>
                <a:sym typeface="Wingdings" charset="2"/>
              </a:rPr>
              <a:t>hottopics</a:t>
            </a:r>
            <a:r>
              <a:rPr lang="en-US" altLang="x-none" sz="1200" b="0" i="0" baseline="0" dirty="0">
                <a:solidFill>
                  <a:schemeClr val="tx1"/>
                </a:solidFill>
                <a:latin typeface="Arial" charset="0"/>
                <a:sym typeface="Wingdings" charset="2"/>
              </a:rPr>
              <a:t>/</a:t>
            </a:r>
            <a:r>
              <a:rPr lang="en-US" altLang="x-none" sz="1200" b="0" i="0" baseline="0" dirty="0" err="1">
                <a:solidFill>
                  <a:schemeClr val="tx1"/>
                </a:solidFill>
                <a:latin typeface="Arial" charset="0"/>
                <a:sym typeface="Wingdings" charset="2"/>
              </a:rPr>
              <a:t>oceanacidification.cfm</a:t>
            </a:r>
            <a:r>
              <a:rPr lang="en-US" altLang="x-none" sz="1200" b="0" i="0" baseline="0" dirty="0">
                <a:solidFill>
                  <a:schemeClr val="tx1"/>
                </a:solidFill>
                <a:latin typeface="Arial" charset="0"/>
                <a:sym typeface="Wingdings" charset="2"/>
              </a:rPr>
              <a:t> </a:t>
            </a:r>
          </a:p>
          <a:p>
            <a:pPr marL="228600" marR="0" indent="-228600" algn="l" defTabSz="914400" rtl="0" eaLnBrk="1" fontAlgn="base" latinLnBrk="0" hangingPunct="1">
              <a:lnSpc>
                <a:spcPct val="100000"/>
              </a:lnSpc>
              <a:spcBef>
                <a:spcPts val="0"/>
              </a:spcBef>
              <a:spcAft>
                <a:spcPct val="0"/>
              </a:spcAft>
              <a:buClrTx/>
              <a:buSzTx/>
              <a:buFontTx/>
              <a:buAutoNum type="arabicParenR"/>
              <a:tabLst/>
              <a:defRPr/>
            </a:pPr>
            <a:r>
              <a:rPr lang="en-US" altLang="x-none" sz="1200" b="0" i="0" baseline="0" dirty="0">
                <a:solidFill>
                  <a:schemeClr val="tx1"/>
                </a:solidFill>
                <a:latin typeface="Arial" charset="0"/>
                <a:sym typeface="Wingdings" charset="2"/>
              </a:rPr>
              <a:t>http://</a:t>
            </a:r>
            <a:r>
              <a:rPr lang="en-US" altLang="x-none" sz="1200" b="0" i="0" baseline="0" dirty="0" err="1">
                <a:solidFill>
                  <a:schemeClr val="tx1"/>
                </a:solidFill>
                <a:latin typeface="Arial" charset="0"/>
                <a:sym typeface="Wingdings" charset="2"/>
              </a:rPr>
              <a:t>www.noaa.gov</a:t>
            </a:r>
            <a:r>
              <a:rPr lang="en-US" altLang="x-none" sz="1200" b="0" i="0" baseline="0" dirty="0">
                <a:solidFill>
                  <a:schemeClr val="tx1"/>
                </a:solidFill>
                <a:latin typeface="Arial" charset="0"/>
                <a:sym typeface="Wingdings" charset="2"/>
              </a:rPr>
              <a:t>/resource-collections/ocean- acidification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x-none" sz="1200" b="0" dirty="0">
              <a:solidFill>
                <a:srgbClr val="00538D"/>
              </a:solidFill>
              <a:latin typeface="Arial Narrow" charset="0"/>
              <a:sym typeface="Wingdings" charset="2"/>
            </a:endParaRPr>
          </a:p>
          <a:p>
            <a:pPr eaLnBrk="1" hangingPunct="1"/>
            <a:endParaRPr lang="en-US" altLang="x-none" dirty="0"/>
          </a:p>
          <a:p>
            <a:pPr eaLnBrk="1" hangingPunct="1"/>
            <a:endParaRPr lang="x-none" altLang="x-non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73BDD7A-1EEF-B242-90D9-7EB3573CD601}" type="slidenum">
              <a:rPr lang="en-US" altLang="x-none" sz="1200"/>
              <a:pPr/>
              <a:t>7</a:t>
            </a:fld>
            <a:endParaRPr lang="en-US" altLang="x-none" sz="1200"/>
          </a:p>
        </p:txBody>
      </p:sp>
      <p:sp>
        <p:nvSpPr>
          <p:cNvPr id="24578" name="Rectangle 1026"/>
          <p:cNvSpPr>
            <a:spLocks noGrp="1" noRot="1" noChangeAspect="1" noChangeArrowheads="1" noTextEdit="1"/>
          </p:cNvSpPr>
          <p:nvPr>
            <p:ph type="sldImg"/>
          </p:nvPr>
        </p:nvSpPr>
        <p:spPr>
          <a:ln/>
        </p:spPr>
      </p:sp>
      <p:sp>
        <p:nvSpPr>
          <p:cNvPr id="2457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x-none" sz="1200" b="0" dirty="0">
                <a:solidFill>
                  <a:schemeClr val="tx1"/>
                </a:solidFill>
                <a:latin typeface="Arial" panose="020B0604020202020204" pitchFamily="34" charset="0"/>
                <a:cs typeface="Arial" panose="020B0604020202020204" pitchFamily="34" charset="0"/>
                <a:sym typeface="Wingdings" charset="2"/>
              </a:rPr>
              <a:t>This decrease in ocean pH over time is called ocean acidification.</a:t>
            </a:r>
          </a:p>
        </p:txBody>
      </p:sp>
    </p:spTree>
    <p:extLst>
      <p:ext uri="{BB962C8B-B14F-4D97-AF65-F5344CB8AC3E}">
        <p14:creationId xmlns:p14="http://schemas.microsoft.com/office/powerpoint/2010/main" val="174110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6106B6A-6303-DD46-8FBB-46A47492DA6E}" type="slidenum">
              <a:rPr lang="en-US" altLang="x-none" sz="1200"/>
              <a:pPr/>
              <a:t>8</a:t>
            </a:fld>
            <a:endParaRPr lang="en-US" altLang="x-none" sz="1200"/>
          </a:p>
        </p:txBody>
      </p:sp>
      <p:sp>
        <p:nvSpPr>
          <p:cNvPr id="28674" name="Rectangle 1026"/>
          <p:cNvSpPr>
            <a:spLocks noGrp="1" noRot="1" noChangeAspect="1" noChangeArrowheads="1" noTextEdit="1"/>
          </p:cNvSpPr>
          <p:nvPr>
            <p:ph type="sldImg"/>
          </p:nvPr>
        </p:nvSpPr>
        <p:spPr>
          <a:ln/>
        </p:spPr>
      </p:sp>
      <p:sp>
        <p:nvSpPr>
          <p:cNvPr id="286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ts val="0"/>
              </a:spcBef>
            </a:pPr>
            <a:r>
              <a:rPr lang="en-US" altLang="x-none" dirty="0"/>
              <a:t>A calcifying animal takes calcium carbonate out of the water it lives in to make its shell. This process requires energy from cells. </a:t>
            </a:r>
          </a:p>
          <a:p>
            <a:pPr eaLnBrk="1" hangingPunct="1">
              <a:spcBef>
                <a:spcPts val="0"/>
              </a:spcBef>
            </a:pPr>
            <a:endParaRPr lang="en-US" altLang="x-none" dirty="0"/>
          </a:p>
          <a:p>
            <a:pPr eaLnBrk="1" hangingPunct="1">
              <a:spcBef>
                <a:spcPts val="0"/>
              </a:spcBef>
            </a:pPr>
            <a:r>
              <a:rPr lang="en-US" altLang="x-none" dirty="0"/>
              <a:t>Animal (including humans!) cells convert food, and food that our bodies have stored into energy. Energy fuels our cells to be able to do certain things like protect us from infections and viruses, grow, think, breathe, etc. The machines in our cells that convert food molecules into energy can only make so much energy, like how car engines can only burn so much gas over time until they run out and stop working. </a:t>
            </a:r>
          </a:p>
          <a:p>
            <a:pPr eaLnBrk="1" hangingPunct="1">
              <a:spcBef>
                <a:spcPts val="0"/>
              </a:spcBef>
            </a:pPr>
            <a:endParaRPr lang="en-US" altLang="x-none" dirty="0"/>
          </a:p>
          <a:p>
            <a:pPr eaLnBrk="1" hangingPunct="1">
              <a:spcBef>
                <a:spcPts val="0"/>
              </a:spcBef>
            </a:pPr>
            <a:r>
              <a:rPr lang="en-US" altLang="x-none" dirty="0"/>
              <a:t>Dungeness crabs, like humans, have a limited amount of energy their bodies can produce. A certain amount of energy has to be used for breathing, sensing, and necessary processes for keeping us alive. Environmental stress, like ocean acidification, diverts some of this energy to help an animal survive in a stressful environment. </a:t>
            </a:r>
          </a:p>
          <a:p>
            <a:pPr eaLnBrk="1" hangingPunct="1">
              <a:spcBef>
                <a:spcPts val="0"/>
              </a:spcBef>
            </a:pPr>
            <a:endParaRPr lang="en-US" altLang="x-none" dirty="0"/>
          </a:p>
          <a:p>
            <a:pPr eaLnBrk="1" hangingPunct="1">
              <a:spcBef>
                <a:spcPts val="0"/>
              </a:spcBef>
            </a:pPr>
            <a:r>
              <a:rPr lang="en-US" altLang="x-none" dirty="0"/>
              <a:t>But it may not leave enough energy, for example, for growth so the animal may no longer grow as big, or for protecting against infection so the animal may become sick more often or not live as long. These are all areas we want to scientifically investigate to understand how the crab will tolerate the changing ocean chemistry.</a:t>
            </a:r>
          </a:p>
          <a:p>
            <a:pPr eaLnBrk="1" hangingPunct="1">
              <a:spcBef>
                <a:spcPts val="0"/>
              </a:spcBef>
            </a:pPr>
            <a:br>
              <a:rPr lang="en-US" altLang="x-none" dirty="0"/>
            </a:br>
            <a:r>
              <a:rPr lang="en-US" altLang="x-none" b="1" dirty="0"/>
              <a:t>Reference:</a:t>
            </a:r>
            <a:br>
              <a:rPr lang="en-US" altLang="x-none" b="1" dirty="0"/>
            </a:br>
            <a:r>
              <a:rPr lang="en-US" sz="1200" b="0" i="0" u="none" strike="noStrike" kern="1200" dirty="0">
                <a:solidFill>
                  <a:schemeClr val="tx1"/>
                </a:solidFill>
                <a:effectLst/>
                <a:latin typeface="Arial" charset="0"/>
                <a:ea typeface="ＭＳ Ｐゴシック" charset="-128"/>
                <a:cs typeface="ＭＳ Ｐゴシック" charset="-128"/>
              </a:rPr>
              <a:t>http://</a:t>
            </a:r>
            <a:r>
              <a:rPr lang="en-US" sz="1200" b="0" i="0" u="none" strike="noStrike" kern="1200" dirty="0" err="1">
                <a:solidFill>
                  <a:schemeClr val="tx1"/>
                </a:solidFill>
                <a:effectLst/>
                <a:latin typeface="Arial" charset="0"/>
                <a:ea typeface="ＭＳ Ｐゴシック" charset="-128"/>
                <a:cs typeface="ＭＳ Ｐゴシック" charset="-128"/>
              </a:rPr>
              <a:t>www.whoi.edu</a:t>
            </a:r>
            <a:r>
              <a:rPr lang="en-US" sz="1200" b="0" i="0" u="none" strike="noStrike" kern="1200" dirty="0">
                <a:solidFill>
                  <a:schemeClr val="tx1"/>
                </a:solidFill>
                <a:effectLst/>
                <a:latin typeface="Arial" charset="0"/>
                <a:ea typeface="ＭＳ Ｐゴシック" charset="-128"/>
                <a:cs typeface="ＭＳ Ｐゴシック" charset="-128"/>
              </a:rPr>
              <a:t>/website/OCB-OA/FAQs</a:t>
            </a:r>
            <a:endParaRPr lang="en-US" altLang="x-non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535EA95-C21B-C544-9144-F6295E422381}" type="slidenum">
              <a:rPr lang="en-US" sz="1200">
                <a:solidFill>
                  <a:srgbClr val="000000"/>
                </a:solidFill>
              </a:rPr>
              <a:pPr/>
              <a:t>9</a:t>
            </a:fld>
            <a:endParaRPr lang="en-US" sz="120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91A741-79F5-7443-8705-166D8AFAB48B}" type="slidenum">
              <a:rPr lang="en-US" altLang="x-none"/>
              <a:pPr>
                <a:defRPr/>
              </a:pPr>
              <a:t>‹#›</a:t>
            </a:fld>
            <a:endParaRPr lang="en-US" altLang="x-none"/>
          </a:p>
        </p:txBody>
      </p:sp>
    </p:spTree>
    <p:extLst>
      <p:ext uri="{BB962C8B-B14F-4D97-AF65-F5344CB8AC3E}">
        <p14:creationId xmlns:p14="http://schemas.microsoft.com/office/powerpoint/2010/main" val="1423683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212A63-4BD7-FD41-97AF-E168ACAC1F94}" type="slidenum">
              <a:rPr lang="en-US" altLang="x-none"/>
              <a:pPr>
                <a:defRPr/>
              </a:pPr>
              <a:t>‹#›</a:t>
            </a:fld>
            <a:endParaRPr lang="en-US" altLang="x-none"/>
          </a:p>
        </p:txBody>
      </p:sp>
    </p:spTree>
    <p:extLst>
      <p:ext uri="{BB962C8B-B14F-4D97-AF65-F5344CB8AC3E}">
        <p14:creationId xmlns:p14="http://schemas.microsoft.com/office/powerpoint/2010/main" val="2108542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178AA6-51B7-CF45-B3D6-D557F9E8DFC5}" type="slidenum">
              <a:rPr lang="en-US" altLang="x-none"/>
              <a:pPr>
                <a:defRPr/>
              </a:pPr>
              <a:t>‹#›</a:t>
            </a:fld>
            <a:endParaRPr lang="en-US" altLang="x-none"/>
          </a:p>
        </p:txBody>
      </p:sp>
    </p:spTree>
    <p:extLst>
      <p:ext uri="{BB962C8B-B14F-4D97-AF65-F5344CB8AC3E}">
        <p14:creationId xmlns:p14="http://schemas.microsoft.com/office/powerpoint/2010/main" val="50695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FCB0718-255D-EB40-B212-67108EECBD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980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39A62CA-5867-EF41-A500-CF596DB7CD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4465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9A76DD-3671-654D-9A2F-C026E214D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624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725E1F4-DCA2-7249-9A64-7F0D45EF73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2366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5E4D7E6-1164-E044-85E8-C0D9A8232A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9706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0E919D0-2AB2-6A4A-95E1-056E61EE6F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0476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CF86DCE-8F94-6645-979C-F6B79FD6F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0669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215E22D-FA90-5E47-9AA1-82369CBACA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312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4" descr="TitleSlide"/>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19100"/>
            <a:ext cx="7772400" cy="1143000"/>
          </a:xfrm>
        </p:spPr>
        <p:txBody>
          <a:bodyPr/>
          <a:lstStyle/>
          <a:p>
            <a:r>
              <a:rPr lang="en-US"/>
              <a:t>Click to edit Master title style</a:t>
            </a:r>
          </a:p>
        </p:txBody>
      </p:sp>
      <p:sp>
        <p:nvSpPr>
          <p:cNvPr id="3" name="Content Placeholder 2"/>
          <p:cNvSpPr>
            <a:spLocks noGrp="1"/>
          </p:cNvSpPr>
          <p:nvPr>
            <p:ph idx="1"/>
          </p:nvPr>
        </p:nvSpPr>
        <p:spPr>
          <a:xfrm>
            <a:off x="685800" y="22860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ChangeArrowheads="1"/>
          </p:cNvSpPr>
          <p:nvPr userDrawn="1"/>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Tree>
    <p:extLst>
      <p:ext uri="{BB962C8B-B14F-4D97-AF65-F5344CB8AC3E}">
        <p14:creationId xmlns:p14="http://schemas.microsoft.com/office/powerpoint/2010/main" val="593840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FEB1924-54B0-BA4A-A13F-29C41EFB2A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1411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C1ADF3-44F0-9645-AEE7-E71079D41C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8220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CD2A52-F5CC-0740-945E-0613C01186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244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9FA6AD-098C-4C4A-8B1E-90598EC120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4801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E824FCC-BE63-9C49-A792-AE3A23D987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9867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1D845DD-93D7-954D-A2C9-DD2625E78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8005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30637D-1019-EE44-89E1-4B1C1ED522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4793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917AD75-21BD-EE4D-BF54-465DB41DAF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449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4065736-2BF6-9C41-8841-DC586E9C92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0972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AF59D3B-5192-714E-BE1D-6A62D08B03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3476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A8905F-2F48-404A-8C7C-634F5017F4D0}" type="slidenum">
              <a:rPr lang="en-US" altLang="x-none"/>
              <a:pPr>
                <a:defRPr/>
              </a:pPr>
              <a:t>‹#›</a:t>
            </a:fld>
            <a:endParaRPr lang="en-US" altLang="x-none"/>
          </a:p>
        </p:txBody>
      </p:sp>
    </p:spTree>
    <p:extLst>
      <p:ext uri="{BB962C8B-B14F-4D97-AF65-F5344CB8AC3E}">
        <p14:creationId xmlns:p14="http://schemas.microsoft.com/office/powerpoint/2010/main" val="131538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98E5E0-CB11-F047-819F-84D8B0CCEE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8381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18DD7FD-390A-9441-BF3B-B773BB7D31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3788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505851-B5C6-314C-8395-655E532094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1939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D170F2-AD81-8F42-9AAF-01501F9AC6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230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A45A13-B8F6-784F-A156-1AF2571A16FA}" type="slidenum">
              <a:rPr lang="en-US" altLang="x-none"/>
              <a:pPr>
                <a:defRPr/>
              </a:pPr>
              <a:t>‹#›</a:t>
            </a:fld>
            <a:endParaRPr lang="en-US" altLang="x-none"/>
          </a:p>
        </p:txBody>
      </p:sp>
    </p:spTree>
    <p:extLst>
      <p:ext uri="{BB962C8B-B14F-4D97-AF65-F5344CB8AC3E}">
        <p14:creationId xmlns:p14="http://schemas.microsoft.com/office/powerpoint/2010/main" val="140918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C3AA60-E642-504D-8ADE-CEADE315DEEB}" type="slidenum">
              <a:rPr lang="en-US" altLang="x-none"/>
              <a:pPr>
                <a:defRPr/>
              </a:pPr>
              <a:t>‹#›</a:t>
            </a:fld>
            <a:endParaRPr lang="en-US" altLang="x-none"/>
          </a:p>
        </p:txBody>
      </p:sp>
    </p:spTree>
    <p:extLst>
      <p:ext uri="{BB962C8B-B14F-4D97-AF65-F5344CB8AC3E}">
        <p14:creationId xmlns:p14="http://schemas.microsoft.com/office/powerpoint/2010/main" val="168717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AB1DE4-DBAC-A043-B837-133506726778}" type="slidenum">
              <a:rPr lang="en-US" altLang="x-none"/>
              <a:pPr>
                <a:defRPr/>
              </a:pPr>
              <a:t>‹#›</a:t>
            </a:fld>
            <a:endParaRPr lang="en-US" altLang="x-none"/>
          </a:p>
        </p:txBody>
      </p:sp>
    </p:spTree>
    <p:extLst>
      <p:ext uri="{BB962C8B-B14F-4D97-AF65-F5344CB8AC3E}">
        <p14:creationId xmlns:p14="http://schemas.microsoft.com/office/powerpoint/2010/main" val="944452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59A97D-6855-8F4C-8436-63BBD8D7244B}" type="slidenum">
              <a:rPr lang="en-US" altLang="x-none"/>
              <a:pPr>
                <a:defRPr/>
              </a:pPr>
              <a:t>‹#›</a:t>
            </a:fld>
            <a:endParaRPr lang="en-US" altLang="x-none"/>
          </a:p>
        </p:txBody>
      </p:sp>
    </p:spTree>
    <p:extLst>
      <p:ext uri="{BB962C8B-B14F-4D97-AF65-F5344CB8AC3E}">
        <p14:creationId xmlns:p14="http://schemas.microsoft.com/office/powerpoint/2010/main" val="135329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64B1DE-A952-4F45-B6F7-434B0B673CAD}" type="slidenum">
              <a:rPr lang="en-US" altLang="x-none"/>
              <a:pPr>
                <a:defRPr/>
              </a:pPr>
              <a:t>‹#›</a:t>
            </a:fld>
            <a:endParaRPr lang="en-US" altLang="x-none"/>
          </a:p>
        </p:txBody>
      </p:sp>
    </p:spTree>
    <p:extLst>
      <p:ext uri="{BB962C8B-B14F-4D97-AF65-F5344CB8AC3E}">
        <p14:creationId xmlns:p14="http://schemas.microsoft.com/office/powerpoint/2010/main" val="864936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B6CB9E-E69D-7A40-B9D8-2B70C003BCD0}" type="slidenum">
              <a:rPr lang="en-US" altLang="x-none"/>
              <a:pPr>
                <a:defRPr/>
              </a:pPr>
              <a:t>‹#›</a:t>
            </a:fld>
            <a:endParaRPr lang="en-US" altLang="x-none"/>
          </a:p>
        </p:txBody>
      </p:sp>
    </p:spTree>
    <p:extLst>
      <p:ext uri="{BB962C8B-B14F-4D97-AF65-F5344CB8AC3E}">
        <p14:creationId xmlns:p14="http://schemas.microsoft.com/office/powerpoint/2010/main" val="673873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pitchFamily="-80"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pitchFamily="-80"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CE1CC72-C5A6-2B4B-8EA2-E9A10FA59CB3}"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A813EFF-C774-0644-BD8E-7220729D9425}" type="slidenum">
              <a:rPr lang="en-US" smtClean="0">
                <a:solidFill>
                  <a:srgbClr val="000000"/>
                </a:solidFill>
                <a:ea typeface="ＭＳ Ｐゴシック" charset="0"/>
                <a:cs typeface="ＭＳ Ｐゴシック" charset="0"/>
              </a:rPr>
              <a:pPr/>
              <a:t>‹#›</a:t>
            </a:fld>
            <a:endParaRPr lang="en-US">
              <a:solidFill>
                <a:srgbClr val="000000"/>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B9150710-C6DE-EC4C-A6FF-CD653E8088D3}" type="slidenum">
              <a:rPr lang="en-US" smtClean="0">
                <a:solidFill>
                  <a:srgbClr val="000000"/>
                </a:solidFill>
                <a:ea typeface="ＭＳ Ｐゴシック" charset="0"/>
                <a:cs typeface="ＭＳ Ｐゴシック" charset="0"/>
              </a:rPr>
              <a:pPr/>
              <a:t>‹#›</a:t>
            </a:fld>
            <a:endParaRPr lang="en-US">
              <a:solidFill>
                <a:srgbClr val="000000"/>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jp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18.emf"/><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jpeg"/><Relationship Id="rId7"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 Id="rId9" Type="http://schemas.openxmlformats.org/officeDocument/2006/relationships/image" Target="../media/image32.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6.tiff"/><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9.tiff"/><Relationship Id="rId7"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1.jpeg"/><Relationship Id="rId9"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emf"/></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image" Target="../media/image58.gi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4.emf"/><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36" descr="2_TitleSlide_V2_header_Sans_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3175"/>
            <a:ext cx="9151938"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ttp://oceanacidification.noaa.gov/sites/oap-redesign/oap140.png?ver=2017-04-06-114622-67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7115" y="5893818"/>
            <a:ext cx="2057400" cy="823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NMSF LOGO HORIZONTAL WHITE.eps"/>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293" y="5223888"/>
            <a:ext cx="3352800" cy="2235200"/>
          </a:xfrm>
          <a:prstGeom prst="rect">
            <a:avLst/>
          </a:prstGeom>
        </p:spPr>
      </p:pic>
      <p:sp>
        <p:nvSpPr>
          <p:cNvPr id="7" name="Rectangle 5"/>
          <p:cNvSpPr>
            <a:spLocks noChangeArrowheads="1"/>
          </p:cNvSpPr>
          <p:nvPr/>
        </p:nvSpPr>
        <p:spPr bwMode="auto">
          <a:xfrm>
            <a:off x="152400" y="3429000"/>
            <a:ext cx="8763000"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ctr">
              <a:spcBef>
                <a:spcPct val="50000"/>
              </a:spcBef>
              <a:buFontTx/>
              <a:buNone/>
            </a:pPr>
            <a:r>
              <a:rPr lang="en-US" altLang="x-none" sz="3500" dirty="0"/>
              <a:t>A case study examining how ocean acidification affects Dungeness crab</a:t>
            </a:r>
          </a:p>
        </p:txBody>
      </p:sp>
      <p:sp>
        <p:nvSpPr>
          <p:cNvPr id="8" name="Text Box 5"/>
          <p:cNvSpPr txBox="1">
            <a:spLocks noChangeArrowheads="1"/>
          </p:cNvSpPr>
          <p:nvPr/>
        </p:nvSpPr>
        <p:spPr bwMode="auto">
          <a:xfrm>
            <a:off x="-57807" y="1861872"/>
            <a:ext cx="9144000" cy="14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ctr">
              <a:lnSpc>
                <a:spcPct val="65000"/>
              </a:lnSpc>
              <a:spcBef>
                <a:spcPct val="50000"/>
              </a:spcBef>
              <a:buFontTx/>
              <a:buNone/>
            </a:pPr>
            <a:r>
              <a:rPr lang="en-US" altLang="x-none" sz="4600" b="1" dirty="0"/>
              <a:t>Ocean Acidification Impact on </a:t>
            </a:r>
          </a:p>
          <a:p>
            <a:pPr algn="ctr">
              <a:lnSpc>
                <a:spcPct val="65000"/>
              </a:lnSpc>
              <a:spcBef>
                <a:spcPct val="50000"/>
              </a:spcBef>
              <a:buFontTx/>
              <a:buNone/>
            </a:pPr>
            <a:r>
              <a:rPr lang="en-US" altLang="x-none" sz="4600" b="1" dirty="0"/>
              <a:t>Dungeness Crabs</a:t>
            </a:r>
          </a:p>
        </p:txBody>
      </p:sp>
      <p:pic>
        <p:nvPicPr>
          <p:cNvPr id="4" name="Picture 3" descr="dungeness_crab.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96000" y="4724400"/>
            <a:ext cx="2971800" cy="2049182"/>
          </a:xfrm>
          <a:prstGeom prst="rect">
            <a:avLst/>
          </a:prstGeom>
        </p:spPr>
      </p:pic>
      <p:pic>
        <p:nvPicPr>
          <p:cNvPr id="3" name="Picture 2">
            <a:extLst>
              <a:ext uri="{FF2B5EF4-FFF2-40B4-BE49-F238E27FC236}">
                <a16:creationId xmlns:a16="http://schemas.microsoft.com/office/drawing/2014/main" id="{E68C27EF-36D6-7545-8CB6-6CD8C0D8FF33}"/>
              </a:ext>
            </a:extLst>
          </p:cNvPr>
          <p:cNvPicPr>
            <a:picLocks noChangeAspect="1"/>
          </p:cNvPicPr>
          <p:nvPr/>
        </p:nvPicPr>
        <p:blipFill>
          <a:blip r:embed="rId7"/>
          <a:stretch>
            <a:fillRect/>
          </a:stretch>
        </p:blipFill>
        <p:spPr>
          <a:xfrm>
            <a:off x="4189147" y="5853920"/>
            <a:ext cx="1297253" cy="8632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10" name="Rectangle 2"/>
          <p:cNvSpPr txBox="1">
            <a:spLocks noChangeArrowheads="1"/>
          </p:cNvSpPr>
          <p:nvPr/>
        </p:nvSpPr>
        <p:spPr bwMode="auto">
          <a:xfrm>
            <a:off x="0" y="762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a:lstStyle>
          <a:p>
            <a:pPr>
              <a:defRPr/>
            </a:pPr>
            <a:r>
              <a:rPr lang="en-US" sz="4000" b="1" kern="0" dirty="0">
                <a:ea typeface="Arial Narrow" charset="0"/>
                <a:cs typeface="Arial Narrow" charset="0"/>
              </a:rPr>
              <a:t>Dungeness crab are </a:t>
            </a:r>
          </a:p>
          <a:p>
            <a:pPr>
              <a:defRPr/>
            </a:pPr>
            <a:r>
              <a:rPr lang="en-US" sz="4000" b="1" kern="0" dirty="0">
                <a:ea typeface="Arial Narrow" charset="0"/>
                <a:cs typeface="Arial Narrow" charset="0"/>
              </a:rPr>
              <a:t>important economically</a:t>
            </a:r>
          </a:p>
        </p:txBody>
      </p:sp>
      <p:sp>
        <p:nvSpPr>
          <p:cNvPr id="31748" name="TextBox 3"/>
          <p:cNvSpPr txBox="1">
            <a:spLocks noChangeArrowheads="1"/>
          </p:cNvSpPr>
          <p:nvPr/>
        </p:nvSpPr>
        <p:spPr bwMode="auto">
          <a:xfrm>
            <a:off x="6938963" y="8034338"/>
            <a:ext cx="18573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grpSp>
        <p:nvGrpSpPr>
          <p:cNvPr id="31749" name="Group 8"/>
          <p:cNvGrpSpPr>
            <a:grpSpLocks/>
          </p:cNvGrpSpPr>
          <p:nvPr/>
        </p:nvGrpSpPr>
        <p:grpSpPr bwMode="auto">
          <a:xfrm>
            <a:off x="1035277" y="1460500"/>
            <a:ext cx="7073446" cy="5397500"/>
            <a:chOff x="4051183" y="2514600"/>
            <a:chExt cx="5205735" cy="4155743"/>
          </a:xfrm>
        </p:grpSpPr>
        <p:sp>
          <p:nvSpPr>
            <p:cNvPr id="31751" name="Rectangle 18"/>
            <p:cNvSpPr>
              <a:spLocks noChangeArrowheads="1"/>
            </p:cNvSpPr>
            <p:nvPr/>
          </p:nvSpPr>
          <p:spPr bwMode="auto">
            <a:xfrm rot="16200000">
              <a:off x="7614462" y="5027330"/>
              <a:ext cx="3095795" cy="189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just">
                <a:spcBef>
                  <a:spcPct val="0"/>
                </a:spcBef>
                <a:spcAft>
                  <a:spcPts val="1200"/>
                </a:spcAft>
                <a:buSzPct val="150000"/>
                <a:buFontTx/>
                <a:buNone/>
              </a:pPr>
              <a:r>
                <a:rPr lang="en-US" altLang="x-none" sz="800" b="1" dirty="0">
                  <a:solidFill>
                    <a:srgbClr val="00538D"/>
                  </a:solidFill>
                  <a:latin typeface="Arial Narrow" charset="0"/>
                </a:rPr>
                <a:t>K.N. Marshall </a:t>
              </a:r>
              <a:r>
                <a:rPr lang="en-US" altLang="x-none" sz="800" b="1" i="1" dirty="0">
                  <a:solidFill>
                    <a:srgbClr val="00538D"/>
                  </a:solidFill>
                  <a:latin typeface="Arial Narrow" charset="0"/>
                </a:rPr>
                <a:t>et al. </a:t>
              </a:r>
              <a:r>
                <a:rPr lang="en-US" altLang="x-none" sz="800" b="1" dirty="0">
                  <a:solidFill>
                    <a:srgbClr val="00538D"/>
                  </a:solidFill>
                  <a:latin typeface="Arial Narrow" charset="0"/>
                </a:rPr>
                <a:t>2017 </a:t>
              </a:r>
              <a:r>
                <a:rPr lang="en-US" altLang="x-none" sz="800" b="1" i="1" dirty="0">
                  <a:solidFill>
                    <a:srgbClr val="00538D"/>
                  </a:solidFill>
                  <a:latin typeface="Arial Narrow" charset="0"/>
                </a:rPr>
                <a:t>Global Change Biology. </a:t>
              </a:r>
              <a:endParaRPr lang="en-US" altLang="x-none" sz="800" b="1" dirty="0">
                <a:solidFill>
                  <a:srgbClr val="00538D"/>
                </a:solidFill>
                <a:latin typeface="Arial Narrow" charset="0"/>
                <a:sym typeface="Wingdings" charset="2"/>
              </a:endParaRPr>
            </a:p>
          </p:txBody>
        </p:sp>
        <p:grpSp>
          <p:nvGrpSpPr>
            <p:cNvPr id="31752" name="Group 7"/>
            <p:cNvGrpSpPr>
              <a:grpSpLocks/>
            </p:cNvGrpSpPr>
            <p:nvPr/>
          </p:nvGrpSpPr>
          <p:grpSpPr bwMode="auto">
            <a:xfrm>
              <a:off x="4051183" y="2514600"/>
              <a:ext cx="5016617" cy="4155743"/>
              <a:chOff x="3708283" y="2617570"/>
              <a:chExt cx="5016617" cy="4052773"/>
            </a:xfrm>
          </p:grpSpPr>
          <p:pic>
            <p:nvPicPr>
              <p:cNvPr id="31753"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33800" y="2617570"/>
                <a:ext cx="4991100" cy="4052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4" name="Rectangle 6"/>
              <p:cNvSpPr>
                <a:spLocks noChangeArrowheads="1"/>
              </p:cNvSpPr>
              <p:nvPr/>
            </p:nvSpPr>
            <p:spPr bwMode="auto">
              <a:xfrm>
                <a:off x="3886199" y="3692525"/>
                <a:ext cx="193675" cy="193675"/>
              </a:xfrm>
              <a:prstGeom prst="rect">
                <a:avLst/>
              </a:prstGeom>
              <a:solidFill>
                <a:srgbClr val="266FB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31755" name="Rectangle 18"/>
              <p:cNvSpPr>
                <a:spLocks noChangeArrowheads="1"/>
              </p:cNvSpPr>
              <p:nvPr/>
            </p:nvSpPr>
            <p:spPr bwMode="auto">
              <a:xfrm>
                <a:off x="3886200" y="6324600"/>
                <a:ext cx="193675" cy="193675"/>
              </a:xfrm>
              <a:prstGeom prst="rect">
                <a:avLst/>
              </a:prstGeom>
              <a:solidFill>
                <a:srgbClr val="F8583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31756" name="TextBox 19"/>
              <p:cNvSpPr txBox="1">
                <a:spLocks noChangeArrowheads="1"/>
              </p:cNvSpPr>
              <p:nvPr/>
            </p:nvSpPr>
            <p:spPr bwMode="auto">
              <a:xfrm>
                <a:off x="3708284" y="6276201"/>
                <a:ext cx="540534" cy="330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ctr">
                  <a:spcBef>
                    <a:spcPct val="0"/>
                  </a:spcBef>
                  <a:buFontTx/>
                  <a:buNone/>
                </a:pPr>
                <a:r>
                  <a:rPr lang="en-US" altLang="x-none" sz="800" b="1">
                    <a:solidFill>
                      <a:schemeClr val="tx1"/>
                    </a:solidFill>
                  </a:rPr>
                  <a:t>most</a:t>
                </a:r>
              </a:p>
              <a:p>
                <a:pPr algn="ctr">
                  <a:spcBef>
                    <a:spcPct val="0"/>
                  </a:spcBef>
                  <a:buFontTx/>
                  <a:buNone/>
                </a:pPr>
                <a:r>
                  <a:rPr lang="en-US" altLang="x-none" sz="800" b="1">
                    <a:solidFill>
                      <a:schemeClr val="tx1"/>
                    </a:solidFill>
                  </a:rPr>
                  <a:t>decline</a:t>
                </a:r>
              </a:p>
            </p:txBody>
          </p:sp>
          <p:sp>
            <p:nvSpPr>
              <p:cNvPr id="31757" name="TextBox 21"/>
              <p:cNvSpPr txBox="1">
                <a:spLocks noChangeArrowheads="1"/>
              </p:cNvSpPr>
              <p:nvPr/>
            </p:nvSpPr>
            <p:spPr bwMode="auto">
              <a:xfrm>
                <a:off x="3708283" y="3685401"/>
                <a:ext cx="540534" cy="330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ctr">
                  <a:spcBef>
                    <a:spcPct val="0"/>
                  </a:spcBef>
                  <a:buFontTx/>
                  <a:buNone/>
                </a:pPr>
                <a:r>
                  <a:rPr lang="en-US" altLang="x-none" sz="800" b="1">
                    <a:solidFill>
                      <a:schemeClr val="tx1"/>
                    </a:solidFill>
                  </a:rPr>
                  <a:t>least</a:t>
                </a:r>
              </a:p>
              <a:p>
                <a:pPr algn="ctr">
                  <a:spcBef>
                    <a:spcPct val="0"/>
                  </a:spcBef>
                  <a:buFontTx/>
                  <a:buNone/>
                </a:pPr>
                <a:r>
                  <a:rPr lang="en-US" altLang="x-none" sz="800" b="1">
                    <a:solidFill>
                      <a:schemeClr val="tx1"/>
                    </a:solidFill>
                  </a:rPr>
                  <a:t>decline</a:t>
                </a:r>
              </a:p>
            </p:txBody>
          </p:sp>
        </p:grpSp>
      </p:grpSp>
    </p:spTree>
    <p:extLst>
      <p:ext uri="{BB962C8B-B14F-4D97-AF65-F5344CB8AC3E}">
        <p14:creationId xmlns:p14="http://schemas.microsoft.com/office/powerpoint/2010/main" val="1357278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2" name="TextBox 1"/>
          <p:cNvSpPr txBox="1"/>
          <p:nvPr/>
        </p:nvSpPr>
        <p:spPr>
          <a:xfrm>
            <a:off x="152400" y="2116604"/>
            <a:ext cx="6172200" cy="1938992"/>
          </a:xfrm>
          <a:prstGeom prst="rect">
            <a:avLst/>
          </a:prstGeom>
          <a:noFill/>
        </p:spPr>
        <p:txBody>
          <a:bodyPr wrap="square" rtlCol="0">
            <a:spAutoFit/>
          </a:bodyPr>
          <a:lstStyle/>
          <a:p>
            <a:r>
              <a:rPr lang="en-US" b="1" dirty="0">
                <a:solidFill>
                  <a:srgbClr val="00538D"/>
                </a:solidFill>
              </a:rPr>
              <a:t>Dungeness crabs eat bivalves like clams and mussels, and other bottom-dwelling calcifying invertebrates that also show sensitivity to excess CO</a:t>
            </a:r>
            <a:r>
              <a:rPr lang="en-US" b="1" baseline="-25000" dirty="0">
                <a:solidFill>
                  <a:srgbClr val="00538D"/>
                </a:solidFill>
              </a:rPr>
              <a:t>2 </a:t>
            </a:r>
            <a:r>
              <a:rPr lang="en-US" b="1" dirty="0">
                <a:solidFill>
                  <a:srgbClr val="00538D"/>
                </a:solidFill>
              </a:rPr>
              <a:t>exposure in the lab. </a:t>
            </a:r>
          </a:p>
        </p:txBody>
      </p:sp>
      <p:sp>
        <p:nvSpPr>
          <p:cNvPr id="12" name="Rectangle 2"/>
          <p:cNvSpPr txBox="1">
            <a:spLocks noChangeArrowheads="1"/>
          </p:cNvSpPr>
          <p:nvPr/>
        </p:nvSpPr>
        <p:spPr bwMode="auto">
          <a:xfrm>
            <a:off x="0" y="762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a:lstStyle>
          <a:p>
            <a:pPr>
              <a:defRPr/>
            </a:pPr>
            <a:r>
              <a:rPr lang="en-US" sz="4000" b="1" kern="0" dirty="0">
                <a:ea typeface="Arial Narrow" charset="0"/>
                <a:cs typeface="Arial Narrow" charset="0"/>
              </a:rPr>
              <a:t>Dungeness crab are </a:t>
            </a:r>
          </a:p>
          <a:p>
            <a:pPr>
              <a:defRPr/>
            </a:pPr>
            <a:r>
              <a:rPr lang="en-US" sz="4000" b="1" kern="0" dirty="0">
                <a:ea typeface="Arial Narrow" charset="0"/>
                <a:cs typeface="Arial Narrow" charset="0"/>
              </a:rPr>
              <a:t>important economically</a:t>
            </a:r>
          </a:p>
        </p:txBody>
      </p:sp>
      <p:pic>
        <p:nvPicPr>
          <p:cNvPr id="13" name="Picture 12" descr="dungeness_cra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9669" y="4714483"/>
            <a:ext cx="2873210" cy="1981200"/>
          </a:xfrm>
          <a:prstGeom prst="rect">
            <a:avLst/>
          </a:prstGeom>
        </p:spPr>
      </p:pic>
      <p:pic>
        <p:nvPicPr>
          <p:cNvPr id="14" name="Picture 13" descr="dungeness_cra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190" y="4724400"/>
            <a:ext cx="2873210" cy="1981200"/>
          </a:xfrm>
          <a:prstGeom prst="rect">
            <a:avLst/>
          </a:prstGeom>
        </p:spPr>
      </p:pic>
      <p:grpSp>
        <p:nvGrpSpPr>
          <p:cNvPr id="4" name="Group 3">
            <a:extLst>
              <a:ext uri="{FF2B5EF4-FFF2-40B4-BE49-F238E27FC236}">
                <a16:creationId xmlns:a16="http://schemas.microsoft.com/office/drawing/2014/main" id="{D03AF547-E9BF-A349-9187-0A839C1B98E6}"/>
              </a:ext>
            </a:extLst>
          </p:cNvPr>
          <p:cNvGrpSpPr/>
          <p:nvPr/>
        </p:nvGrpSpPr>
        <p:grpSpPr>
          <a:xfrm>
            <a:off x="6324600" y="2438400"/>
            <a:ext cx="2590800" cy="4419600"/>
            <a:chOff x="6705600" y="3124200"/>
            <a:chExt cx="2209800" cy="3733800"/>
          </a:xfrm>
        </p:grpSpPr>
        <p:pic>
          <p:nvPicPr>
            <p:cNvPr id="33798" name="Picture 1"/>
            <p:cNvPicPr>
              <a:picLocks noChangeAspect="1"/>
            </p:cNvPicPr>
            <p:nvPr/>
          </p:nvPicPr>
          <p:blipFill rotWithShape="1">
            <a:blip r:embed="rId5" cstate="print">
              <a:extLst>
                <a:ext uri="{28A0092B-C50C-407E-A947-70E740481C1C}">
                  <a14:useLocalDpi xmlns:a14="http://schemas.microsoft.com/office/drawing/2010/main"/>
                </a:ext>
              </a:extLst>
            </a:blip>
            <a:srcRect t="20381" r="57813"/>
            <a:stretch/>
          </p:blipFill>
          <p:spPr bwMode="auto">
            <a:xfrm>
              <a:off x="6705600" y="3236196"/>
              <a:ext cx="2209800" cy="3621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6D1D914-9F4F-FD41-BC03-30F498953290}"/>
                </a:ext>
              </a:extLst>
            </p:cNvPr>
            <p:cNvSpPr/>
            <p:nvPr/>
          </p:nvSpPr>
          <p:spPr bwMode="auto">
            <a:xfrm>
              <a:off x="6705600" y="3124200"/>
              <a:ext cx="22098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3076525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2"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2" name="Rectangle 1"/>
          <p:cNvSpPr/>
          <p:nvPr/>
        </p:nvSpPr>
        <p:spPr>
          <a:xfrm>
            <a:off x="228600" y="1716505"/>
            <a:ext cx="8915400" cy="2800767"/>
          </a:xfrm>
          <a:prstGeom prst="rect">
            <a:avLst/>
          </a:prstGeom>
        </p:spPr>
        <p:txBody>
          <a:bodyPr wrap="square">
            <a:spAutoFit/>
          </a:bodyPr>
          <a:lstStyle/>
          <a:p>
            <a:r>
              <a:rPr lang="en-US" sz="2800" b="1" dirty="0">
                <a:solidFill>
                  <a:srgbClr val="00538D"/>
                </a:solidFill>
                <a:latin typeface="+mj-lt"/>
              </a:rPr>
              <a:t>With less prey available for Dungeness crab, complex modeling projects a decline in Dungeness crab biomass and loss in economic revenue in the next 50 years due to ocean acidification</a:t>
            </a:r>
          </a:p>
          <a:p>
            <a:pPr algn="just"/>
            <a:endParaRPr lang="en-US" sz="3200" b="1" dirty="0">
              <a:solidFill>
                <a:srgbClr val="00538D"/>
              </a:solidFill>
              <a:latin typeface="+mj-lt"/>
            </a:endParaRPr>
          </a:p>
          <a:p>
            <a:pPr algn="just"/>
            <a:endParaRPr lang="en-US" sz="3200" b="1" dirty="0">
              <a:solidFill>
                <a:srgbClr val="00538D"/>
              </a:solidFill>
              <a:effectLst/>
              <a:latin typeface="+mj-lt"/>
            </a:endParaRPr>
          </a:p>
        </p:txBody>
      </p:sp>
      <p:sp>
        <p:nvSpPr>
          <p:cNvPr id="8" name="Rectangle 2"/>
          <p:cNvSpPr txBox="1">
            <a:spLocks noChangeArrowheads="1"/>
          </p:cNvSpPr>
          <p:nvPr/>
        </p:nvSpPr>
        <p:spPr bwMode="auto">
          <a:xfrm>
            <a:off x="0" y="762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a:lstStyle>
          <a:p>
            <a:pPr>
              <a:defRPr/>
            </a:pPr>
            <a:r>
              <a:rPr lang="en-US" sz="4000" b="1" kern="0" dirty="0">
                <a:ea typeface="Arial Narrow" charset="0"/>
                <a:cs typeface="Arial Narrow" charset="0"/>
              </a:rPr>
              <a:t>Dungeness crab are </a:t>
            </a:r>
          </a:p>
          <a:p>
            <a:pPr>
              <a:defRPr/>
            </a:pPr>
            <a:r>
              <a:rPr lang="en-US" sz="4000" b="1" kern="0" dirty="0">
                <a:ea typeface="Arial Narrow" charset="0"/>
                <a:cs typeface="Arial Narrow" charset="0"/>
              </a:rPr>
              <a:t>important economically</a:t>
            </a:r>
          </a:p>
        </p:txBody>
      </p:sp>
      <p:sp>
        <p:nvSpPr>
          <p:cNvPr id="3" name="Rectangle 2">
            <a:extLst>
              <a:ext uri="{FF2B5EF4-FFF2-40B4-BE49-F238E27FC236}">
                <a16:creationId xmlns:a16="http://schemas.microsoft.com/office/drawing/2014/main" id="{0A046299-2592-F548-9F3C-0203BD01DCF0}"/>
              </a:ext>
            </a:extLst>
          </p:cNvPr>
          <p:cNvSpPr/>
          <p:nvPr/>
        </p:nvSpPr>
        <p:spPr>
          <a:xfrm>
            <a:off x="6065838" y="3444059"/>
            <a:ext cx="6172200" cy="261610"/>
          </a:xfrm>
          <a:prstGeom prst="rect">
            <a:avLst/>
          </a:prstGeom>
        </p:spPr>
        <p:txBody>
          <a:bodyPr wrap="square">
            <a:spAutoFit/>
          </a:bodyPr>
          <a:lstStyle/>
          <a:p>
            <a:pPr algn="just">
              <a:spcAft>
                <a:spcPts val="1200"/>
              </a:spcAft>
              <a:buSzPct val="150000"/>
            </a:pPr>
            <a:r>
              <a:rPr lang="en-US" altLang="x-none" sz="1100" b="1" dirty="0">
                <a:solidFill>
                  <a:srgbClr val="00538D"/>
                </a:solidFill>
                <a:latin typeface="Arial Narrow" charset="0"/>
              </a:rPr>
              <a:t>K.N. Marshall </a:t>
            </a:r>
            <a:r>
              <a:rPr lang="en-US" altLang="x-none" sz="1100" b="1" i="1" dirty="0">
                <a:solidFill>
                  <a:srgbClr val="00538D"/>
                </a:solidFill>
                <a:latin typeface="Arial Narrow" charset="0"/>
              </a:rPr>
              <a:t>et al. </a:t>
            </a:r>
            <a:r>
              <a:rPr lang="en-US" altLang="x-none" sz="1100" b="1" dirty="0">
                <a:solidFill>
                  <a:srgbClr val="00538D"/>
                </a:solidFill>
                <a:latin typeface="Arial Narrow" charset="0"/>
              </a:rPr>
              <a:t>2017 </a:t>
            </a:r>
            <a:r>
              <a:rPr lang="en-US" altLang="x-none" sz="1100" b="1" i="1" dirty="0">
                <a:solidFill>
                  <a:srgbClr val="00538D"/>
                </a:solidFill>
                <a:latin typeface="Arial Narrow" charset="0"/>
              </a:rPr>
              <a:t>Global Change Biology. </a:t>
            </a:r>
            <a:endParaRPr lang="en-US" altLang="x-none" sz="1100" b="1" dirty="0">
              <a:solidFill>
                <a:srgbClr val="00538D"/>
              </a:solidFill>
              <a:latin typeface="Arial Narrow" charset="0"/>
              <a:sym typeface="Wingdings" charset="2"/>
            </a:endParaRPr>
          </a:p>
        </p:txBody>
      </p:sp>
      <p:grpSp>
        <p:nvGrpSpPr>
          <p:cNvPr id="7" name="Group 6">
            <a:extLst>
              <a:ext uri="{FF2B5EF4-FFF2-40B4-BE49-F238E27FC236}">
                <a16:creationId xmlns:a16="http://schemas.microsoft.com/office/drawing/2014/main" id="{B20A3EAB-1BB4-644A-96B2-C229271FB290}"/>
              </a:ext>
            </a:extLst>
          </p:cNvPr>
          <p:cNvGrpSpPr/>
          <p:nvPr/>
        </p:nvGrpSpPr>
        <p:grpSpPr>
          <a:xfrm>
            <a:off x="2543175" y="3962400"/>
            <a:ext cx="8810625" cy="2876015"/>
            <a:chOff x="2543175" y="3962400"/>
            <a:chExt cx="8810625" cy="2876015"/>
          </a:xfrm>
        </p:grpSpPr>
        <p:pic>
          <p:nvPicPr>
            <p:cNvPr id="5" name="Picture 4">
              <a:extLst>
                <a:ext uri="{FF2B5EF4-FFF2-40B4-BE49-F238E27FC236}">
                  <a16:creationId xmlns:a16="http://schemas.microsoft.com/office/drawing/2014/main" id="{F039D8A5-5B8B-1349-98CF-2C92858AE20D}"/>
                </a:ext>
              </a:extLst>
            </p:cNvPr>
            <p:cNvPicPr>
              <a:picLocks noChangeAspect="1"/>
            </p:cNvPicPr>
            <p:nvPr/>
          </p:nvPicPr>
          <p:blipFill>
            <a:blip r:embed="rId4"/>
            <a:stretch>
              <a:fillRect/>
            </a:stretch>
          </p:blipFill>
          <p:spPr>
            <a:xfrm>
              <a:off x="2543175" y="3962400"/>
              <a:ext cx="4286250" cy="2857500"/>
            </a:xfrm>
            <a:prstGeom prst="rect">
              <a:avLst/>
            </a:prstGeom>
          </p:spPr>
        </p:pic>
        <p:sp>
          <p:nvSpPr>
            <p:cNvPr id="6" name="Rectangle 5">
              <a:extLst>
                <a:ext uri="{FF2B5EF4-FFF2-40B4-BE49-F238E27FC236}">
                  <a16:creationId xmlns:a16="http://schemas.microsoft.com/office/drawing/2014/main" id="{9C4BC5D5-CF32-7B4B-8093-F307719E45FB}"/>
                </a:ext>
              </a:extLst>
            </p:cNvPr>
            <p:cNvSpPr/>
            <p:nvPr/>
          </p:nvSpPr>
          <p:spPr>
            <a:xfrm>
              <a:off x="6781800" y="6622971"/>
              <a:ext cx="4572000" cy="215444"/>
            </a:xfrm>
            <a:prstGeom prst="rect">
              <a:avLst/>
            </a:prstGeom>
          </p:spPr>
          <p:txBody>
            <a:bodyPr>
              <a:spAutoFit/>
            </a:bodyPr>
            <a:lstStyle/>
            <a:p>
              <a:r>
                <a:rPr lang="en-US" altLang="x-none" sz="800" b="1" dirty="0">
                  <a:solidFill>
                    <a:srgbClr val="00538D"/>
                  </a:solidFill>
                  <a:latin typeface="Arial Narrow" charset="0"/>
                </a:rPr>
                <a:t>Photo credit: NOAA/Jennifer Stock</a:t>
              </a:r>
            </a:p>
          </p:txBody>
        </p:sp>
      </p:grpSp>
    </p:spTree>
    <p:extLst>
      <p:ext uri="{BB962C8B-B14F-4D97-AF65-F5344CB8AC3E}">
        <p14:creationId xmlns:p14="http://schemas.microsoft.com/office/powerpoint/2010/main" val="1360508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37891" name="Rectangle 8"/>
          <p:cNvSpPr>
            <a:spLocks noChangeArrowheads="1"/>
          </p:cNvSpPr>
          <p:nvPr/>
        </p:nvSpPr>
        <p:spPr bwMode="auto">
          <a:xfrm>
            <a:off x="-319088" y="6811963"/>
            <a:ext cx="1828801"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5720" tIns="0" rIns="45720" bIns="0">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just">
              <a:spcBef>
                <a:spcPct val="0"/>
              </a:spcBef>
              <a:buFontTx/>
              <a:buNone/>
            </a:pPr>
            <a:endParaRPr lang="x-none" altLang="x-none" sz="1000">
              <a:solidFill>
                <a:schemeClr val="tx1"/>
              </a:solidFill>
              <a:latin typeface="Arial Narrow" charset="0"/>
            </a:endParaRPr>
          </a:p>
        </p:txBody>
      </p:sp>
      <p:sp>
        <p:nvSpPr>
          <p:cNvPr id="37892" name="Rectangle 3"/>
          <p:cNvSpPr>
            <a:spLocks noChangeArrowheads="1"/>
          </p:cNvSpPr>
          <p:nvPr/>
        </p:nvSpPr>
        <p:spPr bwMode="auto">
          <a:xfrm>
            <a:off x="0" y="17526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spcAft>
                <a:spcPts val="600"/>
              </a:spcAft>
              <a:buSzPct val="150000"/>
              <a:buFontTx/>
              <a:buNone/>
              <a:defRPr/>
            </a:pPr>
            <a:r>
              <a:rPr lang="en-US" altLang="x-none" sz="2400" b="1" dirty="0">
                <a:solidFill>
                  <a:srgbClr val="00538D"/>
                </a:solidFill>
                <a:latin typeface="+mj-lt"/>
                <a:sym typeface="Wingdings" charset="2"/>
              </a:rPr>
              <a:t>  Dungeness crabs support the jobs and livelihood of many</a:t>
            </a:r>
            <a:br>
              <a:rPr lang="en-US" altLang="x-none" sz="2400" b="1" dirty="0">
                <a:solidFill>
                  <a:srgbClr val="00538D"/>
                </a:solidFill>
                <a:latin typeface="+mj-lt"/>
                <a:sym typeface="Wingdings" charset="2"/>
              </a:rPr>
            </a:br>
            <a:r>
              <a:rPr lang="en-US" altLang="x-none" sz="2400" b="1" dirty="0">
                <a:solidFill>
                  <a:srgbClr val="00538D"/>
                </a:solidFill>
                <a:latin typeface="+mj-lt"/>
                <a:sym typeface="Wingdings" charset="2"/>
              </a:rPr>
              <a:t>  fishermen, restaurant workers, and seafood retailers.</a:t>
            </a:r>
            <a:endParaRPr lang="en-US" altLang="x-none" sz="2400" b="1" dirty="0">
              <a:solidFill>
                <a:srgbClr val="00538D"/>
              </a:solidFill>
              <a:latin typeface="+mj-lt"/>
            </a:endParaRPr>
          </a:p>
        </p:txBody>
      </p:sp>
      <p:sp>
        <p:nvSpPr>
          <p:cNvPr id="37894" name="TextBox 2"/>
          <p:cNvSpPr txBox="1">
            <a:spLocks noChangeArrowheads="1"/>
          </p:cNvSpPr>
          <p:nvPr/>
        </p:nvSpPr>
        <p:spPr bwMode="auto">
          <a:xfrm>
            <a:off x="381000" y="3048000"/>
            <a:ext cx="3886200"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2000" b="1" dirty="0">
                <a:solidFill>
                  <a:srgbClr val="00538D"/>
                </a:solidFill>
                <a:latin typeface="Arial"/>
                <a:cs typeface="Arial"/>
              </a:rPr>
              <a:t>“Dungeness crab is one of the most valuable commercial fisheries on the West Coast. Crab is the top player if not second to the top fishery for fisherman in California. It has been the only lucrative fishery for 8 or 10 years.”</a:t>
            </a:r>
          </a:p>
          <a:p>
            <a:pPr>
              <a:spcBef>
                <a:spcPct val="0"/>
              </a:spcBef>
              <a:buFontTx/>
              <a:buNone/>
            </a:pPr>
            <a:endParaRPr lang="en-US" altLang="x-none" sz="2000" b="1" dirty="0">
              <a:solidFill>
                <a:srgbClr val="00538D"/>
              </a:solidFill>
              <a:latin typeface="Arial"/>
              <a:cs typeface="Arial"/>
            </a:endParaRPr>
          </a:p>
          <a:p>
            <a:pPr>
              <a:spcBef>
                <a:spcPct val="0"/>
              </a:spcBef>
              <a:buFontTx/>
              <a:buNone/>
            </a:pPr>
            <a:r>
              <a:rPr lang="en-US" altLang="x-none" sz="2000" dirty="0">
                <a:solidFill>
                  <a:srgbClr val="00538D"/>
                </a:solidFill>
                <a:latin typeface="Arial"/>
                <a:cs typeface="Arial"/>
              </a:rPr>
              <a:t> -- John Mellor, fisherman</a:t>
            </a:r>
            <a:endParaRPr lang="en-US" altLang="x-none" sz="2000" b="1" dirty="0">
              <a:solidFill>
                <a:srgbClr val="00538D"/>
              </a:solidFill>
              <a:latin typeface="Arial"/>
              <a:cs typeface="Arial"/>
            </a:endParaRPr>
          </a:p>
        </p:txBody>
      </p:sp>
      <p:pic>
        <p:nvPicPr>
          <p:cNvPr id="37897" name="Picture 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89325" y="3048000"/>
            <a:ext cx="4454675"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0" y="76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a:lstStyle>
          <a:p>
            <a:pPr>
              <a:defRPr/>
            </a:pPr>
            <a:r>
              <a:rPr lang="en-US" sz="4000" b="1" kern="0" dirty="0">
                <a:ea typeface="Arial Narrow" charset="0"/>
                <a:cs typeface="Arial Narrow" charset="0"/>
              </a:rPr>
              <a:t>Dungeness crab are </a:t>
            </a:r>
          </a:p>
          <a:p>
            <a:pPr>
              <a:defRPr/>
            </a:pPr>
            <a:r>
              <a:rPr lang="en-US" sz="4000" b="1" kern="0" dirty="0">
                <a:ea typeface="Arial Narrow" charset="0"/>
                <a:cs typeface="Arial Narrow" charset="0"/>
              </a:rPr>
              <a:t>important economically</a:t>
            </a:r>
          </a:p>
        </p:txBody>
      </p:sp>
      <p:sp>
        <p:nvSpPr>
          <p:cNvPr id="2" name="Rectangle 1">
            <a:extLst>
              <a:ext uri="{FF2B5EF4-FFF2-40B4-BE49-F238E27FC236}">
                <a16:creationId xmlns:a16="http://schemas.microsoft.com/office/drawing/2014/main" id="{3460B10F-68CB-4F4B-AD3C-FBF40E456FA3}"/>
              </a:ext>
            </a:extLst>
          </p:cNvPr>
          <p:cNvSpPr/>
          <p:nvPr/>
        </p:nvSpPr>
        <p:spPr>
          <a:xfrm>
            <a:off x="4689325" y="6019800"/>
            <a:ext cx="4552506" cy="215444"/>
          </a:xfrm>
          <a:prstGeom prst="rect">
            <a:avLst/>
          </a:prstGeom>
        </p:spPr>
        <p:txBody>
          <a:bodyPr wrap="square">
            <a:spAutoFit/>
          </a:bodyPr>
          <a:lstStyle/>
          <a:p>
            <a:r>
              <a:rPr lang="en-US" altLang="x-none" sz="800" b="1" dirty="0">
                <a:solidFill>
                  <a:srgbClr val="00538D"/>
                </a:solidFill>
                <a:latin typeface="Arial Narrow" charset="0"/>
              </a:rPr>
              <a:t>Photo credit: Austin Trigg, NOAA Fisheries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37891" name="Rectangle 8"/>
          <p:cNvSpPr>
            <a:spLocks noChangeArrowheads="1"/>
          </p:cNvSpPr>
          <p:nvPr/>
        </p:nvSpPr>
        <p:spPr bwMode="auto">
          <a:xfrm>
            <a:off x="-319088" y="6811963"/>
            <a:ext cx="1828801"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5720" tIns="0" rIns="45720" bIns="0">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just">
              <a:spcBef>
                <a:spcPct val="0"/>
              </a:spcBef>
              <a:buFontTx/>
              <a:buNone/>
            </a:pPr>
            <a:endParaRPr lang="x-none" altLang="x-none" sz="1000">
              <a:solidFill>
                <a:schemeClr val="tx1"/>
              </a:solidFill>
              <a:latin typeface="Arial Narrow" charset="0"/>
            </a:endParaRPr>
          </a:p>
        </p:txBody>
      </p:sp>
      <p:pic>
        <p:nvPicPr>
          <p:cNvPr id="37896" name="Picture 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67817" y="3312217"/>
            <a:ext cx="376909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0" y="76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a:lstStyle>
          <a:p>
            <a:pPr>
              <a:defRPr/>
            </a:pPr>
            <a:r>
              <a:rPr lang="en-US" sz="4000" b="1" kern="0" dirty="0">
                <a:ea typeface="Arial Narrow" charset="0"/>
                <a:cs typeface="Arial Narrow" charset="0"/>
              </a:rPr>
              <a:t>Dungeness crab are </a:t>
            </a:r>
          </a:p>
          <a:p>
            <a:pPr>
              <a:defRPr/>
            </a:pPr>
            <a:r>
              <a:rPr lang="en-US" sz="4000" b="1" kern="0" dirty="0">
                <a:ea typeface="Arial Narrow" charset="0"/>
                <a:cs typeface="Arial Narrow" charset="0"/>
              </a:rPr>
              <a:t>important economically</a:t>
            </a:r>
          </a:p>
        </p:txBody>
      </p:sp>
      <p:sp>
        <p:nvSpPr>
          <p:cNvPr id="10" name="Rectangle 1"/>
          <p:cNvSpPr>
            <a:spLocks noChangeArrowheads="1"/>
          </p:cNvSpPr>
          <p:nvPr/>
        </p:nvSpPr>
        <p:spPr bwMode="auto">
          <a:xfrm>
            <a:off x="152400" y="3154501"/>
            <a:ext cx="4953000"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2000" b="1" dirty="0">
                <a:solidFill>
                  <a:srgbClr val="00538D"/>
                </a:solidFill>
                <a:latin typeface="Arial"/>
                <a:cs typeface="Arial"/>
              </a:rPr>
              <a:t>“If crabs were to disappear from the picture, it would be the end of my fishing career at this point, and I think that a lot of other fisherman on the west coast would be in the same boat. I think you’d see a mass die off of the fishing industry. My whole life depends on there being a healthy crab fishery.” </a:t>
            </a:r>
          </a:p>
          <a:p>
            <a:pPr>
              <a:spcBef>
                <a:spcPct val="0"/>
              </a:spcBef>
              <a:buFontTx/>
              <a:buNone/>
            </a:pPr>
            <a:endParaRPr lang="en-US" altLang="x-none" sz="2000" b="1" dirty="0">
              <a:solidFill>
                <a:srgbClr val="00538D"/>
              </a:solidFill>
              <a:latin typeface="Arial"/>
              <a:cs typeface="Arial"/>
            </a:endParaRPr>
          </a:p>
          <a:p>
            <a:pPr>
              <a:spcBef>
                <a:spcPct val="0"/>
              </a:spcBef>
              <a:buFontTx/>
              <a:buNone/>
            </a:pPr>
            <a:r>
              <a:rPr lang="en-US" altLang="x-none" sz="2000" dirty="0">
                <a:solidFill>
                  <a:srgbClr val="00538D"/>
                </a:solidFill>
                <a:latin typeface="Arial"/>
                <a:cs typeface="Arial"/>
              </a:rPr>
              <a:t>    -- John Mellor, fisherman</a:t>
            </a:r>
          </a:p>
        </p:txBody>
      </p:sp>
      <p:sp>
        <p:nvSpPr>
          <p:cNvPr id="11" name="Rectangle 3"/>
          <p:cNvSpPr>
            <a:spLocks noChangeArrowheads="1"/>
          </p:cNvSpPr>
          <p:nvPr/>
        </p:nvSpPr>
        <p:spPr bwMode="auto">
          <a:xfrm>
            <a:off x="0" y="17526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spcAft>
                <a:spcPts val="600"/>
              </a:spcAft>
              <a:buSzPct val="150000"/>
              <a:buFontTx/>
              <a:buNone/>
              <a:defRPr/>
            </a:pPr>
            <a:r>
              <a:rPr lang="en-US" altLang="x-none" sz="2400" b="1" dirty="0">
                <a:solidFill>
                  <a:srgbClr val="00538D"/>
                </a:solidFill>
                <a:latin typeface="+mj-lt"/>
                <a:sym typeface="Wingdings" charset="2"/>
              </a:rPr>
              <a:t>  Dungeness crabs support the jobs and livelihood of many</a:t>
            </a:r>
            <a:br>
              <a:rPr lang="en-US" altLang="x-none" sz="2400" b="1" dirty="0">
                <a:solidFill>
                  <a:srgbClr val="00538D"/>
                </a:solidFill>
                <a:latin typeface="+mj-lt"/>
                <a:sym typeface="Wingdings" charset="2"/>
              </a:rPr>
            </a:br>
            <a:r>
              <a:rPr lang="en-US" altLang="x-none" sz="2400" b="1" dirty="0">
                <a:solidFill>
                  <a:srgbClr val="00538D"/>
                </a:solidFill>
                <a:latin typeface="+mj-lt"/>
                <a:sym typeface="Wingdings" charset="2"/>
              </a:rPr>
              <a:t>  fishermen, restaurant workers, and seafood retailers.</a:t>
            </a:r>
            <a:endParaRPr lang="en-US" altLang="x-none" sz="2400" b="1" dirty="0">
              <a:solidFill>
                <a:srgbClr val="00538D"/>
              </a:solidFill>
              <a:latin typeface="+mj-lt"/>
            </a:endParaRPr>
          </a:p>
        </p:txBody>
      </p:sp>
      <p:sp>
        <p:nvSpPr>
          <p:cNvPr id="2" name="Rectangle 1">
            <a:extLst>
              <a:ext uri="{FF2B5EF4-FFF2-40B4-BE49-F238E27FC236}">
                <a16:creationId xmlns:a16="http://schemas.microsoft.com/office/drawing/2014/main" id="{AE8D858D-D2AF-B848-8C59-F866E719CB2B}"/>
              </a:ext>
            </a:extLst>
          </p:cNvPr>
          <p:cNvSpPr/>
          <p:nvPr/>
        </p:nvSpPr>
        <p:spPr>
          <a:xfrm>
            <a:off x="5374905" y="5837625"/>
            <a:ext cx="4572000" cy="215444"/>
          </a:xfrm>
          <a:prstGeom prst="rect">
            <a:avLst/>
          </a:prstGeom>
        </p:spPr>
        <p:txBody>
          <a:bodyPr>
            <a:spAutoFit/>
          </a:bodyPr>
          <a:lstStyle/>
          <a:p>
            <a:r>
              <a:rPr lang="en-US" altLang="x-none" sz="800" b="1" dirty="0">
                <a:solidFill>
                  <a:srgbClr val="00538D"/>
                </a:solidFill>
                <a:latin typeface="Arial Narrow" charset="0"/>
              </a:rPr>
              <a:t>Photo credit: Austin Trigg, NOAA Fisheries</a:t>
            </a:r>
          </a:p>
        </p:txBody>
      </p:sp>
    </p:spTree>
    <p:extLst>
      <p:ext uri="{BB962C8B-B14F-4D97-AF65-F5344CB8AC3E}">
        <p14:creationId xmlns:p14="http://schemas.microsoft.com/office/powerpoint/2010/main" val="1364569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41988" name="Rectangle 8"/>
          <p:cNvSpPr>
            <a:spLocks noChangeArrowheads="1"/>
          </p:cNvSpPr>
          <p:nvPr/>
        </p:nvSpPr>
        <p:spPr bwMode="auto">
          <a:xfrm>
            <a:off x="-319088" y="6811963"/>
            <a:ext cx="1828801"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5720" tIns="0" rIns="45720" bIns="0">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just">
              <a:spcBef>
                <a:spcPct val="0"/>
              </a:spcBef>
              <a:buFontTx/>
              <a:buNone/>
            </a:pPr>
            <a:endParaRPr lang="x-none" altLang="x-none" sz="1000">
              <a:solidFill>
                <a:schemeClr val="tx1"/>
              </a:solidFill>
              <a:latin typeface="Arial Narrow" charset="0"/>
            </a:endParaRPr>
          </a:p>
        </p:txBody>
      </p:sp>
      <p:sp>
        <p:nvSpPr>
          <p:cNvPr id="41989" name="Rectangle 3"/>
          <p:cNvSpPr>
            <a:spLocks noChangeArrowheads="1"/>
          </p:cNvSpPr>
          <p:nvPr/>
        </p:nvSpPr>
        <p:spPr bwMode="auto">
          <a:xfrm>
            <a:off x="0" y="16002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spcAft>
                <a:spcPts val="600"/>
              </a:spcAft>
              <a:buSzPct val="150000"/>
              <a:buFontTx/>
              <a:buNone/>
              <a:defRPr/>
            </a:pPr>
            <a:r>
              <a:rPr lang="en-US" altLang="x-none" sz="2400" b="1" dirty="0">
                <a:solidFill>
                  <a:srgbClr val="00538D"/>
                </a:solidFill>
                <a:latin typeface="+mj-lt"/>
                <a:sym typeface="Wingdings" charset="2"/>
              </a:rPr>
              <a:t>  West Coast tribal Dungeness crab fisheries provide food,</a:t>
            </a:r>
            <a:br>
              <a:rPr lang="en-US" altLang="x-none" sz="2400" b="1" dirty="0">
                <a:solidFill>
                  <a:srgbClr val="00538D"/>
                </a:solidFill>
                <a:latin typeface="+mj-lt"/>
                <a:sym typeface="Wingdings" charset="2"/>
              </a:rPr>
            </a:br>
            <a:r>
              <a:rPr lang="en-US" altLang="x-none" sz="2400" b="1" dirty="0">
                <a:solidFill>
                  <a:srgbClr val="00538D"/>
                </a:solidFill>
                <a:latin typeface="+mj-lt"/>
                <a:sym typeface="Wingdings" charset="2"/>
              </a:rPr>
              <a:t>  income, and communal activity for many Native Americans. </a:t>
            </a:r>
          </a:p>
        </p:txBody>
      </p:sp>
      <p:sp>
        <p:nvSpPr>
          <p:cNvPr id="41990" name="Rectangle 1"/>
          <p:cNvSpPr>
            <a:spLocks noChangeArrowheads="1"/>
          </p:cNvSpPr>
          <p:nvPr/>
        </p:nvSpPr>
        <p:spPr bwMode="auto">
          <a:xfrm>
            <a:off x="381000" y="3048000"/>
            <a:ext cx="396240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2000" b="1" dirty="0">
                <a:solidFill>
                  <a:srgbClr val="00538D"/>
                </a:solidFill>
                <a:latin typeface="Arial"/>
                <a:cs typeface="Arial"/>
              </a:rPr>
              <a:t>“My son, David, has been on my boat since he was 8 years old. Being able to spend summers with him is a big thing for our family.”</a:t>
            </a:r>
          </a:p>
          <a:p>
            <a:pPr>
              <a:spcBef>
                <a:spcPct val="0"/>
              </a:spcBef>
              <a:buFontTx/>
              <a:buNone/>
            </a:pPr>
            <a:endParaRPr lang="en-US" altLang="x-none" sz="2000" b="1" dirty="0">
              <a:solidFill>
                <a:srgbClr val="00538D"/>
              </a:solidFill>
              <a:latin typeface="Arial"/>
              <a:cs typeface="Arial"/>
            </a:endParaRPr>
          </a:p>
          <a:p>
            <a:pPr>
              <a:spcBef>
                <a:spcPct val="0"/>
              </a:spcBef>
              <a:buNone/>
            </a:pPr>
            <a:r>
              <a:rPr lang="en-US" altLang="x-none" sz="2000" dirty="0">
                <a:solidFill>
                  <a:srgbClr val="00538D"/>
                </a:solidFill>
                <a:latin typeface="Arial"/>
                <a:cs typeface="Arial"/>
              </a:rPr>
              <a:t>    -- Cliff Prince, Jamestown S'Klallam Tribe, Washington </a:t>
            </a:r>
          </a:p>
        </p:txBody>
      </p:sp>
      <p:pic>
        <p:nvPicPr>
          <p:cNvPr id="41992" name="Picture 5"/>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0" y="3190875"/>
            <a:ext cx="4584700" cy="343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94" name="TextBox 27"/>
          <p:cNvSpPr txBox="1">
            <a:spLocks noChangeArrowheads="1"/>
          </p:cNvSpPr>
          <p:nvPr/>
        </p:nvSpPr>
        <p:spPr bwMode="auto">
          <a:xfrm>
            <a:off x="7715776" y="6657945"/>
            <a:ext cx="1390124"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700" b="1" dirty="0">
                <a:solidFill>
                  <a:srgbClr val="00538D"/>
                </a:solidFill>
              </a:rPr>
              <a:t>NOAA Fisheries West Coast</a:t>
            </a:r>
          </a:p>
        </p:txBody>
      </p:sp>
      <p:sp>
        <p:nvSpPr>
          <p:cNvPr id="16" name="Rectangle 2"/>
          <p:cNvSpPr txBox="1">
            <a:spLocks noChangeArrowheads="1"/>
          </p:cNvSpPr>
          <p:nvPr/>
        </p:nvSpPr>
        <p:spPr bwMode="auto">
          <a:xfrm>
            <a:off x="0" y="533399"/>
            <a:ext cx="9144000" cy="776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a:lstStyle>
          <a:p>
            <a:pPr>
              <a:defRPr/>
            </a:pPr>
            <a:r>
              <a:rPr lang="en-US" sz="4000" b="1" kern="0" dirty="0">
                <a:ea typeface="Arial Narrow" charset="0"/>
                <a:cs typeface="Arial Narrow" charset="0"/>
              </a:rPr>
              <a:t>Dungeness crab are </a:t>
            </a:r>
          </a:p>
          <a:p>
            <a:pPr>
              <a:defRPr/>
            </a:pPr>
            <a:r>
              <a:rPr lang="en-US" sz="4000" b="1" kern="0" dirty="0">
                <a:ea typeface="Arial Narrow" charset="0"/>
                <a:cs typeface="Arial Narrow" charset="0"/>
              </a:rPr>
              <a:t>embedded in culture</a:t>
            </a:r>
          </a:p>
          <a:p>
            <a:pPr>
              <a:defRPr/>
            </a:pPr>
            <a:endParaRPr lang="en-US" sz="3200" b="1" kern="0" dirty="0">
              <a:ea typeface="Arial Narrow" charset="0"/>
              <a:cs typeface="Arial Narrow"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41988" name="Rectangle 8"/>
          <p:cNvSpPr>
            <a:spLocks noChangeArrowheads="1"/>
          </p:cNvSpPr>
          <p:nvPr/>
        </p:nvSpPr>
        <p:spPr bwMode="auto">
          <a:xfrm>
            <a:off x="-319088" y="6811963"/>
            <a:ext cx="1828801"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5720" tIns="0" rIns="45720" bIns="0">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just">
              <a:spcBef>
                <a:spcPct val="0"/>
              </a:spcBef>
              <a:buFontTx/>
              <a:buNone/>
            </a:pPr>
            <a:endParaRPr lang="x-none" altLang="x-none" sz="1000">
              <a:solidFill>
                <a:schemeClr val="tx1"/>
              </a:solidFill>
              <a:latin typeface="Arial Narrow" charset="0"/>
            </a:endParaRPr>
          </a:p>
        </p:txBody>
      </p:sp>
      <p:pic>
        <p:nvPicPr>
          <p:cNvPr id="41995"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48400" y="4891058"/>
            <a:ext cx="2667000" cy="177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96" name="TextBox 27"/>
          <p:cNvSpPr txBox="1">
            <a:spLocks noChangeArrowheads="1"/>
          </p:cNvSpPr>
          <p:nvPr/>
        </p:nvSpPr>
        <p:spPr bwMode="auto">
          <a:xfrm>
            <a:off x="6172200" y="6670645"/>
            <a:ext cx="285206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700" b="1" dirty="0">
                <a:solidFill>
                  <a:srgbClr val="00538D"/>
                </a:solidFill>
              </a:rPr>
              <a:t>Austin Trigg, NOAA Fisheries and National Marine Sanctuaries</a:t>
            </a:r>
          </a:p>
        </p:txBody>
      </p:sp>
      <p:sp>
        <p:nvSpPr>
          <p:cNvPr id="14" name="Rectangle 2"/>
          <p:cNvSpPr>
            <a:spLocks noChangeArrowheads="1"/>
          </p:cNvSpPr>
          <p:nvPr/>
        </p:nvSpPr>
        <p:spPr bwMode="auto">
          <a:xfrm>
            <a:off x="76200" y="1600200"/>
            <a:ext cx="8991600"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2000" b="1" dirty="0">
                <a:solidFill>
                  <a:srgbClr val="00538D"/>
                </a:solidFill>
                <a:latin typeface="Arial"/>
                <a:cs typeface="Arial"/>
              </a:rPr>
              <a:t>“Most of the money I’ve ever had came from crabbing. I learned about work from going out with my dad, getting up at 4 in the morning and getting home at 7 pm at night. It’s the kind of thing that’s shaped a lot of my life. It’s a few thousand hours I wouldn’t have had otherwise (with my dad), being out there every day. (For the tribe, Dungeness crab is) life, meaning everything. It’s what you’ve got, it’s that and fish, and it’s why we’re still here. Going out on the water to get fish and crab, it’s what sustained the tribe back as far as anyone can remember. ”</a:t>
            </a:r>
          </a:p>
          <a:p>
            <a:pPr>
              <a:spcBef>
                <a:spcPct val="0"/>
              </a:spcBef>
              <a:buFontTx/>
              <a:buNone/>
            </a:pPr>
            <a:endParaRPr lang="en-US" altLang="x-none" sz="2000" b="1" dirty="0">
              <a:solidFill>
                <a:srgbClr val="00538D"/>
              </a:solidFill>
              <a:latin typeface="Arial"/>
              <a:cs typeface="Arial"/>
            </a:endParaRPr>
          </a:p>
          <a:p>
            <a:pPr>
              <a:spcBef>
                <a:spcPct val="0"/>
              </a:spcBef>
              <a:buFontTx/>
              <a:buNone/>
            </a:pPr>
            <a:r>
              <a:rPr lang="en-US" altLang="x-none" sz="2000" dirty="0">
                <a:solidFill>
                  <a:srgbClr val="00538D"/>
                </a:solidFill>
                <a:latin typeface="Arial"/>
                <a:cs typeface="Arial"/>
              </a:rPr>
              <a:t>   -- David Prince, Jamestown S'Klallam Tribe, Washington </a:t>
            </a:r>
          </a:p>
        </p:txBody>
      </p:sp>
      <p:sp>
        <p:nvSpPr>
          <p:cNvPr id="16" name="Rectangle 2"/>
          <p:cNvSpPr txBox="1">
            <a:spLocks noChangeArrowheads="1"/>
          </p:cNvSpPr>
          <p:nvPr/>
        </p:nvSpPr>
        <p:spPr bwMode="auto">
          <a:xfrm>
            <a:off x="-228600" y="182701"/>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a:lstStyle>
          <a:p>
            <a:pPr>
              <a:defRPr/>
            </a:pPr>
            <a:r>
              <a:rPr lang="en-US" sz="4000" b="1" kern="0" dirty="0">
                <a:ea typeface="Arial Narrow" charset="0"/>
                <a:cs typeface="Arial Narrow" charset="0"/>
              </a:rPr>
              <a:t>Dungeness crab are </a:t>
            </a:r>
          </a:p>
          <a:p>
            <a:pPr>
              <a:defRPr/>
            </a:pPr>
            <a:r>
              <a:rPr lang="en-US" sz="4000" b="1" kern="0" dirty="0">
                <a:ea typeface="Arial Narrow" charset="0"/>
                <a:cs typeface="Arial Narrow" charset="0"/>
              </a:rPr>
              <a:t>embedded in culture</a:t>
            </a:r>
          </a:p>
        </p:txBody>
      </p:sp>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600" y="4914900"/>
            <a:ext cx="1905000" cy="1771603"/>
          </a:xfrm>
          <a:prstGeom prst="rect">
            <a:avLst/>
          </a:prstGeom>
        </p:spPr>
      </p:pic>
      <p:sp>
        <p:nvSpPr>
          <p:cNvPr id="15" name="TextBox 27"/>
          <p:cNvSpPr txBox="1">
            <a:spLocks noChangeArrowheads="1"/>
          </p:cNvSpPr>
          <p:nvPr/>
        </p:nvSpPr>
        <p:spPr bwMode="auto">
          <a:xfrm>
            <a:off x="1752600" y="6657945"/>
            <a:ext cx="453970"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700" b="1" dirty="0">
                <a:solidFill>
                  <a:srgbClr val="00538D"/>
                </a:solidFill>
              </a:rPr>
              <a:t>NOAA</a:t>
            </a:r>
          </a:p>
        </p:txBody>
      </p:sp>
      <p:pic>
        <p:nvPicPr>
          <p:cNvPr id="20" name="Picture 19" descr="dungeness_crab.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19400" y="4800600"/>
            <a:ext cx="2873210" cy="1981200"/>
          </a:xfrm>
          <a:prstGeom prst="rect">
            <a:avLst/>
          </a:prstGeom>
        </p:spPr>
      </p:pic>
    </p:spTree>
    <p:extLst>
      <p:ext uri="{BB962C8B-B14F-4D97-AF65-F5344CB8AC3E}">
        <p14:creationId xmlns:p14="http://schemas.microsoft.com/office/powerpoint/2010/main" val="2952872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ctr">
              <a:buNone/>
              <a:defRPr/>
            </a:pPr>
            <a:endParaRPr lang="en-US" sz="4000" b="1" kern="0" dirty="0">
              <a:ea typeface="Arial Narrow" charset="0"/>
              <a:cs typeface="Arial Narrow" charset="0"/>
            </a:endParaRPr>
          </a:p>
          <a:p>
            <a:pPr algn="ctr">
              <a:buNone/>
              <a:defRPr/>
            </a:pPr>
            <a:r>
              <a:rPr lang="en-US" sz="4000" b="1" kern="0" dirty="0">
                <a:ea typeface="Arial Narrow" charset="0"/>
                <a:cs typeface="Arial Narrow" charset="0"/>
              </a:rPr>
              <a:t>Dungeness crab are </a:t>
            </a:r>
          </a:p>
          <a:p>
            <a:pPr algn="ctr">
              <a:buNone/>
              <a:defRPr/>
            </a:pPr>
            <a:r>
              <a:rPr lang="en-US" sz="4000" b="1" kern="0" dirty="0">
                <a:ea typeface="Arial Narrow" charset="0"/>
                <a:cs typeface="Arial Narrow" charset="0"/>
              </a:rPr>
              <a:t>embedded in culture</a:t>
            </a:r>
          </a:p>
          <a:p>
            <a:pPr>
              <a:buNone/>
              <a:defRPr/>
            </a:pPr>
            <a:endParaRPr lang="en-US" sz="4000" b="1" kern="0" dirty="0">
              <a:ea typeface="Arial Narrow" charset="0"/>
              <a:cs typeface="Arial Narrow" charset="0"/>
            </a:endParaRPr>
          </a:p>
        </p:txBody>
      </p:sp>
      <p:sp>
        <p:nvSpPr>
          <p:cNvPr id="44036" name="Rectangle 5"/>
          <p:cNvSpPr>
            <a:spLocks noChangeArrowheads="1"/>
          </p:cNvSpPr>
          <p:nvPr/>
        </p:nvSpPr>
        <p:spPr bwMode="auto">
          <a:xfrm>
            <a:off x="76200" y="1524000"/>
            <a:ext cx="5334000" cy="5078314"/>
          </a:xfrm>
          <a:prstGeom prst="rect">
            <a:avLst/>
          </a:prstGeom>
          <a:blipFill dpi="0" rotWithShape="1">
            <a:blip r:embed="rId4">
              <a:alphaModFix amt="4600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558800" indent="-11113">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1800" b="1" i="1" dirty="0">
                <a:solidFill>
                  <a:srgbClr val="00538D"/>
                </a:solidFill>
                <a:latin typeface="Arial"/>
                <a:cs typeface="Arial"/>
              </a:rPr>
              <a:t>"In the old days, before the world came to be the way it is today, a giant crab blocked the entrance to the bay. This prevented the people living nearby from making use of their accustomed fishing grounds. </a:t>
            </a:r>
          </a:p>
          <a:p>
            <a:pPr>
              <a:spcBef>
                <a:spcPct val="0"/>
              </a:spcBef>
              <a:buFontTx/>
              <a:buNone/>
            </a:pPr>
            <a:endParaRPr lang="en-US" altLang="x-none" sz="1800" b="1" i="1" dirty="0">
              <a:solidFill>
                <a:srgbClr val="00538D"/>
              </a:solidFill>
              <a:latin typeface="Arial"/>
              <a:cs typeface="Arial"/>
            </a:endParaRPr>
          </a:p>
          <a:p>
            <a:pPr>
              <a:spcBef>
                <a:spcPct val="0"/>
              </a:spcBef>
              <a:buFontTx/>
              <a:buNone/>
            </a:pPr>
            <a:r>
              <a:rPr lang="en-US" altLang="x-none" sz="1800" b="1" i="1" dirty="0">
                <a:solidFill>
                  <a:srgbClr val="00538D"/>
                </a:solidFill>
                <a:latin typeface="Arial"/>
                <a:cs typeface="Arial"/>
              </a:rPr>
              <a:t>“A physically weak boy who lived in the village set out to outsmart the crusty crustacean. </a:t>
            </a:r>
          </a:p>
          <a:p>
            <a:pPr>
              <a:spcBef>
                <a:spcPct val="0"/>
              </a:spcBef>
              <a:buFontTx/>
              <a:buNone/>
            </a:pPr>
            <a:endParaRPr lang="en-US" altLang="x-none" sz="1800" b="1" i="1" dirty="0">
              <a:solidFill>
                <a:srgbClr val="00538D"/>
              </a:solidFill>
              <a:latin typeface="Arial"/>
              <a:cs typeface="Arial"/>
            </a:endParaRPr>
          </a:p>
          <a:p>
            <a:pPr>
              <a:spcBef>
                <a:spcPct val="0"/>
              </a:spcBef>
              <a:buFontTx/>
              <a:buNone/>
            </a:pPr>
            <a:r>
              <a:rPr lang="en-US" altLang="x-none" sz="1800" b="1" i="1" dirty="0">
                <a:solidFill>
                  <a:srgbClr val="00538D"/>
                </a:solidFill>
                <a:latin typeface="Arial"/>
                <a:cs typeface="Arial"/>
              </a:rPr>
              <a:t>"He saw the giant crab there, and he sneaked along the ocean floor in a way so that the crab was unable to see him. By doing this, he was able to attack the crab from behind, rendering the huge and fearless creature powerless. After having chewed up the monstrous crab, he spit the pieces into the bay, saying: 'May these pieces turn into small crabs, and be a means of livelihood to all the people in the future.’ ” </a:t>
            </a:r>
          </a:p>
        </p:txBody>
      </p:sp>
      <p:sp>
        <p:nvSpPr>
          <p:cNvPr id="3" name="TextBox 2"/>
          <p:cNvSpPr txBox="1"/>
          <p:nvPr/>
        </p:nvSpPr>
        <p:spPr>
          <a:xfrm>
            <a:off x="5562600" y="4800600"/>
            <a:ext cx="3543300" cy="1938992"/>
          </a:xfrm>
          <a:prstGeom prst="rect">
            <a:avLst/>
          </a:prstGeom>
          <a:noFill/>
        </p:spPr>
        <p:txBody>
          <a:bodyPr wrap="square" rtlCol="0">
            <a:spAutoFit/>
          </a:bodyPr>
          <a:lstStyle/>
          <a:p>
            <a:pPr marL="0" lvl="1"/>
            <a:r>
              <a:rPr lang="en-US" altLang="x-none" sz="2000" dirty="0">
                <a:solidFill>
                  <a:srgbClr val="00538D"/>
                </a:solidFill>
                <a:latin typeface="Arial"/>
                <a:cs typeface="Arial"/>
              </a:rPr>
              <a:t>-- Indian legend, narrated on a plaque at a Highway 101 turnout on the Jamestown S'Klallam Reservation, overlooking Sequim Bay, Washington </a:t>
            </a:r>
          </a:p>
        </p:txBody>
      </p:sp>
      <p:pic>
        <p:nvPicPr>
          <p:cNvPr id="4" name="Picture 3" descr="Red Crab Hi-R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10200" y="1600200"/>
            <a:ext cx="3615266" cy="2667000"/>
          </a:xfrm>
          <a:prstGeom prst="rect">
            <a:avLst/>
          </a:prstGeom>
        </p:spPr>
      </p:pic>
      <p:sp>
        <p:nvSpPr>
          <p:cNvPr id="11" name="TextBox 27"/>
          <p:cNvSpPr txBox="1">
            <a:spLocks noChangeArrowheads="1"/>
          </p:cNvSpPr>
          <p:nvPr/>
        </p:nvSpPr>
        <p:spPr bwMode="auto">
          <a:xfrm>
            <a:off x="5943600" y="4343400"/>
            <a:ext cx="2659702"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700" b="1" dirty="0">
                <a:solidFill>
                  <a:srgbClr val="00538D"/>
                </a:solidFill>
              </a:rPr>
              <a:t>Dungeness Crab Festival, Artist: John </a:t>
            </a:r>
            <a:r>
              <a:rPr lang="en-US" altLang="x-none" sz="700" b="1" dirty="0" err="1">
                <a:solidFill>
                  <a:srgbClr val="00538D"/>
                </a:solidFill>
              </a:rPr>
              <a:t>Goodwine</a:t>
            </a:r>
            <a:r>
              <a:rPr lang="en-US" altLang="x-none" sz="700" b="1" dirty="0">
                <a:solidFill>
                  <a:srgbClr val="00538D"/>
                </a:solidFill>
              </a:rPr>
              <a:t> “</a:t>
            </a:r>
            <a:r>
              <a:rPr lang="en-US" altLang="x-none" sz="700" b="1" dirty="0" err="1">
                <a:solidFill>
                  <a:srgbClr val="00538D"/>
                </a:solidFill>
              </a:rPr>
              <a:t>Nytom</a:t>
            </a:r>
            <a:r>
              <a:rPr lang="en-US" altLang="x-none" sz="700" b="1" dirty="0">
                <a:solidFill>
                  <a:srgbClr val="00538D"/>
                </a:solidFill>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39939" name="Rectangle 8"/>
          <p:cNvSpPr>
            <a:spLocks noChangeArrowheads="1"/>
          </p:cNvSpPr>
          <p:nvPr/>
        </p:nvSpPr>
        <p:spPr bwMode="auto">
          <a:xfrm>
            <a:off x="-4557713" y="3750996"/>
            <a:ext cx="1828801"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5720" tIns="0" rIns="45720" bIns="0">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just">
              <a:spcBef>
                <a:spcPct val="0"/>
              </a:spcBef>
              <a:buFontTx/>
              <a:buNone/>
            </a:pPr>
            <a:endParaRPr lang="x-none" altLang="x-none" sz="1000">
              <a:solidFill>
                <a:schemeClr val="tx1"/>
              </a:solidFill>
              <a:latin typeface="Arial Narrow" charset="0"/>
            </a:endParaRPr>
          </a:p>
        </p:txBody>
      </p:sp>
      <p:sp>
        <p:nvSpPr>
          <p:cNvPr id="39940" name="Rectangle 3"/>
          <p:cNvSpPr>
            <a:spLocks noChangeArrowheads="1"/>
          </p:cNvSpPr>
          <p:nvPr/>
        </p:nvSpPr>
        <p:spPr bwMode="auto">
          <a:xfrm>
            <a:off x="989854" y="1523054"/>
            <a:ext cx="755886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ctr">
              <a:spcBef>
                <a:spcPct val="0"/>
              </a:spcBef>
              <a:buSzPct val="150000"/>
              <a:buFontTx/>
              <a:buNone/>
            </a:pPr>
            <a:r>
              <a:rPr lang="en-US" altLang="x-none" sz="2600" b="1" dirty="0">
                <a:solidFill>
                  <a:srgbClr val="00538D"/>
                </a:solidFill>
                <a:latin typeface="Arial Narrow" charset="0"/>
                <a:sym typeface="Wingdings" charset="2"/>
              </a:rPr>
              <a:t>Dungeness crab, especially during their larval stage, are a major food source for many fish species.</a:t>
            </a:r>
          </a:p>
        </p:txBody>
      </p:sp>
      <p:sp>
        <p:nvSpPr>
          <p:cNvPr id="24" name="Rectangle 2"/>
          <p:cNvSpPr txBox="1">
            <a:spLocks noChangeArrowheads="1"/>
          </p:cNvSpPr>
          <p:nvPr/>
        </p:nvSpPr>
        <p:spPr bwMode="auto">
          <a:xfrm>
            <a:off x="0" y="762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a:lstStyle>
          <a:p>
            <a:pPr>
              <a:defRPr/>
            </a:pPr>
            <a:r>
              <a:rPr lang="en-US" sz="4000" b="1" kern="0" dirty="0">
                <a:ea typeface="Arial Narrow" charset="0"/>
                <a:cs typeface="Arial Narrow" charset="0"/>
              </a:rPr>
              <a:t>Dungeness crab are </a:t>
            </a:r>
          </a:p>
          <a:p>
            <a:pPr>
              <a:defRPr/>
            </a:pPr>
            <a:r>
              <a:rPr lang="en-US" sz="4000" b="1" kern="0" dirty="0">
                <a:ea typeface="Arial Narrow" charset="0"/>
                <a:cs typeface="Arial Narrow" charset="0"/>
              </a:rPr>
              <a:t>important ecologically</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rot="20275982">
            <a:off x="3474802" y="4971861"/>
            <a:ext cx="1272151" cy="1272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Box 21"/>
          <p:cNvSpPr txBox="1">
            <a:spLocks noChangeArrowheads="1"/>
          </p:cNvSpPr>
          <p:nvPr/>
        </p:nvSpPr>
        <p:spPr bwMode="auto">
          <a:xfrm>
            <a:off x="2895600" y="6120860"/>
            <a:ext cx="248495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ctr">
              <a:spcBef>
                <a:spcPct val="0"/>
              </a:spcBef>
              <a:buFontTx/>
              <a:buNone/>
            </a:pPr>
            <a:r>
              <a:rPr lang="en-US" altLang="x-none" sz="1400" b="1" dirty="0">
                <a:solidFill>
                  <a:srgbClr val="00538D"/>
                </a:solidFill>
              </a:rPr>
              <a:t>Dungeness crab </a:t>
            </a:r>
          </a:p>
          <a:p>
            <a:pPr algn="ctr">
              <a:spcBef>
                <a:spcPct val="0"/>
              </a:spcBef>
              <a:buFontTx/>
              <a:buNone/>
            </a:pPr>
            <a:r>
              <a:rPr lang="en-US" altLang="x-none" sz="1400" b="1" dirty="0" err="1">
                <a:solidFill>
                  <a:srgbClr val="00538D"/>
                </a:solidFill>
              </a:rPr>
              <a:t>zoea</a:t>
            </a:r>
            <a:r>
              <a:rPr lang="en-US" altLang="x-none" sz="1400" b="1" dirty="0">
                <a:solidFill>
                  <a:srgbClr val="00538D"/>
                </a:solidFill>
              </a:rPr>
              <a:t> larvae</a:t>
            </a:r>
          </a:p>
        </p:txBody>
      </p:sp>
      <p:pic>
        <p:nvPicPr>
          <p:cNvPr id="23" name="Picture 18"/>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rot="2256272">
            <a:off x="2031755" y="5077187"/>
            <a:ext cx="1170709" cy="1048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bwMode="auto">
          <a:xfrm>
            <a:off x="1285324" y="6131898"/>
            <a:ext cx="2447344" cy="523220"/>
          </a:xfrm>
          <a:prstGeom prst="rect">
            <a:avLst/>
          </a:prstGeom>
          <a:noFill/>
        </p:spPr>
        <p:txBody>
          <a:bodyPr wrap="square">
            <a:spAutoFit/>
          </a:bodyPr>
          <a:lstStyle/>
          <a:p>
            <a:pPr algn="ctr">
              <a:defRPr/>
            </a:pPr>
            <a:r>
              <a:rPr lang="en-US" sz="1400" b="1" dirty="0">
                <a:solidFill>
                  <a:srgbClr val="00538D"/>
                </a:solidFill>
              </a:rPr>
              <a:t>Dungeness crab</a:t>
            </a:r>
          </a:p>
          <a:p>
            <a:pPr algn="ctr">
              <a:defRPr/>
            </a:pPr>
            <a:r>
              <a:rPr lang="en-US" sz="1400" b="1" dirty="0">
                <a:solidFill>
                  <a:srgbClr val="00538D"/>
                </a:solidFill>
              </a:rPr>
              <a:t>megalopa larvae</a:t>
            </a:r>
          </a:p>
        </p:txBody>
      </p:sp>
      <p:sp>
        <p:nvSpPr>
          <p:cNvPr id="12" name="Rectangle 8"/>
          <p:cNvSpPr>
            <a:spLocks noChangeArrowheads="1"/>
          </p:cNvSpPr>
          <p:nvPr/>
        </p:nvSpPr>
        <p:spPr bwMode="auto">
          <a:xfrm>
            <a:off x="9675367" y="3733800"/>
            <a:ext cx="1828801"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5720" tIns="0" rIns="45720" bIns="0">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just">
              <a:spcBef>
                <a:spcPct val="0"/>
              </a:spcBef>
              <a:buFontTx/>
              <a:buNone/>
            </a:pPr>
            <a:endParaRPr lang="x-none" altLang="x-none" sz="1000">
              <a:solidFill>
                <a:schemeClr val="tx1"/>
              </a:solidFill>
              <a:latin typeface="Arial Narrow" charset="0"/>
            </a:endParaRPr>
          </a:p>
        </p:txBody>
      </p:sp>
      <p:grpSp>
        <p:nvGrpSpPr>
          <p:cNvPr id="2" name="Group 1"/>
          <p:cNvGrpSpPr/>
          <p:nvPr/>
        </p:nvGrpSpPr>
        <p:grpSpPr>
          <a:xfrm>
            <a:off x="4431821" y="2424005"/>
            <a:ext cx="2674441" cy="2005831"/>
            <a:chOff x="9587117" y="4509333"/>
            <a:chExt cx="2674441" cy="2005831"/>
          </a:xfrm>
        </p:grpSpPr>
        <p:pic>
          <p:nvPicPr>
            <p:cNvPr id="13" name="Picture 9"/>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587117" y="4509333"/>
              <a:ext cx="2674441" cy="2005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0"/>
            <p:cNvSpPr txBox="1">
              <a:spLocks noChangeArrowheads="1"/>
            </p:cNvSpPr>
            <p:nvPr/>
          </p:nvSpPr>
          <p:spPr bwMode="auto">
            <a:xfrm>
              <a:off x="9964998" y="6010144"/>
              <a:ext cx="139012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700" b="1" dirty="0">
                  <a:solidFill>
                    <a:srgbClr val="00538D"/>
                  </a:solidFill>
                </a:rPr>
                <a:t>Copper Rockfish (2015)</a:t>
              </a:r>
            </a:p>
            <a:p>
              <a:pPr>
                <a:spcBef>
                  <a:spcPct val="0"/>
                </a:spcBef>
                <a:buFontTx/>
                <a:buNone/>
              </a:pPr>
              <a:r>
                <a:rPr lang="en-US" altLang="x-none" sz="700" b="1" dirty="0">
                  <a:solidFill>
                    <a:srgbClr val="00538D"/>
                  </a:solidFill>
                </a:rPr>
                <a:t>NOAA Fisheries West Coast</a:t>
              </a:r>
            </a:p>
          </p:txBody>
        </p:sp>
      </p:grpSp>
      <p:grpSp>
        <p:nvGrpSpPr>
          <p:cNvPr id="15" name="Group 14"/>
          <p:cNvGrpSpPr/>
          <p:nvPr/>
        </p:nvGrpSpPr>
        <p:grpSpPr>
          <a:xfrm>
            <a:off x="2710538" y="2632243"/>
            <a:ext cx="1922593" cy="1576680"/>
            <a:chOff x="176192" y="2667002"/>
            <a:chExt cx="3051991" cy="2520318"/>
          </a:xfrm>
        </p:grpSpPr>
        <p:pic>
          <p:nvPicPr>
            <p:cNvPr id="16" name="Picture 13"/>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228600" y="2667002"/>
              <a:ext cx="2999583" cy="2015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Box 17"/>
            <p:cNvSpPr txBox="1">
              <a:spLocks noChangeArrowheads="1"/>
            </p:cNvSpPr>
            <p:nvPr/>
          </p:nvSpPr>
          <p:spPr bwMode="auto">
            <a:xfrm>
              <a:off x="176192" y="4695339"/>
              <a:ext cx="2194009" cy="491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700" b="1" dirty="0">
                  <a:solidFill>
                    <a:srgbClr val="00538D"/>
                  </a:solidFill>
                </a:rPr>
                <a:t>Sockeye Salmon (2015)</a:t>
              </a:r>
            </a:p>
            <a:p>
              <a:pPr>
                <a:spcBef>
                  <a:spcPct val="0"/>
                </a:spcBef>
                <a:buFontTx/>
                <a:buNone/>
              </a:pPr>
              <a:r>
                <a:rPr lang="en-US" altLang="x-none" sz="700" b="1" dirty="0">
                  <a:solidFill>
                    <a:srgbClr val="00538D"/>
                  </a:solidFill>
                </a:rPr>
                <a:t>NOAA Fisheries West Coast</a:t>
              </a:r>
            </a:p>
          </p:txBody>
        </p:sp>
      </p:grpSp>
      <p:grpSp>
        <p:nvGrpSpPr>
          <p:cNvPr id="18" name="Group 17"/>
          <p:cNvGrpSpPr/>
          <p:nvPr/>
        </p:nvGrpSpPr>
        <p:grpSpPr>
          <a:xfrm>
            <a:off x="6808367" y="2670082"/>
            <a:ext cx="2221349" cy="1770890"/>
            <a:chOff x="3717171" y="2667000"/>
            <a:chExt cx="3140829" cy="2762158"/>
          </a:xfrm>
        </p:grpSpPr>
        <p:pic>
          <p:nvPicPr>
            <p:cNvPr id="19" name="Picture 14"/>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3810000" y="26670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15"/>
            <p:cNvSpPr>
              <a:spLocks noChangeArrowheads="1"/>
            </p:cNvSpPr>
            <p:nvPr/>
          </p:nvSpPr>
          <p:spPr bwMode="auto">
            <a:xfrm rot="10800000" flipV="1">
              <a:off x="3717171" y="4949101"/>
              <a:ext cx="3047999" cy="4800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700" b="1" dirty="0">
                  <a:solidFill>
                    <a:srgbClr val="00538D"/>
                  </a:solidFill>
                </a:rPr>
                <a:t>Herring from Alaska trawl (2004)</a:t>
              </a:r>
            </a:p>
            <a:p>
              <a:pPr>
                <a:spcBef>
                  <a:spcPct val="0"/>
                </a:spcBef>
                <a:buFontTx/>
                <a:buNone/>
              </a:pPr>
              <a:r>
                <a:rPr lang="en-US" altLang="x-none" sz="700" b="1" dirty="0">
                  <a:solidFill>
                    <a:srgbClr val="00538D"/>
                  </a:solidFill>
                </a:rPr>
                <a:t>David </a:t>
              </a:r>
              <a:r>
                <a:rPr lang="en-US" altLang="x-none" sz="700" b="1" dirty="0" err="1">
                  <a:solidFill>
                    <a:srgbClr val="00538D"/>
                  </a:solidFill>
                </a:rPr>
                <a:t>Csepp</a:t>
              </a:r>
              <a:r>
                <a:rPr lang="en-US" altLang="x-none" sz="700" b="1" dirty="0">
                  <a:solidFill>
                    <a:srgbClr val="00538D"/>
                  </a:solidFill>
                </a:rPr>
                <a:t>, NOAA Fisheries West Coast</a:t>
              </a:r>
            </a:p>
          </p:txBody>
        </p:sp>
      </p:grpSp>
      <p:pic>
        <p:nvPicPr>
          <p:cNvPr id="25" name="Picture 23"/>
          <p:cNvPicPr>
            <a:picLocks noChangeAspect="1"/>
          </p:cNvPicPr>
          <p:nvPr/>
        </p:nvPicPr>
        <p:blipFill>
          <a:blip r:embed="rId9" cstate="print">
            <a:extLst>
              <a:ext uri="{28A0092B-C50C-407E-A947-70E740481C1C}">
                <a14:useLocalDpi xmlns:a14="http://schemas.microsoft.com/office/drawing/2010/main"/>
              </a:ext>
            </a:extLst>
          </a:blip>
          <a:srcRect t="-290" b="28838"/>
          <a:stretch>
            <a:fillRect/>
          </a:stretch>
        </p:blipFill>
        <p:spPr bwMode="auto">
          <a:xfrm>
            <a:off x="16385" y="2507569"/>
            <a:ext cx="2605031" cy="3532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Rectangle 3"/>
          <p:cNvSpPr>
            <a:spLocks noChangeArrowheads="1"/>
          </p:cNvSpPr>
          <p:nvPr/>
        </p:nvSpPr>
        <p:spPr bwMode="auto">
          <a:xfrm>
            <a:off x="5175715" y="4952477"/>
            <a:ext cx="3854001"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ctr">
              <a:spcBef>
                <a:spcPct val="0"/>
              </a:spcBef>
              <a:buSzPct val="150000"/>
              <a:buFontTx/>
              <a:buNone/>
            </a:pPr>
            <a:r>
              <a:rPr lang="en-US" altLang="x-none" sz="2600" b="1" dirty="0">
                <a:solidFill>
                  <a:srgbClr val="00538D"/>
                </a:solidFill>
                <a:latin typeface="Arial Narrow" charset="0"/>
                <a:sym typeface="Wingdings" charset="2"/>
              </a:rPr>
              <a:t>Will these fish be affected by a potential decline in Dungeness crab?</a:t>
            </a:r>
          </a:p>
        </p:txBody>
      </p:sp>
    </p:spTree>
    <p:extLst>
      <p:ext uri="{BB962C8B-B14F-4D97-AF65-F5344CB8AC3E}">
        <p14:creationId xmlns:p14="http://schemas.microsoft.com/office/powerpoint/2010/main" val="14979542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ChangeArrowheads="1"/>
          </p:cNvSpPr>
          <p:nvPr/>
        </p:nvSpPr>
        <p:spPr bwMode="auto">
          <a:xfrm>
            <a:off x="0" y="0"/>
            <a:ext cx="9144000" cy="68580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3000" dirty="0">
              <a:solidFill>
                <a:schemeClr val="bg1"/>
              </a:solidFill>
              <a:ea typeface="ＭＳ Ｐゴシック" charset="0"/>
              <a:cs typeface="ＭＳ Ｐゴシック" charset="0"/>
            </a:endParaRPr>
          </a:p>
        </p:txBody>
      </p:sp>
      <p:sp>
        <p:nvSpPr>
          <p:cNvPr id="6" name="Title 2"/>
          <p:cNvSpPr>
            <a:spLocks noGrp="1"/>
          </p:cNvSpPr>
          <p:nvPr>
            <p:ph type="title"/>
          </p:nvPr>
        </p:nvSpPr>
        <p:spPr>
          <a:xfrm>
            <a:off x="0" y="2755557"/>
            <a:ext cx="9144000" cy="2971800"/>
          </a:xfrm>
        </p:spPr>
        <p:txBody>
          <a:bodyPr/>
          <a:lstStyle/>
          <a:p>
            <a:r>
              <a:rPr lang="en-US" altLang="x-none" sz="7200" b="1" dirty="0"/>
              <a:t>How will ocean acidification affect Dungeness crab?</a:t>
            </a:r>
          </a:p>
        </p:txBody>
      </p:sp>
      <p:sp>
        <p:nvSpPr>
          <p:cNvPr id="4" name="Title 2"/>
          <p:cNvSpPr txBox="1">
            <a:spLocks/>
          </p:cNvSpPr>
          <p:nvPr/>
        </p:nvSpPr>
        <p:spPr bwMode="auto">
          <a:xfrm>
            <a:off x="0" y="68580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a:lstStyle>
          <a:p>
            <a:r>
              <a:rPr lang="en-US" altLang="x-none" sz="4500" b="1" dirty="0">
                <a:solidFill>
                  <a:srgbClr val="BFBFBF"/>
                </a:solidFill>
              </a:rPr>
              <a:t>Ocean chemistry is changing</a:t>
            </a:r>
          </a:p>
          <a:p>
            <a:endParaRPr lang="en-US" altLang="x-none" sz="1200" b="1" dirty="0">
              <a:solidFill>
                <a:srgbClr val="BFBFBF"/>
              </a:solidFill>
            </a:endParaRPr>
          </a:p>
          <a:p>
            <a:r>
              <a:rPr lang="en-US" altLang="x-none" sz="4500" b="1" dirty="0">
                <a:solidFill>
                  <a:srgbClr val="BFBFBF"/>
                </a:solidFill>
              </a:rPr>
              <a:t>Dungeness crab are important</a:t>
            </a:r>
          </a:p>
        </p:txBody>
      </p:sp>
    </p:spTree>
    <p:extLst>
      <p:ext uri="{BB962C8B-B14F-4D97-AF65-F5344CB8AC3E}">
        <p14:creationId xmlns:p14="http://schemas.microsoft.com/office/powerpoint/2010/main" val="253449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MS World Map GEBC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68" y="1212740"/>
            <a:ext cx="9144000" cy="5650949"/>
          </a:xfrm>
          <a:prstGeom prst="rect">
            <a:avLst/>
          </a:prstGeom>
        </p:spPr>
      </p:pic>
      <p:sp>
        <p:nvSpPr>
          <p:cNvPr id="4" name="Title 1"/>
          <p:cNvSpPr>
            <a:spLocks noGrp="1"/>
          </p:cNvSpPr>
          <p:nvPr>
            <p:ph type="title"/>
          </p:nvPr>
        </p:nvSpPr>
        <p:spPr>
          <a:xfrm>
            <a:off x="0" y="0"/>
            <a:ext cx="9144000" cy="1143000"/>
          </a:xfrm>
        </p:spPr>
        <p:txBody>
          <a:bodyPr/>
          <a:lstStyle/>
          <a:p>
            <a:r>
              <a:rPr lang="en-US" sz="4000" b="1" dirty="0"/>
              <a:t>National Marine Sanctuary System</a:t>
            </a:r>
          </a:p>
        </p:txBody>
      </p:sp>
    </p:spTree>
    <p:extLst>
      <p:ext uri="{BB962C8B-B14F-4D97-AF65-F5344CB8AC3E}">
        <p14:creationId xmlns:p14="http://schemas.microsoft.com/office/powerpoint/2010/main" val="1423607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8"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50179" name="Rectangle 2"/>
          <p:cNvSpPr>
            <a:spLocks noGrp="1" noChangeArrowheads="1"/>
          </p:cNvSpPr>
          <p:nvPr>
            <p:ph type="title"/>
          </p:nvPr>
        </p:nvSpPr>
        <p:spPr>
          <a:xfrm>
            <a:off x="0" y="76200"/>
            <a:ext cx="9144000" cy="1143000"/>
          </a:xfrm>
        </p:spPr>
        <p:txBody>
          <a:bodyPr/>
          <a:lstStyle/>
          <a:p>
            <a:pPr eaLnBrk="1" hangingPunct="1"/>
            <a:r>
              <a:rPr lang="en-US" altLang="x-none" sz="4400" b="1" dirty="0"/>
              <a:t>Will Dungeness crab be able to tolerate global ocean change?</a:t>
            </a:r>
          </a:p>
        </p:txBody>
      </p:sp>
      <p:sp>
        <p:nvSpPr>
          <p:cNvPr id="50180" name="Rectangle 8"/>
          <p:cNvSpPr>
            <a:spLocks noChangeArrowheads="1"/>
          </p:cNvSpPr>
          <p:nvPr/>
        </p:nvSpPr>
        <p:spPr bwMode="auto">
          <a:xfrm>
            <a:off x="114300" y="1512466"/>
            <a:ext cx="4343400" cy="187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just">
              <a:spcBef>
                <a:spcPct val="0"/>
              </a:spcBef>
              <a:spcAft>
                <a:spcPts val="600"/>
              </a:spcAft>
              <a:buSzPct val="150000"/>
              <a:buFontTx/>
              <a:buNone/>
            </a:pPr>
            <a:endParaRPr lang="en-US" altLang="x-none" sz="2800" b="1" dirty="0">
              <a:solidFill>
                <a:srgbClr val="00538D"/>
              </a:solidFill>
              <a:latin typeface="+mj-lt"/>
              <a:sym typeface="Wingdings" charset="2"/>
            </a:endParaRPr>
          </a:p>
          <a:p>
            <a:pPr algn="just">
              <a:spcBef>
                <a:spcPct val="0"/>
              </a:spcBef>
              <a:spcAft>
                <a:spcPts val="1200"/>
              </a:spcAft>
              <a:buSzPct val="150000"/>
            </a:pPr>
            <a:endParaRPr lang="en-US" altLang="x-none" sz="2000" dirty="0">
              <a:solidFill>
                <a:srgbClr val="00538D"/>
              </a:solidFill>
              <a:latin typeface="Arial Narrow" charset="0"/>
            </a:endParaRPr>
          </a:p>
          <a:p>
            <a:pPr algn="just">
              <a:spcBef>
                <a:spcPct val="0"/>
              </a:spcBef>
              <a:spcAft>
                <a:spcPts val="600"/>
              </a:spcAft>
              <a:buSzPct val="150000"/>
              <a:buFontTx/>
              <a:buNone/>
            </a:pPr>
            <a:endParaRPr lang="en-US" altLang="x-none" sz="2400" b="1" dirty="0">
              <a:solidFill>
                <a:srgbClr val="00538D"/>
              </a:solidFill>
              <a:latin typeface="Arial Narrow" charset="0"/>
              <a:sym typeface="Wingdings" charset="2"/>
            </a:endParaRPr>
          </a:p>
          <a:p>
            <a:pPr algn="just">
              <a:spcBef>
                <a:spcPct val="0"/>
              </a:spcBef>
              <a:spcAft>
                <a:spcPts val="600"/>
              </a:spcAft>
              <a:buSzPct val="150000"/>
              <a:buFontTx/>
              <a:buNone/>
            </a:pPr>
            <a:endParaRPr lang="en-US" altLang="x-none" sz="2400" b="1" dirty="0">
              <a:solidFill>
                <a:srgbClr val="00538D"/>
              </a:solidFill>
              <a:latin typeface="Arial Narrow" charset="0"/>
              <a:sym typeface="Wingdings" charset="2"/>
            </a:endParaRPr>
          </a:p>
        </p:txBody>
      </p:sp>
      <p:sp>
        <p:nvSpPr>
          <p:cNvPr id="121" name="Rectangle 120"/>
          <p:cNvSpPr/>
          <p:nvPr/>
        </p:nvSpPr>
        <p:spPr>
          <a:xfrm>
            <a:off x="428678" y="1524000"/>
            <a:ext cx="8286643" cy="707886"/>
          </a:xfrm>
          <a:prstGeom prst="rect">
            <a:avLst/>
          </a:prstGeom>
        </p:spPr>
        <p:txBody>
          <a:bodyPr wrap="square">
            <a:spAutoFit/>
          </a:bodyPr>
          <a:lstStyle/>
          <a:p>
            <a:pPr algn="ctr">
              <a:spcAft>
                <a:spcPts val="1200"/>
              </a:spcAft>
              <a:buSzPct val="150000"/>
            </a:pPr>
            <a:r>
              <a:rPr lang="en-US" altLang="x-none" sz="2000" b="1" dirty="0">
                <a:solidFill>
                  <a:srgbClr val="00538D"/>
                </a:solidFill>
                <a:latin typeface="Arial"/>
                <a:cs typeface="Arial"/>
              </a:rPr>
              <a:t>Like humans, crabs are sensitive to environmental conditions. When pushed beyond their limits, they can become stressed.</a:t>
            </a:r>
          </a:p>
        </p:txBody>
      </p:sp>
      <p:grpSp>
        <p:nvGrpSpPr>
          <p:cNvPr id="28" name="Group 27"/>
          <p:cNvGrpSpPr/>
          <p:nvPr/>
        </p:nvGrpSpPr>
        <p:grpSpPr>
          <a:xfrm>
            <a:off x="428678" y="2286000"/>
            <a:ext cx="8566996" cy="2091566"/>
            <a:chOff x="161008" y="2125155"/>
            <a:chExt cx="8566996" cy="2091566"/>
          </a:xfrm>
        </p:grpSpPr>
        <p:pic>
          <p:nvPicPr>
            <p:cNvPr id="29" name="Picture 6" descr="nimal, Cartoon, Comic, Crab, Crustacean, Marine, Ocea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95788" y="2565595"/>
              <a:ext cx="2632216" cy="155465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61008" y="2125155"/>
              <a:ext cx="2467754" cy="2091566"/>
              <a:chOff x="1020607" y="3426284"/>
              <a:chExt cx="3246593" cy="2577077"/>
            </a:xfrm>
          </p:grpSpPr>
          <p:pic>
            <p:nvPicPr>
              <p:cNvPr id="31" name="Picture 12" descr="mage result for crab carto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H="1">
                <a:off x="1020607" y="3717558"/>
                <a:ext cx="3246593" cy="2285803"/>
              </a:xfrm>
              <a:prstGeom prst="rect">
                <a:avLst/>
              </a:prstGeom>
              <a:noFill/>
              <a:extLst>
                <a:ext uri="{909E8E84-426E-40DD-AFC4-6F175D3DCCD1}">
                  <a14:hiddenFill xmlns:a14="http://schemas.microsoft.com/office/drawing/2010/main">
                    <a:solidFill>
                      <a:srgbClr val="FFFFFF"/>
                    </a:solidFill>
                  </a14:hiddenFill>
                </a:ext>
              </a:extLst>
            </p:spPr>
          </p:pic>
          <p:sp>
            <p:nvSpPr>
              <p:cNvPr id="32" name="Arc 31"/>
              <p:cNvSpPr/>
              <p:nvPr/>
            </p:nvSpPr>
            <p:spPr bwMode="auto">
              <a:xfrm rot="9938663">
                <a:off x="2182635" y="3426284"/>
                <a:ext cx="1074153" cy="2299466"/>
              </a:xfrm>
              <a:prstGeom prst="arc">
                <a:avLst>
                  <a:gd name="adj1" fmla="val 14899791"/>
                  <a:gd name="adj2" fmla="val 17841452"/>
                </a:avLst>
              </a:prstGeom>
              <a:noFill/>
              <a:ln w="603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pic>
        <p:nvPicPr>
          <p:cNvPr id="34" name="Picture 33"/>
          <p:cNvPicPr>
            <a:picLocks noChangeAspect="1"/>
          </p:cNvPicPr>
          <p:nvPr/>
        </p:nvPicPr>
        <p:blipFill>
          <a:blip r:embed="rId6"/>
          <a:stretch>
            <a:fillRect/>
          </a:stretch>
        </p:blipFill>
        <p:spPr>
          <a:xfrm>
            <a:off x="2551288" y="2371763"/>
            <a:ext cx="4401422" cy="2164802"/>
          </a:xfrm>
          <a:prstGeom prst="rect">
            <a:avLst/>
          </a:prstGeom>
        </p:spPr>
      </p:pic>
      <p:pic>
        <p:nvPicPr>
          <p:cNvPr id="3" name="Picture 2">
            <a:extLst>
              <a:ext uri="{FF2B5EF4-FFF2-40B4-BE49-F238E27FC236}">
                <a16:creationId xmlns:a16="http://schemas.microsoft.com/office/drawing/2014/main" id="{EA55ECC1-C2EC-7649-A12D-930507392F54}"/>
              </a:ext>
            </a:extLst>
          </p:cNvPr>
          <p:cNvPicPr>
            <a:picLocks noChangeAspect="1"/>
          </p:cNvPicPr>
          <p:nvPr/>
        </p:nvPicPr>
        <p:blipFill>
          <a:blip r:embed="rId7"/>
          <a:stretch>
            <a:fillRect/>
          </a:stretch>
        </p:blipFill>
        <p:spPr>
          <a:xfrm>
            <a:off x="1240449" y="4487806"/>
            <a:ext cx="7023100" cy="2336800"/>
          </a:xfrm>
          <a:prstGeom prst="rect">
            <a:avLst/>
          </a:prstGeom>
        </p:spPr>
      </p:pic>
    </p:spTree>
    <p:extLst>
      <p:ext uri="{BB962C8B-B14F-4D97-AF65-F5344CB8AC3E}">
        <p14:creationId xmlns:p14="http://schemas.microsoft.com/office/powerpoint/2010/main" val="1376675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0"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48131" name="Rectangle 2"/>
          <p:cNvSpPr>
            <a:spLocks noGrp="1" noChangeArrowheads="1"/>
          </p:cNvSpPr>
          <p:nvPr>
            <p:ph type="title"/>
          </p:nvPr>
        </p:nvSpPr>
        <p:spPr>
          <a:xfrm>
            <a:off x="0" y="76200"/>
            <a:ext cx="9144000" cy="1143000"/>
          </a:xfrm>
        </p:spPr>
        <p:txBody>
          <a:bodyPr/>
          <a:lstStyle/>
          <a:p>
            <a:pPr eaLnBrk="1" hangingPunct="1"/>
            <a:r>
              <a:rPr lang="en-US" altLang="x-none" b="1" dirty="0"/>
              <a:t>How will ocean acidification affect Dungeness Crab?</a:t>
            </a:r>
          </a:p>
        </p:txBody>
      </p:sp>
      <p:pic>
        <p:nvPicPr>
          <p:cNvPr id="48132" name="Picture 3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4400" y="1752600"/>
            <a:ext cx="1905000" cy="2115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0" y="1533465"/>
            <a:ext cx="5029200" cy="5324535"/>
          </a:xfrm>
          <a:prstGeom prst="rect">
            <a:avLst/>
          </a:prstGeom>
          <a:noFill/>
        </p:spPr>
        <p:txBody>
          <a:bodyPr wrap="square" rtlCol="0">
            <a:spAutoFit/>
          </a:bodyPr>
          <a:lstStyle/>
          <a:p>
            <a:r>
              <a:rPr lang="en-US" sz="2000" b="1" dirty="0">
                <a:solidFill>
                  <a:srgbClr val="00538D"/>
                </a:solidFill>
                <a:latin typeface="Arial"/>
                <a:cs typeface="Arial"/>
              </a:rPr>
              <a:t>• Dungeness crab are commonly found from Alaska to southern California</a:t>
            </a:r>
          </a:p>
          <a:p>
            <a:endParaRPr lang="en-US" sz="2000" b="1" dirty="0">
              <a:solidFill>
                <a:srgbClr val="00538D"/>
              </a:solidFill>
              <a:latin typeface="Arial"/>
              <a:cs typeface="Arial"/>
            </a:endParaRPr>
          </a:p>
          <a:p>
            <a:r>
              <a:rPr lang="en-US" sz="2000" b="1" dirty="0">
                <a:solidFill>
                  <a:srgbClr val="00538D"/>
                </a:solidFill>
                <a:latin typeface="Arial"/>
                <a:cs typeface="Arial"/>
              </a:rPr>
              <a:t>• They live in seagrass beds or on the sandy ocean floor commonly from the seashore to over 300 feet deep</a:t>
            </a:r>
          </a:p>
          <a:p>
            <a:endParaRPr lang="en-US" sz="2000" b="1" dirty="0">
              <a:solidFill>
                <a:srgbClr val="00538D"/>
              </a:solidFill>
              <a:latin typeface="Arial"/>
              <a:cs typeface="Arial"/>
            </a:endParaRPr>
          </a:p>
          <a:p>
            <a:r>
              <a:rPr lang="en-US" sz="2000" b="1" dirty="0">
                <a:solidFill>
                  <a:srgbClr val="00538D"/>
                </a:solidFill>
                <a:latin typeface="Arial"/>
                <a:cs typeface="Arial"/>
              </a:rPr>
              <a:t>• The Pacific Northwest coast is naturally more acidic than other coastal regions</a:t>
            </a:r>
          </a:p>
          <a:p>
            <a:endParaRPr lang="en-US" altLang="x-none" sz="2000" b="1" dirty="0">
              <a:solidFill>
                <a:srgbClr val="00538D"/>
              </a:solidFill>
              <a:latin typeface="Arial"/>
              <a:cs typeface="Arial"/>
              <a:sym typeface="Wingdings" charset="2"/>
            </a:endParaRPr>
          </a:p>
          <a:p>
            <a:r>
              <a:rPr lang="en-US" altLang="x-none" sz="2000" b="1" dirty="0">
                <a:solidFill>
                  <a:srgbClr val="00538D"/>
                </a:solidFill>
                <a:latin typeface="Arial"/>
                <a:cs typeface="Arial"/>
                <a:sym typeface="Wingdings" charset="2"/>
              </a:rPr>
              <a:t>• Regional wind currents cause local upwelling of seawater high in CO</a:t>
            </a:r>
            <a:r>
              <a:rPr lang="en-US" altLang="x-none" sz="2000" b="1" baseline="-25000" dirty="0">
                <a:solidFill>
                  <a:srgbClr val="00538D"/>
                </a:solidFill>
                <a:latin typeface="Arial"/>
                <a:cs typeface="Arial"/>
                <a:sym typeface="Wingdings" charset="2"/>
              </a:rPr>
              <a:t>2</a:t>
            </a:r>
            <a:r>
              <a:rPr lang="en-US" altLang="x-none" sz="2000" b="1" dirty="0">
                <a:solidFill>
                  <a:srgbClr val="00538D"/>
                </a:solidFill>
                <a:latin typeface="Arial"/>
                <a:cs typeface="Arial"/>
                <a:sym typeface="Wingdings" charset="2"/>
              </a:rPr>
              <a:t> and low in pH</a:t>
            </a:r>
          </a:p>
          <a:p>
            <a:endParaRPr lang="en-US" sz="2000" b="1" dirty="0">
              <a:solidFill>
                <a:srgbClr val="00538D"/>
              </a:solidFill>
              <a:latin typeface="Arial"/>
              <a:cs typeface="Arial"/>
            </a:endParaRPr>
          </a:p>
          <a:p>
            <a:r>
              <a:rPr lang="en-US" sz="2000" b="1" dirty="0">
                <a:solidFill>
                  <a:srgbClr val="00538D"/>
                </a:solidFill>
                <a:latin typeface="Arial"/>
                <a:cs typeface="Arial"/>
              </a:rPr>
              <a:t>• Ocean acidification in this region           will lead to more extreme conditions</a:t>
            </a:r>
          </a:p>
        </p:txBody>
      </p:sp>
      <p:pic>
        <p:nvPicPr>
          <p:cNvPr id="8" name="Picture 2" descr="llustration of upwelling">
            <a:extLst>
              <a:ext uri="{FF2B5EF4-FFF2-40B4-BE49-F238E27FC236}">
                <a16:creationId xmlns:a16="http://schemas.microsoft.com/office/drawing/2014/main" id="{5F5831CD-8B34-5E45-8A3E-A2BEDA615CF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5216525"/>
            <a:ext cx="4191000" cy="1641475"/>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08CC5EB-144B-BE41-BBA9-BEA512F4FEEB}"/>
              </a:ext>
            </a:extLst>
          </p:cNvPr>
          <p:cNvGrpSpPr/>
          <p:nvPr/>
        </p:nvGrpSpPr>
        <p:grpSpPr>
          <a:xfrm>
            <a:off x="7048500" y="4154599"/>
            <a:ext cx="1066800" cy="899160"/>
            <a:chOff x="6172200" y="4229100"/>
            <a:chExt cx="1066800" cy="899160"/>
          </a:xfrm>
        </p:grpSpPr>
        <p:sp>
          <p:nvSpPr>
            <p:cNvPr id="11" name="Down Arrow 10">
              <a:extLst>
                <a:ext uri="{FF2B5EF4-FFF2-40B4-BE49-F238E27FC236}">
                  <a16:creationId xmlns:a16="http://schemas.microsoft.com/office/drawing/2014/main" id="{E983FC6B-782A-2041-9396-BF9E5A120976}"/>
                </a:ext>
              </a:extLst>
            </p:cNvPr>
            <p:cNvSpPr/>
            <p:nvPr/>
          </p:nvSpPr>
          <p:spPr bwMode="auto">
            <a:xfrm>
              <a:off x="6172200" y="4236720"/>
              <a:ext cx="1066800" cy="891540"/>
            </a:xfrm>
            <a:prstGeom prst="downArrow">
              <a:avLst/>
            </a:prstGeom>
            <a:gradFill>
              <a:gsLst>
                <a:gs pos="35000">
                  <a:schemeClr val="accent1">
                    <a:lumMod val="5000"/>
                    <a:lumOff val="95000"/>
                  </a:schemeClr>
                </a:gs>
                <a:gs pos="61000">
                  <a:schemeClr val="accent1">
                    <a:lumMod val="45000"/>
                    <a:lumOff val="55000"/>
                  </a:schemeClr>
                </a:gs>
                <a:gs pos="61000">
                  <a:schemeClr val="accent1">
                    <a:lumMod val="45000"/>
                    <a:lumOff val="55000"/>
                  </a:schemeClr>
                </a:gs>
                <a:gs pos="98000">
                  <a:srgbClr val="266FB0"/>
                </a:gs>
              </a:gsLst>
              <a:lin ang="5400000" scaled="1"/>
            </a:gradFill>
            <a:ln w="6350" cap="flat" cmpd="sng" algn="ctr">
              <a:solidFill>
                <a:srgbClr val="8CB2D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a:extLst>
                <a:ext uri="{FF2B5EF4-FFF2-40B4-BE49-F238E27FC236}">
                  <a16:creationId xmlns:a16="http://schemas.microsoft.com/office/drawing/2014/main" id="{D6E733BA-5182-3545-9037-B4398461760A}"/>
                </a:ext>
              </a:extLst>
            </p:cNvPr>
            <p:cNvSpPr/>
            <p:nvPr/>
          </p:nvSpPr>
          <p:spPr>
            <a:xfrm>
              <a:off x="6355080" y="4229100"/>
              <a:ext cx="685800" cy="553998"/>
            </a:xfrm>
            <a:prstGeom prst="rect">
              <a:avLst/>
            </a:prstGeom>
          </p:spPr>
          <p:txBody>
            <a:bodyPr wrap="square">
              <a:spAutoFit/>
            </a:bodyPr>
            <a:lstStyle/>
            <a:p>
              <a:pPr algn="ctr"/>
              <a:r>
                <a:rPr lang="en-US" altLang="x-none" sz="1000" b="1" dirty="0">
                  <a:solidFill>
                    <a:srgbClr val="00538D"/>
                  </a:solidFill>
                  <a:latin typeface="+mj-lt"/>
                  <a:sym typeface="Wingdings" charset="2"/>
                </a:rPr>
                <a:t>CO</a:t>
              </a:r>
              <a:r>
                <a:rPr lang="en-US" altLang="x-none" sz="1000" b="1" baseline="-25000" dirty="0">
                  <a:solidFill>
                    <a:srgbClr val="00538D"/>
                  </a:solidFill>
                  <a:latin typeface="+mj-lt"/>
                  <a:sym typeface="Wingdings" charset="2"/>
                </a:rPr>
                <a:t>2</a:t>
              </a:r>
              <a:r>
                <a:rPr lang="en-US" altLang="x-none" sz="1000" baseline="-25000" dirty="0">
                  <a:solidFill>
                    <a:srgbClr val="00538D"/>
                  </a:solidFill>
                  <a:latin typeface="+mj-lt"/>
                  <a:sym typeface="Wingdings" charset="2"/>
                </a:rPr>
                <a:t> </a:t>
              </a:r>
              <a:r>
                <a:rPr lang="en-US" altLang="x-none" sz="1000" dirty="0">
                  <a:solidFill>
                    <a:srgbClr val="00538D"/>
                  </a:solidFill>
                  <a:latin typeface="+mj-lt"/>
                  <a:sym typeface="Wingdings" charset="2"/>
                </a:rPr>
                <a:t>from </a:t>
              </a:r>
            </a:p>
            <a:p>
              <a:pPr algn="ctr"/>
              <a:r>
                <a:rPr lang="en-US" altLang="x-none" sz="1000" dirty="0">
                  <a:solidFill>
                    <a:srgbClr val="00538D"/>
                  </a:solidFill>
                  <a:latin typeface="+mj-lt"/>
                  <a:sym typeface="Wingdings" charset="2"/>
                </a:rPr>
                <a:t>the</a:t>
              </a:r>
              <a:endParaRPr lang="en-US" sz="1000" dirty="0">
                <a:latin typeface="+mj-lt"/>
              </a:endParaRPr>
            </a:p>
          </p:txBody>
        </p:sp>
        <p:sp>
          <p:nvSpPr>
            <p:cNvPr id="13" name="Rectangle 12">
              <a:extLst>
                <a:ext uri="{FF2B5EF4-FFF2-40B4-BE49-F238E27FC236}">
                  <a16:creationId xmlns:a16="http://schemas.microsoft.com/office/drawing/2014/main" id="{3D82D3B8-F964-734B-B8CC-39ABC870CC4F}"/>
                </a:ext>
              </a:extLst>
            </p:cNvPr>
            <p:cNvSpPr/>
            <p:nvPr/>
          </p:nvSpPr>
          <p:spPr>
            <a:xfrm>
              <a:off x="6278880" y="4663440"/>
              <a:ext cx="857927" cy="246221"/>
            </a:xfrm>
            <a:prstGeom prst="rect">
              <a:avLst/>
            </a:prstGeom>
          </p:spPr>
          <p:txBody>
            <a:bodyPr wrap="none">
              <a:spAutoFit/>
            </a:bodyPr>
            <a:lstStyle/>
            <a:p>
              <a:pPr algn="ctr"/>
              <a:r>
                <a:rPr lang="en-US" altLang="x-none" sz="1000" dirty="0">
                  <a:solidFill>
                    <a:srgbClr val="00538D"/>
                  </a:solidFill>
                  <a:sym typeface="Wingdings" charset="2"/>
                </a:rPr>
                <a:t>atmosphere</a:t>
              </a:r>
              <a:endParaRPr lang="en-US" sz="1000" dirty="0"/>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D949D1-80E2-4249-B8C6-C2AC955250C6}"/>
              </a:ext>
            </a:extLst>
          </p:cNvPr>
          <p:cNvPicPr>
            <a:picLocks noChangeAspect="1"/>
          </p:cNvPicPr>
          <p:nvPr/>
        </p:nvPicPr>
        <p:blipFill>
          <a:blip r:embed="rId3"/>
          <a:stretch>
            <a:fillRect/>
          </a:stretch>
        </p:blipFill>
        <p:spPr>
          <a:xfrm>
            <a:off x="393700" y="1479395"/>
            <a:ext cx="5308600" cy="4953000"/>
          </a:xfrm>
          <a:prstGeom prst="rect">
            <a:avLst/>
          </a:prstGeom>
        </p:spPr>
      </p:pic>
      <p:sp>
        <p:nvSpPr>
          <p:cNvPr id="4" name="Rectangle 3"/>
          <p:cNvSpPr/>
          <p:nvPr/>
        </p:nvSpPr>
        <p:spPr bwMode="auto">
          <a:xfrm>
            <a:off x="6070600" y="1781057"/>
            <a:ext cx="2362200" cy="1444823"/>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52226" name="Picture 4" descr="TitleSlid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7"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b="1">
              <a:solidFill>
                <a:schemeClr val="tx1"/>
              </a:solidFill>
            </a:endParaRPr>
          </a:p>
        </p:txBody>
      </p:sp>
      <p:sp>
        <p:nvSpPr>
          <p:cNvPr id="52228" name="TextBox 6"/>
          <p:cNvSpPr txBox="1">
            <a:spLocks noChangeArrowheads="1"/>
          </p:cNvSpPr>
          <p:nvPr/>
        </p:nvSpPr>
        <p:spPr bwMode="auto">
          <a:xfrm>
            <a:off x="25400" y="6027003"/>
            <a:ext cx="2870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just">
              <a:spcBef>
                <a:spcPct val="0"/>
              </a:spcBef>
              <a:buFontTx/>
              <a:buNone/>
            </a:pPr>
            <a:r>
              <a:rPr lang="en-US" altLang="x-none" sz="1200" b="1" dirty="0">
                <a:solidFill>
                  <a:srgbClr val="00538D"/>
                </a:solidFill>
                <a:latin typeface="Arial"/>
                <a:cs typeface="Arial"/>
              </a:rPr>
              <a:t>Life cycle of the Dungeness crab. Life stages and stage duration noted in outer circle. Seasonal abundance noted in Inner circle.</a:t>
            </a:r>
          </a:p>
        </p:txBody>
      </p:sp>
      <p:sp>
        <p:nvSpPr>
          <p:cNvPr id="33798" name="TextBox 7"/>
          <p:cNvSpPr txBox="1">
            <a:spLocks noChangeArrowheads="1"/>
          </p:cNvSpPr>
          <p:nvPr/>
        </p:nvSpPr>
        <p:spPr bwMode="auto">
          <a:xfrm>
            <a:off x="6430962" y="3995678"/>
            <a:ext cx="2674938"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193675">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marL="92075" indent="0">
              <a:spcBef>
                <a:spcPct val="0"/>
              </a:spcBef>
              <a:spcAft>
                <a:spcPts val="1800"/>
              </a:spcAft>
              <a:buNone/>
              <a:defRPr/>
            </a:pPr>
            <a:r>
              <a:rPr lang="en-US" sz="2000" b="1" dirty="0">
                <a:solidFill>
                  <a:srgbClr val="00538D"/>
                </a:solidFill>
                <a:latin typeface="+mj-lt"/>
                <a:ea typeface="Arial Narrow" charset="0"/>
                <a:cs typeface="Arial Narrow" charset="0"/>
              </a:rPr>
              <a:t>Molting from one stage to the next and carrying fertilized eggs require a lot of energy, as does dealing with stress from ocean chemistry change.</a:t>
            </a:r>
          </a:p>
        </p:txBody>
      </p:sp>
      <p:sp>
        <p:nvSpPr>
          <p:cNvPr id="10" name="Rectangle 2"/>
          <p:cNvSpPr txBox="1">
            <a:spLocks noChangeArrowheads="1"/>
          </p:cNvSpPr>
          <p:nvPr/>
        </p:nvSpPr>
        <p:spPr bwMode="auto">
          <a:xfrm>
            <a:off x="0" y="762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a:lstStyle>
          <a:p>
            <a:pPr eaLnBrk="1" hangingPunct="1">
              <a:defRPr/>
            </a:pPr>
            <a:r>
              <a:rPr lang="en-US" sz="4400" b="1" kern="0" dirty="0">
                <a:ea typeface="Arial Narrow" charset="0"/>
                <a:cs typeface="Arial Narrow" charset="0"/>
              </a:rPr>
              <a:t>Will Dungeness crab be able to tolerate global ocean change</a:t>
            </a:r>
            <a:r>
              <a:rPr lang="en-US" altLang="x-none" sz="4400" b="1" kern="0" dirty="0"/>
              <a:t>?</a:t>
            </a:r>
          </a:p>
        </p:txBody>
      </p:sp>
      <p:sp>
        <p:nvSpPr>
          <p:cNvPr id="2" name="Oval 1"/>
          <p:cNvSpPr/>
          <p:nvPr/>
        </p:nvSpPr>
        <p:spPr bwMode="auto">
          <a:xfrm>
            <a:off x="3743402" y="1676400"/>
            <a:ext cx="2060498" cy="2215662"/>
          </a:xfrm>
          <a:prstGeom prst="ellipse">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00"/>
              </a:solidFill>
              <a:effectLst/>
              <a:latin typeface="Arial" charset="0"/>
              <a:ea typeface="ＭＳ Ｐゴシック" charset="-128"/>
              <a:cs typeface="ＭＳ Ｐゴシック" charset="-128"/>
            </a:endParaRPr>
          </a:p>
        </p:txBody>
      </p:sp>
      <p:sp>
        <p:nvSpPr>
          <p:cNvPr id="3" name="TextBox 2"/>
          <p:cNvSpPr txBox="1"/>
          <p:nvPr/>
        </p:nvSpPr>
        <p:spPr>
          <a:xfrm>
            <a:off x="6172200" y="1873984"/>
            <a:ext cx="2209800" cy="1323439"/>
          </a:xfrm>
          <a:prstGeom prst="rect">
            <a:avLst/>
          </a:prstGeom>
          <a:noFill/>
        </p:spPr>
        <p:txBody>
          <a:bodyPr wrap="square" rtlCol="0">
            <a:spAutoFit/>
          </a:bodyPr>
          <a:lstStyle/>
          <a:p>
            <a:pPr algn="ctr"/>
            <a:r>
              <a:rPr lang="en-US" sz="2000" b="1" dirty="0"/>
              <a:t>Crabs are most likely vulnerable during these stages.</a:t>
            </a:r>
          </a:p>
        </p:txBody>
      </p:sp>
    </p:spTree>
    <p:extLst>
      <p:ext uri="{BB962C8B-B14F-4D97-AF65-F5344CB8AC3E}">
        <p14:creationId xmlns:p14="http://schemas.microsoft.com/office/powerpoint/2010/main" val="3324119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4"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54275" name="Rectangle 2"/>
          <p:cNvSpPr>
            <a:spLocks noGrp="1" noChangeArrowheads="1"/>
          </p:cNvSpPr>
          <p:nvPr>
            <p:ph type="title" idx="4294967295"/>
          </p:nvPr>
        </p:nvSpPr>
        <p:spPr>
          <a:xfrm>
            <a:off x="0" y="76200"/>
            <a:ext cx="9144000" cy="1143000"/>
          </a:xfrm>
        </p:spPr>
        <p:txBody>
          <a:bodyPr/>
          <a:lstStyle/>
          <a:p>
            <a:pPr eaLnBrk="1" hangingPunct="1"/>
            <a:r>
              <a:rPr lang="en-US" altLang="x-none" sz="4000" b="1" dirty="0"/>
              <a:t>NOAA studies global ocean change</a:t>
            </a:r>
          </a:p>
        </p:txBody>
      </p:sp>
      <p:pic>
        <p:nvPicPr>
          <p:cNvPr id="20" name="Picture 14" descr="TitleSlide_V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 y="1524000"/>
            <a:ext cx="1102454" cy="1072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Box 6"/>
          <p:cNvSpPr txBox="1">
            <a:spLocks noChangeArrowheads="1"/>
          </p:cNvSpPr>
          <p:nvPr/>
        </p:nvSpPr>
        <p:spPr bwMode="auto">
          <a:xfrm>
            <a:off x="1295400" y="1676400"/>
            <a:ext cx="3733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None/>
            </a:pPr>
            <a:r>
              <a:rPr lang="en-US" altLang="x-none" sz="1800" b="1" dirty="0">
                <a:solidFill>
                  <a:srgbClr val="00538D"/>
                </a:solidFill>
              </a:rPr>
              <a:t>National Oceanic and Atmospheric Administration</a:t>
            </a:r>
          </a:p>
        </p:txBody>
      </p:sp>
      <p:sp>
        <p:nvSpPr>
          <p:cNvPr id="5" name="TextBox 4"/>
          <p:cNvSpPr txBox="1"/>
          <p:nvPr/>
        </p:nvSpPr>
        <p:spPr>
          <a:xfrm>
            <a:off x="152400" y="2743200"/>
            <a:ext cx="3962400" cy="646331"/>
          </a:xfrm>
          <a:prstGeom prst="rect">
            <a:avLst/>
          </a:prstGeom>
          <a:noFill/>
        </p:spPr>
        <p:txBody>
          <a:bodyPr wrap="square" rtlCol="0">
            <a:spAutoFit/>
          </a:bodyPr>
          <a:lstStyle/>
          <a:p>
            <a:r>
              <a:rPr lang="en-US" sz="1800" b="1" dirty="0">
                <a:solidFill>
                  <a:srgbClr val="00538D"/>
                </a:solidFill>
              </a:rPr>
              <a:t>NOAA supports global ocean change research by:</a:t>
            </a:r>
          </a:p>
        </p:txBody>
      </p:sp>
      <p:pic>
        <p:nvPicPr>
          <p:cNvPr id="26" name="Picture 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33346" y="1479881"/>
            <a:ext cx="4449308"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82271" y="4114800"/>
            <a:ext cx="2986067" cy="1992702"/>
          </a:xfrm>
          <a:prstGeom prst="rect">
            <a:avLst/>
          </a:prstGeom>
        </p:spPr>
      </p:pic>
      <p:sp>
        <p:nvSpPr>
          <p:cNvPr id="12" name="Rectangle 11"/>
          <p:cNvSpPr/>
          <p:nvPr/>
        </p:nvSpPr>
        <p:spPr>
          <a:xfrm>
            <a:off x="304800" y="3505200"/>
            <a:ext cx="5562600" cy="3262431"/>
          </a:xfrm>
          <a:prstGeom prst="rect">
            <a:avLst/>
          </a:prstGeom>
        </p:spPr>
        <p:txBody>
          <a:bodyPr wrap="square">
            <a:spAutoFit/>
          </a:bodyPr>
          <a:lstStyle/>
          <a:p>
            <a:pPr marL="285750" indent="-285750">
              <a:spcAft>
                <a:spcPts val="1200"/>
              </a:spcAft>
              <a:buFont typeface="Arial" charset="0"/>
              <a:buChar char="•"/>
            </a:pPr>
            <a:r>
              <a:rPr lang="en-US" sz="1600" dirty="0">
                <a:solidFill>
                  <a:srgbClr val="00538D"/>
                </a:solidFill>
              </a:rPr>
              <a:t>Extensive ocean chemistry monitoring through a national buoy system and research cruises.</a:t>
            </a:r>
          </a:p>
          <a:p>
            <a:pPr marL="285750" indent="-285750">
              <a:spcAft>
                <a:spcPts val="1200"/>
              </a:spcAft>
              <a:buFont typeface="Arial" charset="0"/>
              <a:buChar char="•"/>
            </a:pPr>
            <a:r>
              <a:rPr lang="en-US" sz="1600" dirty="0">
                <a:solidFill>
                  <a:srgbClr val="00538D"/>
                </a:solidFill>
              </a:rPr>
              <a:t>Providing grants and fellowships that support global ocean change research.</a:t>
            </a:r>
          </a:p>
          <a:p>
            <a:pPr marL="285750" indent="-285750">
              <a:spcAft>
                <a:spcPts val="1200"/>
              </a:spcAft>
              <a:buFont typeface="Arial" charset="0"/>
              <a:buChar char="•"/>
            </a:pPr>
            <a:r>
              <a:rPr lang="en-US" sz="1600" dirty="0">
                <a:solidFill>
                  <a:srgbClr val="00538D"/>
                </a:solidFill>
              </a:rPr>
              <a:t>Operating NOAA national science center laboratories and staffing top-tier scientists that conduct field and laboratory research to understand how global ocean change is affecting ecosystems and animals.</a:t>
            </a:r>
          </a:p>
          <a:p>
            <a:pPr marL="285750" indent="-285750">
              <a:spcAft>
                <a:spcPts val="1200"/>
              </a:spcAft>
              <a:buFont typeface="Arial" charset="0"/>
              <a:buChar char="•"/>
            </a:pPr>
            <a:r>
              <a:rPr lang="en-US" sz="1600" dirty="0">
                <a:solidFill>
                  <a:srgbClr val="00538D"/>
                </a:solidFill>
              </a:rPr>
              <a:t>Global ocean change effect on Dungeness crabs is being studied at the NOAA Northwest Fisheries Science Center in Washington state.</a:t>
            </a:r>
          </a:p>
        </p:txBody>
      </p:sp>
      <p:sp>
        <p:nvSpPr>
          <p:cNvPr id="34" name="TextBox 33"/>
          <p:cNvSpPr txBox="1"/>
          <p:nvPr/>
        </p:nvSpPr>
        <p:spPr>
          <a:xfrm>
            <a:off x="5982270" y="6079238"/>
            <a:ext cx="2986067" cy="553998"/>
          </a:xfrm>
          <a:prstGeom prst="rect">
            <a:avLst/>
          </a:prstGeom>
          <a:noFill/>
        </p:spPr>
        <p:txBody>
          <a:bodyPr wrap="square" rtlCol="0">
            <a:spAutoFit/>
          </a:bodyPr>
          <a:lstStyle/>
          <a:p>
            <a:r>
              <a:rPr lang="en-US" sz="1000" b="1" dirty="0">
                <a:solidFill>
                  <a:srgbClr val="00538D"/>
                </a:solidFill>
              </a:rPr>
              <a:t>Ongoing Dungeness crab ocean acidification research at the Northwest Fisheries Science Center Mukilteo Research Station</a:t>
            </a:r>
          </a:p>
        </p:txBody>
      </p:sp>
      <p:sp>
        <p:nvSpPr>
          <p:cNvPr id="2" name="Rectangle 1">
            <a:extLst>
              <a:ext uri="{FF2B5EF4-FFF2-40B4-BE49-F238E27FC236}">
                <a16:creationId xmlns:a16="http://schemas.microsoft.com/office/drawing/2014/main" id="{AD96E666-7760-3F40-80BC-26B989A1969E}"/>
              </a:ext>
            </a:extLst>
          </p:cNvPr>
          <p:cNvSpPr/>
          <p:nvPr/>
        </p:nvSpPr>
        <p:spPr>
          <a:xfrm>
            <a:off x="7162800" y="6659909"/>
            <a:ext cx="4572000" cy="215444"/>
          </a:xfrm>
          <a:prstGeom prst="rect">
            <a:avLst/>
          </a:prstGeom>
        </p:spPr>
        <p:txBody>
          <a:bodyPr>
            <a:spAutoFit/>
          </a:bodyPr>
          <a:lstStyle/>
          <a:p>
            <a:r>
              <a:rPr lang="en-US" altLang="x-none" sz="800" b="1" dirty="0">
                <a:solidFill>
                  <a:srgbClr val="00538D"/>
                </a:solidFill>
                <a:latin typeface="Arial Narrow" charset="0"/>
              </a:rPr>
              <a:t>Photo credit: Austin Trigg, NOAA Fisheries</a:t>
            </a:r>
          </a:p>
        </p:txBody>
      </p:sp>
    </p:spTree>
    <p:extLst>
      <p:ext uri="{BB962C8B-B14F-4D97-AF65-F5344CB8AC3E}">
        <p14:creationId xmlns:p14="http://schemas.microsoft.com/office/powerpoint/2010/main" val="4092953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4"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54275" name="Rectangle 2"/>
          <p:cNvSpPr>
            <a:spLocks noGrp="1" noChangeArrowheads="1"/>
          </p:cNvSpPr>
          <p:nvPr>
            <p:ph type="title" idx="4294967295"/>
          </p:nvPr>
        </p:nvSpPr>
        <p:spPr>
          <a:xfrm>
            <a:off x="0" y="76200"/>
            <a:ext cx="9144000" cy="1143000"/>
          </a:xfrm>
        </p:spPr>
        <p:txBody>
          <a:bodyPr/>
          <a:lstStyle/>
          <a:p>
            <a:pPr eaLnBrk="1" hangingPunct="1"/>
            <a:r>
              <a:rPr lang="en-US" altLang="x-none" sz="4000" b="1" dirty="0"/>
              <a:t>NOAA field and laboratory experiments</a:t>
            </a:r>
          </a:p>
        </p:txBody>
      </p:sp>
      <p:grpSp>
        <p:nvGrpSpPr>
          <p:cNvPr id="54276" name="Group 5"/>
          <p:cNvGrpSpPr>
            <a:grpSpLocks/>
          </p:cNvGrpSpPr>
          <p:nvPr/>
        </p:nvGrpSpPr>
        <p:grpSpPr bwMode="auto">
          <a:xfrm>
            <a:off x="685800" y="3429000"/>
            <a:ext cx="3037481" cy="3124200"/>
            <a:chOff x="381000" y="2286000"/>
            <a:chExt cx="2057400" cy="2115662"/>
          </a:xfrm>
        </p:grpSpPr>
        <p:pic>
          <p:nvPicPr>
            <p:cNvPr id="54285" name="Picture 3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3400" y="2286000"/>
              <a:ext cx="1905000" cy="2115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86" name="Picture 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1000" y="2971800"/>
              <a:ext cx="384261"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87" name="Picture 14"/>
            <p:cNvPicPr>
              <a:picLocks noChangeAspect="1"/>
            </p:cNvPicPr>
            <p:nvPr/>
          </p:nvPicPr>
          <p:blipFill>
            <a:blip r:embed="rId6" cstate="print">
              <a:grayscl/>
              <a:biLevel thresh="50000"/>
              <a:extLst>
                <a:ext uri="{28A0092B-C50C-407E-A947-70E740481C1C}">
                  <a14:useLocalDpi xmlns:a14="http://schemas.microsoft.com/office/drawing/2010/main"/>
                </a:ext>
              </a:extLst>
            </a:blip>
            <a:srcRect/>
            <a:stretch>
              <a:fillRect/>
            </a:stretch>
          </p:blipFill>
          <p:spPr bwMode="auto">
            <a:xfrm>
              <a:off x="762000" y="3200400"/>
              <a:ext cx="3048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88" name="Picture 15"/>
            <p:cNvPicPr>
              <a:picLocks noChangeAspect="1"/>
            </p:cNvPicPr>
            <p:nvPr/>
          </p:nvPicPr>
          <p:blipFill>
            <a:blip r:embed="rId6" cstate="print">
              <a:grayscl/>
              <a:biLevel thresh="50000"/>
              <a:extLst>
                <a:ext uri="{28A0092B-C50C-407E-A947-70E740481C1C}">
                  <a14:useLocalDpi xmlns:a14="http://schemas.microsoft.com/office/drawing/2010/main"/>
                </a:ext>
              </a:extLst>
            </a:blip>
            <a:srcRect/>
            <a:stretch>
              <a:fillRect/>
            </a:stretch>
          </p:blipFill>
          <p:spPr bwMode="auto">
            <a:xfrm>
              <a:off x="762000" y="3581400"/>
              <a:ext cx="3048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89" name="Picture 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3939" y="3505200"/>
              <a:ext cx="384261"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4277" name="Rectangle 4"/>
          <p:cNvSpPr>
            <a:spLocks noChangeArrowheads="1"/>
          </p:cNvSpPr>
          <p:nvPr/>
        </p:nvSpPr>
        <p:spPr bwMode="auto">
          <a:xfrm>
            <a:off x="457200" y="2299028"/>
            <a:ext cx="34290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marL="285750" indent="-285750">
              <a:spcBef>
                <a:spcPct val="0"/>
              </a:spcBef>
            </a:pPr>
            <a:r>
              <a:rPr lang="en-US" altLang="x-none" sz="1800" b="1" dirty="0">
                <a:solidFill>
                  <a:srgbClr val="00538D"/>
                </a:solidFill>
                <a:latin typeface="+mj-lt"/>
                <a:ea typeface="Arial Narrow" charset="0"/>
                <a:cs typeface="Arial Narrow" charset="0"/>
              </a:rPr>
              <a:t>compare crab population that live in environments that differ in pH </a:t>
            </a:r>
          </a:p>
        </p:txBody>
      </p:sp>
      <p:sp>
        <p:nvSpPr>
          <p:cNvPr id="54280" name="TextBox 6"/>
          <p:cNvSpPr txBox="1">
            <a:spLocks noChangeArrowheads="1"/>
          </p:cNvSpPr>
          <p:nvPr/>
        </p:nvSpPr>
        <p:spPr bwMode="auto">
          <a:xfrm>
            <a:off x="381000" y="1828800"/>
            <a:ext cx="3056709"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2600" b="1" dirty="0">
                <a:solidFill>
                  <a:srgbClr val="00538D"/>
                </a:solidFill>
                <a:latin typeface="+mj-lt"/>
              </a:rPr>
              <a:t>Field Experiments</a:t>
            </a:r>
          </a:p>
        </p:txBody>
      </p:sp>
      <p:sp>
        <p:nvSpPr>
          <p:cNvPr id="54281" name="TextBox 22"/>
          <p:cNvSpPr txBox="1">
            <a:spLocks noChangeArrowheads="1"/>
          </p:cNvSpPr>
          <p:nvPr/>
        </p:nvSpPr>
        <p:spPr bwMode="auto">
          <a:xfrm>
            <a:off x="4800600" y="1828800"/>
            <a:ext cx="4020188"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2600" b="1" dirty="0">
                <a:solidFill>
                  <a:srgbClr val="00538D"/>
                </a:solidFill>
                <a:latin typeface="+mj-lt"/>
              </a:rPr>
              <a:t>Laboratory Experiments</a:t>
            </a:r>
          </a:p>
        </p:txBody>
      </p:sp>
      <p:sp>
        <p:nvSpPr>
          <p:cNvPr id="54282" name="Rectangle 23"/>
          <p:cNvSpPr>
            <a:spLocks noChangeArrowheads="1"/>
          </p:cNvSpPr>
          <p:nvPr/>
        </p:nvSpPr>
        <p:spPr bwMode="auto">
          <a:xfrm>
            <a:off x="4800600" y="2385739"/>
            <a:ext cx="43053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marL="0" indent="0">
              <a:spcBef>
                <a:spcPct val="0"/>
              </a:spcBef>
              <a:buNone/>
            </a:pPr>
            <a:r>
              <a:rPr lang="en-US" altLang="x-none" sz="2000" b="1" dirty="0">
                <a:solidFill>
                  <a:srgbClr val="00538D"/>
                </a:solidFill>
                <a:latin typeface="Arial Narrow" charset="0"/>
                <a:ea typeface="Arial Narrow" charset="0"/>
                <a:cs typeface="Arial Narrow" charset="0"/>
              </a:rPr>
              <a:t>•  </a:t>
            </a:r>
            <a:r>
              <a:rPr lang="en-US" altLang="x-none" sz="1800" b="1" dirty="0">
                <a:solidFill>
                  <a:srgbClr val="00538D"/>
                </a:solidFill>
                <a:latin typeface="+mj-lt"/>
                <a:ea typeface="Arial Narrow" charset="0"/>
                <a:cs typeface="Arial Narrow" charset="0"/>
              </a:rPr>
              <a:t>track how individual crabs respond</a:t>
            </a:r>
          </a:p>
          <a:p>
            <a:pPr marL="0" indent="0">
              <a:spcBef>
                <a:spcPct val="0"/>
              </a:spcBef>
              <a:buNone/>
            </a:pPr>
            <a:r>
              <a:rPr lang="en-US" altLang="x-none" sz="1800" b="1" dirty="0">
                <a:solidFill>
                  <a:srgbClr val="00538D"/>
                </a:solidFill>
                <a:latin typeface="+mj-lt"/>
                <a:ea typeface="Arial Narrow" charset="0"/>
                <a:cs typeface="Arial Narrow" charset="0"/>
              </a:rPr>
              <a:t>•  fine-tuned control over pH,</a:t>
            </a:r>
            <a:br>
              <a:rPr lang="en-US" altLang="x-none" sz="1800" b="1" dirty="0">
                <a:solidFill>
                  <a:srgbClr val="00538D"/>
                </a:solidFill>
                <a:latin typeface="+mj-lt"/>
                <a:ea typeface="Arial Narrow" charset="0"/>
                <a:cs typeface="Arial Narrow" charset="0"/>
              </a:rPr>
            </a:br>
            <a:r>
              <a:rPr lang="en-US" altLang="x-none" sz="1800" b="1" dirty="0">
                <a:solidFill>
                  <a:srgbClr val="00538D"/>
                </a:solidFill>
                <a:latin typeface="+mj-lt"/>
                <a:ea typeface="Arial Narrow" charset="0"/>
                <a:cs typeface="Arial Narrow" charset="0"/>
              </a:rPr>
              <a:t>   temperature, dissolved gases, etc.</a:t>
            </a:r>
          </a:p>
        </p:txBody>
      </p:sp>
      <p:pic>
        <p:nvPicPr>
          <p:cNvPr id="54283" name="Picture 14"/>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5715000" y="3581400"/>
            <a:ext cx="2338388"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84" name="TextBox 9"/>
          <p:cNvSpPr txBox="1">
            <a:spLocks noChangeArrowheads="1"/>
          </p:cNvSpPr>
          <p:nvPr/>
        </p:nvSpPr>
        <p:spPr bwMode="auto">
          <a:xfrm>
            <a:off x="4762501" y="6172200"/>
            <a:ext cx="434339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1400" b="1" dirty="0">
                <a:solidFill>
                  <a:srgbClr val="00538D"/>
                </a:solidFill>
                <a:latin typeface="+mj-lt"/>
              </a:rPr>
              <a:t>MOATS: Mobile Ocean Acidification Treatments Systems</a:t>
            </a:r>
          </a:p>
        </p:txBody>
      </p:sp>
      <p:sp>
        <p:nvSpPr>
          <p:cNvPr id="2" name="Rectangle 1">
            <a:extLst>
              <a:ext uri="{FF2B5EF4-FFF2-40B4-BE49-F238E27FC236}">
                <a16:creationId xmlns:a16="http://schemas.microsoft.com/office/drawing/2014/main" id="{6C8A04BB-C05A-7942-AF28-60E793F30D35}"/>
              </a:ext>
            </a:extLst>
          </p:cNvPr>
          <p:cNvSpPr/>
          <p:nvPr/>
        </p:nvSpPr>
        <p:spPr>
          <a:xfrm rot="16200000">
            <a:off x="7127421" y="5030789"/>
            <a:ext cx="2067378" cy="215444"/>
          </a:xfrm>
          <a:prstGeom prst="rect">
            <a:avLst/>
          </a:prstGeom>
        </p:spPr>
        <p:txBody>
          <a:bodyPr wrap="square">
            <a:spAutoFit/>
          </a:bodyPr>
          <a:lstStyle/>
          <a:p>
            <a:r>
              <a:rPr lang="en-US" altLang="x-none" sz="800" b="1" dirty="0">
                <a:solidFill>
                  <a:srgbClr val="00538D"/>
                </a:solidFill>
                <a:latin typeface="Arial Narrow" charset="0"/>
              </a:rPr>
              <a:t>Photo credit: Austin Trigg, NOAA Fisheries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9E6F75-86E7-1143-A108-AFD1D5CAE643}"/>
              </a:ext>
            </a:extLst>
          </p:cNvPr>
          <p:cNvPicPr>
            <a:picLocks noChangeAspect="1"/>
          </p:cNvPicPr>
          <p:nvPr/>
        </p:nvPicPr>
        <p:blipFill>
          <a:blip r:embed="rId3"/>
          <a:stretch>
            <a:fillRect/>
          </a:stretch>
        </p:blipFill>
        <p:spPr>
          <a:xfrm>
            <a:off x="196988" y="2564711"/>
            <a:ext cx="4147303" cy="3869493"/>
          </a:xfrm>
          <a:prstGeom prst="rect">
            <a:avLst/>
          </a:prstGeom>
        </p:spPr>
      </p:pic>
      <p:pic>
        <p:nvPicPr>
          <p:cNvPr id="56322" name="Picture 4" descr="TitleSlid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3"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56324" name="Rectangle 2"/>
          <p:cNvSpPr>
            <a:spLocks noGrp="1" noChangeArrowheads="1"/>
          </p:cNvSpPr>
          <p:nvPr>
            <p:ph type="title" idx="4294967295"/>
          </p:nvPr>
        </p:nvSpPr>
        <p:spPr>
          <a:xfrm>
            <a:off x="0" y="76200"/>
            <a:ext cx="9144000" cy="1143000"/>
          </a:xfrm>
        </p:spPr>
        <p:txBody>
          <a:bodyPr/>
          <a:lstStyle/>
          <a:p>
            <a:pPr eaLnBrk="1" hangingPunct="1"/>
            <a:r>
              <a:rPr lang="en-US" altLang="x-none" sz="4000" b="1" dirty="0"/>
              <a:t>NOAA CO</a:t>
            </a:r>
            <a:r>
              <a:rPr lang="en-US" altLang="x-none" sz="4000" b="1" baseline="-25000" dirty="0"/>
              <a:t>2 </a:t>
            </a:r>
            <a:r>
              <a:rPr lang="en-US" altLang="x-none" sz="4000" b="1" dirty="0"/>
              <a:t>sensitivity experiments to assess Dungeness crab response</a:t>
            </a:r>
          </a:p>
        </p:txBody>
      </p:sp>
      <p:pic>
        <p:nvPicPr>
          <p:cNvPr id="56325" name="Picture 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97209" y="1828800"/>
            <a:ext cx="1889591"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9" name="TextBox 9"/>
          <p:cNvSpPr txBox="1">
            <a:spLocks noChangeArrowheads="1"/>
          </p:cNvSpPr>
          <p:nvPr/>
        </p:nvSpPr>
        <p:spPr bwMode="auto">
          <a:xfrm>
            <a:off x="152400" y="1752600"/>
            <a:ext cx="2819400"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2600" b="1" dirty="0">
                <a:solidFill>
                  <a:srgbClr val="00538D"/>
                </a:solidFill>
                <a:latin typeface="+mj-lt"/>
              </a:rPr>
              <a:t>1)  Collect crabs </a:t>
            </a:r>
          </a:p>
        </p:txBody>
      </p:sp>
      <p:sp>
        <p:nvSpPr>
          <p:cNvPr id="56330" name="TextBox 10"/>
          <p:cNvSpPr txBox="1">
            <a:spLocks noChangeArrowheads="1"/>
          </p:cNvSpPr>
          <p:nvPr/>
        </p:nvSpPr>
        <p:spPr bwMode="auto">
          <a:xfrm>
            <a:off x="4876800" y="3429000"/>
            <a:ext cx="373141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1600" b="1" dirty="0">
                <a:solidFill>
                  <a:srgbClr val="00538D"/>
                </a:solidFill>
                <a:latin typeface="+mj-lt"/>
                <a:cs typeface="Arial"/>
              </a:rPr>
              <a:t>Egg-bearing females </a:t>
            </a:r>
            <a:r>
              <a:rPr lang="mr-IN" altLang="x-none" sz="1600" b="1" dirty="0">
                <a:solidFill>
                  <a:srgbClr val="00538D"/>
                </a:solidFill>
                <a:latin typeface="+mj-lt"/>
                <a:cs typeface="Arial"/>
              </a:rPr>
              <a:t>–</a:t>
            </a:r>
            <a:r>
              <a:rPr lang="en-US" altLang="x-none" sz="1600" b="1" dirty="0">
                <a:solidFill>
                  <a:srgbClr val="00538D"/>
                </a:solidFill>
                <a:latin typeface="+mj-lt"/>
                <a:cs typeface="Arial"/>
              </a:rPr>
              <a:t> January 2017</a:t>
            </a:r>
          </a:p>
        </p:txBody>
      </p:sp>
      <p:sp>
        <p:nvSpPr>
          <p:cNvPr id="56331" name="TextBox 11"/>
          <p:cNvSpPr txBox="1">
            <a:spLocks noChangeArrowheads="1"/>
          </p:cNvSpPr>
          <p:nvPr/>
        </p:nvSpPr>
        <p:spPr bwMode="auto">
          <a:xfrm>
            <a:off x="6959848" y="5880476"/>
            <a:ext cx="1938339" cy="607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1600" b="1" dirty="0">
                <a:solidFill>
                  <a:srgbClr val="00538D"/>
                </a:solidFill>
                <a:latin typeface="+mj-lt"/>
                <a:cs typeface="Arial"/>
              </a:rPr>
              <a:t>Megalopa catch </a:t>
            </a:r>
            <a:r>
              <a:rPr lang="mr-IN" altLang="x-none" sz="1600" b="1" dirty="0">
                <a:solidFill>
                  <a:srgbClr val="00538D"/>
                </a:solidFill>
                <a:latin typeface="+mj-lt"/>
                <a:cs typeface="Arial"/>
              </a:rPr>
              <a:t>–</a:t>
            </a:r>
            <a:r>
              <a:rPr lang="en-US" altLang="x-none" sz="1600" b="1" dirty="0">
                <a:solidFill>
                  <a:srgbClr val="00538D"/>
                </a:solidFill>
                <a:latin typeface="+mj-lt"/>
                <a:cs typeface="Arial"/>
              </a:rPr>
              <a:t> June 2017</a:t>
            </a:r>
          </a:p>
        </p:txBody>
      </p:sp>
      <p:grpSp>
        <p:nvGrpSpPr>
          <p:cNvPr id="2" name="Group 1"/>
          <p:cNvGrpSpPr/>
          <p:nvPr/>
        </p:nvGrpSpPr>
        <p:grpSpPr>
          <a:xfrm>
            <a:off x="1676400" y="2514600"/>
            <a:ext cx="2743200" cy="3124200"/>
            <a:chOff x="1676400" y="2133600"/>
            <a:chExt cx="2743200" cy="3124200"/>
          </a:xfrm>
        </p:grpSpPr>
        <p:sp>
          <p:nvSpPr>
            <p:cNvPr id="56332" name="Oval 1"/>
            <p:cNvSpPr>
              <a:spLocks noChangeArrowheads="1"/>
            </p:cNvSpPr>
            <p:nvPr/>
          </p:nvSpPr>
          <p:spPr bwMode="auto">
            <a:xfrm>
              <a:off x="1676400" y="2133600"/>
              <a:ext cx="1066800" cy="1066800"/>
            </a:xfrm>
            <a:prstGeom prst="ellipse">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56333" name="Oval 15"/>
            <p:cNvSpPr>
              <a:spLocks noChangeArrowheads="1"/>
            </p:cNvSpPr>
            <p:nvPr/>
          </p:nvSpPr>
          <p:spPr bwMode="auto">
            <a:xfrm>
              <a:off x="3048000" y="4191000"/>
              <a:ext cx="1066800" cy="1066800"/>
            </a:xfrm>
            <a:prstGeom prst="ellipse">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cxnSp>
          <p:nvCxnSpPr>
            <p:cNvPr id="56334" name="Straight Arrow Connector 3"/>
            <p:cNvCxnSpPr>
              <a:cxnSpLocks noChangeShapeType="1"/>
            </p:cNvCxnSpPr>
            <p:nvPr/>
          </p:nvCxnSpPr>
          <p:spPr bwMode="auto">
            <a:xfrm>
              <a:off x="2743200" y="2590800"/>
              <a:ext cx="1447800" cy="0"/>
            </a:xfrm>
            <a:prstGeom prst="straightConnector1">
              <a:avLst/>
            </a:prstGeom>
            <a:noFill/>
            <a:ln w="19050">
              <a:solidFill>
                <a:srgbClr val="FF0000"/>
              </a:solidFill>
              <a:round/>
              <a:headEnd/>
              <a:tailEnd type="triangle" w="med" len="med"/>
            </a:ln>
            <a:extLst>
              <a:ext uri="{909E8E84-426E-40dd-AFC4-6F175D3DCCD1}">
                <a14:hiddenFill xmlns="" xmlns:a14="http://schemas.microsoft.com/office/drawing/2010/main">
                  <a:noFill/>
                </a14:hiddenFill>
              </a:ext>
            </a:extLst>
          </p:spPr>
        </p:cxnSp>
        <p:cxnSp>
          <p:nvCxnSpPr>
            <p:cNvPr id="56335" name="Straight Arrow Connector 18"/>
            <p:cNvCxnSpPr>
              <a:cxnSpLocks noChangeShapeType="1"/>
            </p:cNvCxnSpPr>
            <p:nvPr/>
          </p:nvCxnSpPr>
          <p:spPr bwMode="auto">
            <a:xfrm>
              <a:off x="4114800" y="4724400"/>
              <a:ext cx="304800" cy="0"/>
            </a:xfrm>
            <a:prstGeom prst="straightConnector1">
              <a:avLst/>
            </a:prstGeom>
            <a:noFill/>
            <a:ln w="19050">
              <a:solidFill>
                <a:srgbClr val="FF0000"/>
              </a:solidFill>
              <a:round/>
              <a:headEnd/>
              <a:tailEnd type="triangle" w="med" len="med"/>
            </a:ln>
            <a:extLst>
              <a:ext uri="{909E8E84-426E-40dd-AFC4-6F175D3DCCD1}">
                <a14:hiddenFill xmlns="" xmlns:a14="http://schemas.microsoft.com/office/drawing/2010/main">
                  <a:noFill/>
                </a14:hiddenFill>
              </a:ext>
            </a:extLst>
          </p:spPr>
        </p:cxnSp>
      </p:grpSp>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00575" y="4053696"/>
            <a:ext cx="2133600" cy="1379482"/>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0800000">
            <a:off x="6811418" y="4071275"/>
            <a:ext cx="2235200" cy="1676400"/>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572000" y="1828800"/>
            <a:ext cx="2057400" cy="1459907"/>
          </a:xfrm>
          <a:prstGeom prst="rect">
            <a:avLst/>
          </a:prstGeom>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608905" y="5475872"/>
            <a:ext cx="2133600" cy="1127904"/>
          </a:xfrm>
          <a:prstGeom prst="rect">
            <a:avLst/>
          </a:prstGeom>
        </p:spPr>
      </p:pic>
      <p:sp>
        <p:nvSpPr>
          <p:cNvPr id="7" name="Rectangle 6">
            <a:extLst>
              <a:ext uri="{FF2B5EF4-FFF2-40B4-BE49-F238E27FC236}">
                <a16:creationId xmlns:a16="http://schemas.microsoft.com/office/drawing/2014/main" id="{31812614-9276-3646-97B3-06D0E9B19905}"/>
              </a:ext>
            </a:extLst>
          </p:cNvPr>
          <p:cNvSpPr/>
          <p:nvPr/>
        </p:nvSpPr>
        <p:spPr>
          <a:xfrm>
            <a:off x="7239000" y="6620475"/>
            <a:ext cx="4572000" cy="215444"/>
          </a:xfrm>
          <a:prstGeom prst="rect">
            <a:avLst/>
          </a:prstGeom>
        </p:spPr>
        <p:txBody>
          <a:bodyPr>
            <a:spAutoFit/>
          </a:bodyPr>
          <a:lstStyle/>
          <a:p>
            <a:r>
              <a:rPr lang="en-US" altLang="x-none" sz="800" b="1" dirty="0">
                <a:solidFill>
                  <a:srgbClr val="00538D"/>
                </a:solidFill>
                <a:latin typeface="Arial Narrow" charset="0"/>
              </a:rPr>
              <a:t>Photo credits: Austin Trigg, NOAA Fisheries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856282" y="2433637"/>
            <a:ext cx="6934200" cy="381000"/>
          </a:xfrm>
        </p:spPr>
        <p:txBody>
          <a:bodyPr>
            <a:noAutofit/>
          </a:bodyPr>
          <a:lstStyle/>
          <a:p>
            <a:pPr marL="57150" indent="0">
              <a:buFontTx/>
              <a:buNone/>
              <a:defRPr/>
            </a:pPr>
            <a:r>
              <a:rPr lang="en-US" sz="1800" b="1" dirty="0">
                <a:solidFill>
                  <a:srgbClr val="00538D"/>
                </a:solidFill>
                <a:latin typeface="+mj-lt"/>
                <a:ea typeface="Arial Narrow" charset="0"/>
                <a:cs typeface="Arial Narrow" charset="0"/>
              </a:rPr>
              <a:t> MOATS = </a:t>
            </a:r>
            <a:r>
              <a:rPr lang="en-US" sz="1800" b="1" u="sng" dirty="0">
                <a:solidFill>
                  <a:srgbClr val="00538D"/>
                </a:solidFill>
                <a:latin typeface="+mj-lt"/>
                <a:ea typeface="Arial Narrow" charset="0"/>
                <a:cs typeface="Arial Narrow" charset="0"/>
              </a:rPr>
              <a:t>M</a:t>
            </a:r>
            <a:r>
              <a:rPr lang="en-US" sz="1800" b="1" dirty="0">
                <a:solidFill>
                  <a:srgbClr val="00538D"/>
                </a:solidFill>
                <a:latin typeface="+mj-lt"/>
                <a:ea typeface="Arial Narrow" charset="0"/>
                <a:cs typeface="Arial Narrow" charset="0"/>
              </a:rPr>
              <a:t>obile </a:t>
            </a:r>
            <a:r>
              <a:rPr lang="en-US" sz="1800" b="1" u="sng" dirty="0">
                <a:solidFill>
                  <a:srgbClr val="00538D"/>
                </a:solidFill>
                <a:latin typeface="+mj-lt"/>
                <a:ea typeface="Arial Narrow" charset="0"/>
                <a:cs typeface="Arial Narrow" charset="0"/>
              </a:rPr>
              <a:t>O</a:t>
            </a:r>
            <a:r>
              <a:rPr lang="en-US" sz="1800" b="1" dirty="0">
                <a:solidFill>
                  <a:srgbClr val="00538D"/>
                </a:solidFill>
                <a:latin typeface="+mj-lt"/>
                <a:ea typeface="Arial Narrow" charset="0"/>
                <a:cs typeface="Arial Narrow" charset="0"/>
              </a:rPr>
              <a:t>cean </a:t>
            </a:r>
            <a:r>
              <a:rPr lang="en-US" sz="1800" b="1" u="sng" dirty="0">
                <a:solidFill>
                  <a:srgbClr val="00538D"/>
                </a:solidFill>
                <a:latin typeface="+mj-lt"/>
                <a:ea typeface="Arial Narrow" charset="0"/>
                <a:cs typeface="Arial Narrow" charset="0"/>
              </a:rPr>
              <a:t>A</a:t>
            </a:r>
            <a:r>
              <a:rPr lang="en-US" sz="1800" b="1" dirty="0">
                <a:solidFill>
                  <a:srgbClr val="00538D"/>
                </a:solidFill>
                <a:latin typeface="+mj-lt"/>
                <a:ea typeface="Arial Narrow" charset="0"/>
                <a:cs typeface="Arial Narrow" charset="0"/>
              </a:rPr>
              <a:t>cidification </a:t>
            </a:r>
            <a:r>
              <a:rPr lang="en-US" sz="1800" b="1" u="sng" dirty="0">
                <a:solidFill>
                  <a:srgbClr val="00538D"/>
                </a:solidFill>
                <a:latin typeface="+mj-lt"/>
                <a:ea typeface="Arial Narrow" charset="0"/>
                <a:cs typeface="Arial Narrow" charset="0"/>
              </a:rPr>
              <a:t>T</a:t>
            </a:r>
            <a:r>
              <a:rPr lang="en-US" sz="1800" b="1" dirty="0">
                <a:solidFill>
                  <a:srgbClr val="00538D"/>
                </a:solidFill>
                <a:latin typeface="+mj-lt"/>
                <a:ea typeface="Arial Narrow" charset="0"/>
                <a:cs typeface="Arial Narrow" charset="0"/>
              </a:rPr>
              <a:t>reatment </a:t>
            </a:r>
            <a:r>
              <a:rPr lang="en-US" sz="1800" b="1" u="sng" dirty="0">
                <a:solidFill>
                  <a:srgbClr val="00538D"/>
                </a:solidFill>
                <a:latin typeface="+mj-lt"/>
                <a:ea typeface="Arial Narrow" charset="0"/>
                <a:cs typeface="Arial Narrow" charset="0"/>
              </a:rPr>
              <a:t>S</a:t>
            </a:r>
            <a:r>
              <a:rPr lang="en-US" sz="1800" b="1" dirty="0">
                <a:solidFill>
                  <a:srgbClr val="00538D"/>
                </a:solidFill>
                <a:latin typeface="+mj-lt"/>
                <a:ea typeface="Arial Narrow" charset="0"/>
                <a:cs typeface="Arial Narrow" charset="0"/>
              </a:rPr>
              <a:t>ystems</a:t>
            </a:r>
          </a:p>
          <a:p>
            <a:pPr lvl="1">
              <a:defRPr/>
            </a:pPr>
            <a:endParaRPr lang="en-US" sz="1600" dirty="0">
              <a:solidFill>
                <a:srgbClr val="00538D"/>
              </a:solidFill>
            </a:endParaRPr>
          </a:p>
          <a:p>
            <a:pPr>
              <a:defRPr/>
            </a:pPr>
            <a:endParaRPr lang="en-US" sz="1800" dirty="0">
              <a:solidFill>
                <a:srgbClr val="00538D"/>
              </a:solidFill>
            </a:endParaRPr>
          </a:p>
          <a:p>
            <a:pPr>
              <a:defRPr/>
            </a:pPr>
            <a:endParaRPr lang="en-US" sz="1800" dirty="0">
              <a:solidFill>
                <a:srgbClr val="00538D"/>
              </a:solidFill>
            </a:endParaRPr>
          </a:p>
        </p:txBody>
      </p:sp>
      <p:pic>
        <p:nvPicPr>
          <p:cNvPr id="58371" name="Picture 1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43992" y="2962273"/>
            <a:ext cx="2599996" cy="282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2" name="Picture 15"/>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41600" y="2967037"/>
            <a:ext cx="3759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3" name="TextBox 21"/>
          <p:cNvSpPr txBox="1">
            <a:spLocks noChangeArrowheads="1"/>
          </p:cNvSpPr>
          <p:nvPr/>
        </p:nvSpPr>
        <p:spPr bwMode="auto">
          <a:xfrm>
            <a:off x="21771" y="1516291"/>
            <a:ext cx="9200984"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2600" b="1" dirty="0">
                <a:solidFill>
                  <a:srgbClr val="00538D"/>
                </a:solidFill>
                <a:latin typeface="+mj-lt"/>
                <a:cs typeface="Arial"/>
              </a:rPr>
              <a:t>2)  Rear larvae in lab simulated ocean acidification conditions</a:t>
            </a:r>
          </a:p>
        </p:txBody>
      </p:sp>
      <p:pic>
        <p:nvPicPr>
          <p:cNvPr id="58374" name="Picture 4" descr="TitleSlid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5"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58376" name="Rectangle 2"/>
          <p:cNvSpPr>
            <a:spLocks noGrp="1" noChangeArrowheads="1"/>
          </p:cNvSpPr>
          <p:nvPr>
            <p:ph type="title" idx="4294967295"/>
          </p:nvPr>
        </p:nvSpPr>
        <p:spPr>
          <a:xfrm>
            <a:off x="0" y="152400"/>
            <a:ext cx="9144000" cy="1143000"/>
          </a:xfrm>
        </p:spPr>
        <p:txBody>
          <a:bodyPr/>
          <a:lstStyle/>
          <a:p>
            <a:pPr eaLnBrk="1" hangingPunct="1"/>
            <a:r>
              <a:rPr lang="en-US" altLang="x-none" b="1" dirty="0"/>
              <a:t>An ocean time machine</a:t>
            </a:r>
          </a:p>
        </p:txBody>
      </p:sp>
      <p:sp>
        <p:nvSpPr>
          <p:cNvPr id="58377" name="TextBox 27"/>
          <p:cNvSpPr txBox="1">
            <a:spLocks noChangeArrowheads="1"/>
          </p:cNvSpPr>
          <p:nvPr/>
        </p:nvSpPr>
        <p:spPr bwMode="auto">
          <a:xfrm>
            <a:off x="6400800" y="5786437"/>
            <a:ext cx="2438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1200" b="1" dirty="0">
                <a:solidFill>
                  <a:srgbClr val="00538D"/>
                </a:solidFill>
              </a:rPr>
              <a:t>Each jar contains 1 megalopa, or 1-5 </a:t>
            </a:r>
            <a:r>
              <a:rPr lang="en-US" altLang="x-none" sz="1200" b="1" dirty="0" err="1">
                <a:solidFill>
                  <a:srgbClr val="00538D"/>
                </a:solidFill>
              </a:rPr>
              <a:t>zoea</a:t>
            </a:r>
            <a:endParaRPr lang="en-US" altLang="x-none" sz="1200" b="1" dirty="0">
              <a:solidFill>
                <a:srgbClr val="00538D"/>
              </a:solidFill>
            </a:endParaRPr>
          </a:p>
        </p:txBody>
      </p:sp>
      <p:sp>
        <p:nvSpPr>
          <p:cNvPr id="58378" name="TextBox 28"/>
          <p:cNvSpPr txBox="1">
            <a:spLocks noChangeArrowheads="1"/>
          </p:cNvSpPr>
          <p:nvPr/>
        </p:nvSpPr>
        <p:spPr bwMode="auto">
          <a:xfrm>
            <a:off x="2590800" y="5786437"/>
            <a:ext cx="28114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1200" b="1" dirty="0">
                <a:solidFill>
                  <a:srgbClr val="00538D"/>
                </a:solidFill>
              </a:rPr>
              <a:t>NOAA scientists at Mukilteo Research Station </a:t>
            </a:r>
          </a:p>
        </p:txBody>
      </p:sp>
      <p:sp>
        <p:nvSpPr>
          <p:cNvPr id="14" name="Content Placeholder 2"/>
          <p:cNvSpPr txBox="1">
            <a:spLocks/>
          </p:cNvSpPr>
          <p:nvPr/>
        </p:nvSpPr>
        <p:spPr bwMode="auto">
          <a:xfrm>
            <a:off x="228600" y="2895600"/>
            <a:ext cx="22860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a:lstStyle>
          <a:p>
            <a:pPr marL="57150" indent="0">
              <a:spcBef>
                <a:spcPts val="24"/>
              </a:spcBef>
              <a:spcAft>
                <a:spcPts val="1200"/>
              </a:spcAft>
              <a:buNone/>
              <a:defRPr/>
            </a:pPr>
            <a:r>
              <a:rPr lang="en-US" sz="1600" kern="0" dirty="0">
                <a:solidFill>
                  <a:srgbClr val="00538D"/>
                </a:solidFill>
                <a:latin typeface="Arial"/>
                <a:ea typeface="Arial Narrow" charset="0"/>
                <a:cs typeface="Arial"/>
              </a:rPr>
              <a:t>• MOATS act as an ocean time machine, where past, current, and future ocean chemistry conditions can be simulated over a period of time.</a:t>
            </a:r>
          </a:p>
          <a:p>
            <a:pPr marL="57150" indent="0">
              <a:spcAft>
                <a:spcPts val="1200"/>
              </a:spcAft>
              <a:buNone/>
              <a:defRPr/>
            </a:pPr>
            <a:r>
              <a:rPr lang="en-US" sz="1600" kern="0" dirty="0">
                <a:solidFill>
                  <a:srgbClr val="00538D"/>
                </a:solidFill>
                <a:latin typeface="Arial"/>
                <a:ea typeface="Arial Narrow" charset="0"/>
                <a:cs typeface="Arial"/>
              </a:rPr>
              <a:t>• Observations can then be made, like counting the number of surviving crabs in each condition.</a:t>
            </a:r>
          </a:p>
          <a:p>
            <a:pPr lvl="1">
              <a:defRPr/>
            </a:pPr>
            <a:endParaRPr lang="en-US" sz="1600" kern="0" dirty="0">
              <a:solidFill>
                <a:srgbClr val="00538D"/>
              </a:solidFill>
              <a:latin typeface="Arial"/>
              <a:cs typeface="Arial"/>
            </a:endParaRPr>
          </a:p>
          <a:p>
            <a:pPr>
              <a:defRPr/>
            </a:pPr>
            <a:endParaRPr lang="en-US" sz="1600" kern="0" dirty="0">
              <a:solidFill>
                <a:srgbClr val="00538D"/>
              </a:solidFill>
              <a:latin typeface="Arial"/>
              <a:cs typeface="Arial"/>
            </a:endParaRPr>
          </a:p>
          <a:p>
            <a:pPr>
              <a:defRPr/>
            </a:pPr>
            <a:endParaRPr lang="en-US" sz="1600" kern="0" dirty="0">
              <a:solidFill>
                <a:srgbClr val="00538D"/>
              </a:solidFill>
              <a:latin typeface="Arial"/>
              <a:cs typeface="Arial"/>
            </a:endParaRPr>
          </a:p>
        </p:txBody>
      </p:sp>
      <p:sp>
        <p:nvSpPr>
          <p:cNvPr id="2" name="Rectangle 1">
            <a:extLst>
              <a:ext uri="{FF2B5EF4-FFF2-40B4-BE49-F238E27FC236}">
                <a16:creationId xmlns:a16="http://schemas.microsoft.com/office/drawing/2014/main" id="{1C909878-800F-FD42-A64E-2A7497F4A301}"/>
              </a:ext>
            </a:extLst>
          </p:cNvPr>
          <p:cNvSpPr/>
          <p:nvPr/>
        </p:nvSpPr>
        <p:spPr>
          <a:xfrm>
            <a:off x="7086600" y="6642556"/>
            <a:ext cx="4572000" cy="215444"/>
          </a:xfrm>
          <a:prstGeom prst="rect">
            <a:avLst/>
          </a:prstGeom>
        </p:spPr>
        <p:txBody>
          <a:bodyPr>
            <a:spAutoFit/>
          </a:bodyPr>
          <a:lstStyle/>
          <a:p>
            <a:r>
              <a:rPr lang="en-US" altLang="x-none" sz="800" b="1" dirty="0">
                <a:solidFill>
                  <a:srgbClr val="00538D"/>
                </a:solidFill>
                <a:latin typeface="Arial Narrow" charset="0"/>
              </a:rPr>
              <a:t>Photo credit: Austin Trigg, NOAA Fisheries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6"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62467" name="Rectangle 2"/>
          <p:cNvSpPr>
            <a:spLocks noGrp="1" noChangeArrowheads="1"/>
          </p:cNvSpPr>
          <p:nvPr>
            <p:ph type="title"/>
          </p:nvPr>
        </p:nvSpPr>
        <p:spPr>
          <a:xfrm>
            <a:off x="0" y="76200"/>
            <a:ext cx="9144000" cy="1143000"/>
          </a:xfrm>
        </p:spPr>
        <p:txBody>
          <a:bodyPr/>
          <a:lstStyle/>
          <a:p>
            <a:r>
              <a:rPr lang="en-US" altLang="x-none" b="1" dirty="0"/>
              <a:t>Dungeness crab are </a:t>
            </a:r>
            <a:br>
              <a:rPr lang="en-US" altLang="x-none" b="1" dirty="0"/>
            </a:br>
            <a:r>
              <a:rPr lang="en-US" altLang="x-none" b="1" dirty="0"/>
              <a:t>likely vulnerable</a:t>
            </a:r>
          </a:p>
        </p:txBody>
      </p:sp>
      <p:pic>
        <p:nvPicPr>
          <p:cNvPr id="62469"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895600"/>
            <a:ext cx="6070652"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47"/>
          <p:cNvSpPr>
            <a:spLocks noChangeArrowheads="1"/>
          </p:cNvSpPr>
          <p:nvPr/>
        </p:nvSpPr>
        <p:spPr bwMode="auto">
          <a:xfrm>
            <a:off x="6629400" y="2590800"/>
            <a:ext cx="191636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defRPr/>
            </a:pPr>
            <a:r>
              <a:rPr lang="en-US" altLang="x-none" sz="1800" b="1" dirty="0">
                <a:solidFill>
                  <a:srgbClr val="00538D"/>
                </a:solidFill>
                <a:latin typeface="+mj-lt"/>
              </a:rPr>
              <a:t>Measuring </a:t>
            </a:r>
            <a:r>
              <a:rPr lang="en-US" altLang="x-none" sz="1800" b="1" dirty="0" err="1">
                <a:solidFill>
                  <a:srgbClr val="00538D"/>
                </a:solidFill>
                <a:latin typeface="+mj-lt"/>
              </a:rPr>
              <a:t>zoea</a:t>
            </a:r>
            <a:endParaRPr lang="en-US" altLang="x-none" sz="1800" b="1" dirty="0">
              <a:solidFill>
                <a:srgbClr val="00538D"/>
              </a:solidFill>
              <a:latin typeface="+mj-lt"/>
            </a:endParaRPr>
          </a:p>
        </p:txBody>
      </p:sp>
      <p:pic>
        <p:nvPicPr>
          <p:cNvPr id="13" name="Picture 12">
            <a:extLst>
              <a:ext uri="{FF2B5EF4-FFF2-40B4-BE49-F238E27FC236}">
                <a16:creationId xmlns:a16="http://schemas.microsoft.com/office/drawing/2014/main" id="{590A2FB1-B5B2-AE4A-8ADB-ADE7AF271852}"/>
              </a:ext>
            </a:extLst>
          </p:cNvPr>
          <p:cNvPicPr>
            <a:picLocks noChangeAspect="1"/>
          </p:cNvPicPr>
          <p:nvPr/>
        </p:nvPicPr>
        <p:blipFill>
          <a:blip r:embed="rId5"/>
          <a:stretch>
            <a:fillRect/>
          </a:stretch>
        </p:blipFill>
        <p:spPr>
          <a:xfrm>
            <a:off x="5923992" y="3045383"/>
            <a:ext cx="3220008" cy="3229620"/>
          </a:xfrm>
          <a:prstGeom prst="rect">
            <a:avLst/>
          </a:prstGeom>
        </p:spPr>
      </p:pic>
      <p:sp>
        <p:nvSpPr>
          <p:cNvPr id="3" name="Rectangle 2">
            <a:extLst>
              <a:ext uri="{FF2B5EF4-FFF2-40B4-BE49-F238E27FC236}">
                <a16:creationId xmlns:a16="http://schemas.microsoft.com/office/drawing/2014/main" id="{5F1B3B45-CCBD-3D4C-99D9-2E0AA9219451}"/>
              </a:ext>
            </a:extLst>
          </p:cNvPr>
          <p:cNvSpPr/>
          <p:nvPr/>
        </p:nvSpPr>
        <p:spPr>
          <a:xfrm>
            <a:off x="4953001" y="5999892"/>
            <a:ext cx="4257932" cy="646331"/>
          </a:xfrm>
          <a:prstGeom prst="rect">
            <a:avLst/>
          </a:prstGeom>
        </p:spPr>
        <p:txBody>
          <a:bodyPr wrap="square">
            <a:spAutoFit/>
          </a:bodyPr>
          <a:lstStyle/>
          <a:p>
            <a:pPr algn="ctr"/>
            <a:r>
              <a:rPr lang="en-US" sz="1800" b="1" dirty="0" err="1">
                <a:solidFill>
                  <a:srgbClr val="00538D"/>
                </a:solidFill>
              </a:rPr>
              <a:t>Zoea</a:t>
            </a:r>
            <a:r>
              <a:rPr lang="en-US" sz="1800" b="1" dirty="0">
                <a:solidFill>
                  <a:srgbClr val="00538D"/>
                </a:solidFill>
              </a:rPr>
              <a:t> developmental stage and size are determined with a microscope. </a:t>
            </a:r>
          </a:p>
        </p:txBody>
      </p:sp>
      <p:sp>
        <p:nvSpPr>
          <p:cNvPr id="4" name="Rectangle 3">
            <a:extLst>
              <a:ext uri="{FF2B5EF4-FFF2-40B4-BE49-F238E27FC236}">
                <a16:creationId xmlns:a16="http://schemas.microsoft.com/office/drawing/2014/main" id="{5064FFEC-A8B5-0B49-BB9D-FA86A0D67A3E}"/>
              </a:ext>
            </a:extLst>
          </p:cNvPr>
          <p:cNvSpPr/>
          <p:nvPr/>
        </p:nvSpPr>
        <p:spPr>
          <a:xfrm>
            <a:off x="171450" y="1607403"/>
            <a:ext cx="8820150" cy="830997"/>
          </a:xfrm>
          <a:prstGeom prst="rect">
            <a:avLst/>
          </a:prstGeom>
        </p:spPr>
        <p:txBody>
          <a:bodyPr wrap="square">
            <a:spAutoFit/>
          </a:bodyPr>
          <a:lstStyle/>
          <a:p>
            <a:r>
              <a:rPr lang="en-US" altLang="x-none" b="1" dirty="0">
                <a:solidFill>
                  <a:srgbClr val="00538D"/>
                </a:solidFill>
                <a:latin typeface="+mj-lt"/>
                <a:cs typeface="Arial"/>
                <a:sym typeface="Wingdings" charset="2"/>
              </a:rPr>
              <a:t>A NOAA study shows low pH decreases Dungeness crab larval survival and development.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7"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64518" name="Rectangle 2"/>
          <p:cNvSpPr>
            <a:spLocks noGrp="1" noChangeArrowheads="1"/>
          </p:cNvSpPr>
          <p:nvPr>
            <p:ph type="title" idx="4294967295"/>
          </p:nvPr>
        </p:nvSpPr>
        <p:spPr>
          <a:xfrm>
            <a:off x="-76200" y="76200"/>
            <a:ext cx="9220200" cy="1143000"/>
          </a:xfrm>
        </p:spPr>
        <p:txBody>
          <a:bodyPr/>
          <a:lstStyle/>
          <a:p>
            <a:pPr eaLnBrk="1" hangingPunct="1"/>
            <a:r>
              <a:rPr lang="en-US" altLang="x-none" sz="4000" b="1" dirty="0"/>
              <a:t>NOAA CO</a:t>
            </a:r>
            <a:r>
              <a:rPr lang="en-US" altLang="x-none" sz="4000" b="1" baseline="-25000" dirty="0"/>
              <a:t>2 </a:t>
            </a:r>
            <a:r>
              <a:rPr lang="en-US" altLang="x-none" sz="4000" b="1" dirty="0"/>
              <a:t>sensitivity experiments to assess Dungeness crab response</a:t>
            </a:r>
          </a:p>
        </p:txBody>
      </p:sp>
      <p:sp>
        <p:nvSpPr>
          <p:cNvPr id="64522" name="TextBox 5"/>
          <p:cNvSpPr txBox="1">
            <a:spLocks noChangeArrowheads="1"/>
          </p:cNvSpPr>
          <p:nvPr/>
        </p:nvSpPr>
        <p:spPr bwMode="auto">
          <a:xfrm>
            <a:off x="4191000" y="1828800"/>
            <a:ext cx="2286000" cy="1169551"/>
          </a:xfrm>
          <a:prstGeom prst="rect">
            <a:avLst/>
          </a:prstGeom>
          <a:noFill/>
          <a:ln w="9525">
            <a:solidFill>
              <a:srgbClr val="00538D"/>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1400" b="1" dirty="0">
                <a:solidFill>
                  <a:srgbClr val="00538D"/>
                </a:solidFill>
              </a:rPr>
              <a:t>measure how much energy larvae are producing throughout treatment (metabolic rate)</a:t>
            </a:r>
          </a:p>
        </p:txBody>
      </p:sp>
      <p:sp>
        <p:nvSpPr>
          <p:cNvPr id="64523" name="TextBox 30"/>
          <p:cNvSpPr txBox="1">
            <a:spLocks noChangeArrowheads="1"/>
          </p:cNvSpPr>
          <p:nvPr/>
        </p:nvSpPr>
        <p:spPr bwMode="auto">
          <a:xfrm>
            <a:off x="4191000" y="3124200"/>
            <a:ext cx="1581420" cy="523220"/>
          </a:xfrm>
          <a:prstGeom prst="rect">
            <a:avLst/>
          </a:prstGeom>
          <a:noFill/>
          <a:ln w="9525">
            <a:solidFill>
              <a:srgbClr val="00538D"/>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1400" b="1" dirty="0">
                <a:solidFill>
                  <a:srgbClr val="00538D"/>
                </a:solidFill>
              </a:rPr>
              <a:t>count survivors,</a:t>
            </a:r>
          </a:p>
          <a:p>
            <a:pPr>
              <a:spcBef>
                <a:spcPct val="0"/>
              </a:spcBef>
              <a:buFontTx/>
              <a:buNone/>
            </a:pPr>
            <a:r>
              <a:rPr lang="en-US" altLang="x-none" sz="1400" b="1" dirty="0">
                <a:solidFill>
                  <a:srgbClr val="00538D"/>
                </a:solidFill>
              </a:rPr>
              <a:t>measure size</a:t>
            </a:r>
          </a:p>
        </p:txBody>
      </p:sp>
      <p:sp>
        <p:nvSpPr>
          <p:cNvPr id="64524" name="TextBox 31"/>
          <p:cNvSpPr txBox="1">
            <a:spLocks noChangeArrowheads="1"/>
          </p:cNvSpPr>
          <p:nvPr/>
        </p:nvSpPr>
        <p:spPr bwMode="auto">
          <a:xfrm>
            <a:off x="4191000" y="5731042"/>
            <a:ext cx="2286000" cy="523220"/>
          </a:xfrm>
          <a:prstGeom prst="rect">
            <a:avLst/>
          </a:prstGeom>
          <a:noFill/>
          <a:ln w="9525">
            <a:solidFill>
              <a:srgbClr val="00538D"/>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1400" b="1" dirty="0">
                <a:solidFill>
                  <a:srgbClr val="00538D"/>
                </a:solidFill>
              </a:rPr>
              <a:t>check DNA for changes (genetics, epigenetics)</a:t>
            </a:r>
          </a:p>
        </p:txBody>
      </p:sp>
      <p:sp>
        <p:nvSpPr>
          <p:cNvPr id="64525" name="TextBox 6"/>
          <p:cNvSpPr txBox="1">
            <a:spLocks noChangeArrowheads="1"/>
          </p:cNvSpPr>
          <p:nvPr/>
        </p:nvSpPr>
        <p:spPr bwMode="auto">
          <a:xfrm>
            <a:off x="7467600" y="3429000"/>
            <a:ext cx="1447800" cy="1600200"/>
          </a:xfrm>
          <a:prstGeom prst="rect">
            <a:avLst/>
          </a:prstGeom>
          <a:noFill/>
          <a:ln w="952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ctr">
              <a:spcBef>
                <a:spcPct val="0"/>
              </a:spcBef>
              <a:buFontTx/>
              <a:buNone/>
            </a:pPr>
            <a:r>
              <a:rPr lang="en-US" altLang="x-none" sz="1400" b="1" dirty="0">
                <a:solidFill>
                  <a:srgbClr val="00538D"/>
                </a:solidFill>
              </a:rPr>
              <a:t>Make more accurate predictions of whether the species will be able to acclimate</a:t>
            </a:r>
          </a:p>
        </p:txBody>
      </p:sp>
      <p:sp>
        <p:nvSpPr>
          <p:cNvPr id="64535" name="TextBox 15"/>
          <p:cNvSpPr txBox="1">
            <a:spLocks noChangeArrowheads="1"/>
          </p:cNvSpPr>
          <p:nvPr/>
        </p:nvSpPr>
        <p:spPr bwMode="auto">
          <a:xfrm>
            <a:off x="76200" y="1981200"/>
            <a:ext cx="3429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ctr">
              <a:spcBef>
                <a:spcPct val="0"/>
              </a:spcBef>
              <a:buFontTx/>
              <a:buNone/>
            </a:pPr>
            <a:r>
              <a:rPr lang="en-US" altLang="x-none" sz="2400" b="1" dirty="0">
                <a:solidFill>
                  <a:srgbClr val="00538D"/>
                </a:solidFill>
              </a:rPr>
              <a:t>MOATS ‘ocean time machine’ experiments</a:t>
            </a:r>
          </a:p>
        </p:txBody>
      </p:sp>
      <p:sp>
        <p:nvSpPr>
          <p:cNvPr id="64536" name="TextBox 16"/>
          <p:cNvSpPr txBox="1">
            <a:spLocks noChangeArrowheads="1"/>
          </p:cNvSpPr>
          <p:nvPr/>
        </p:nvSpPr>
        <p:spPr bwMode="auto">
          <a:xfrm>
            <a:off x="1250156" y="5105400"/>
            <a:ext cx="10810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1600" dirty="0">
                <a:solidFill>
                  <a:schemeClr val="tx1"/>
                </a:solidFill>
              </a:rPr>
              <a:t>&gt; 45 days</a:t>
            </a:r>
          </a:p>
        </p:txBody>
      </p:sp>
      <p:sp>
        <p:nvSpPr>
          <p:cNvPr id="64537" name="Rectangle 17"/>
          <p:cNvSpPr>
            <a:spLocks noChangeArrowheads="1"/>
          </p:cNvSpPr>
          <p:nvPr/>
        </p:nvSpPr>
        <p:spPr bwMode="auto">
          <a:xfrm>
            <a:off x="4191000" y="3886200"/>
            <a:ext cx="2133600" cy="1600438"/>
          </a:xfrm>
          <a:prstGeom prst="rect">
            <a:avLst/>
          </a:prstGeom>
          <a:noFill/>
          <a:ln w="9525">
            <a:solidFill>
              <a:srgbClr val="00538D"/>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1400" b="1" dirty="0">
                <a:solidFill>
                  <a:srgbClr val="00538D"/>
                </a:solidFill>
              </a:rPr>
              <a:t>measure activity of different cell pathways to see which pathways are working hard, working normally, or not working at all (metabolomics)</a:t>
            </a:r>
          </a:p>
        </p:txBody>
      </p:sp>
      <p:cxnSp>
        <p:nvCxnSpPr>
          <p:cNvPr id="64538" name="Straight Arrow Connector 23"/>
          <p:cNvCxnSpPr>
            <a:cxnSpLocks noChangeShapeType="1"/>
          </p:cNvCxnSpPr>
          <p:nvPr/>
        </p:nvCxnSpPr>
        <p:spPr bwMode="auto">
          <a:xfrm flipV="1">
            <a:off x="3505200" y="2590800"/>
            <a:ext cx="533400" cy="1447800"/>
          </a:xfrm>
          <a:prstGeom prst="straightConnector1">
            <a:avLst/>
          </a:prstGeom>
          <a:noFill/>
          <a:ln w="38100">
            <a:solidFill>
              <a:srgbClr val="00538D"/>
            </a:solidFill>
            <a:round/>
            <a:headEnd/>
            <a:tailEnd type="triangle" w="med" len="med"/>
          </a:ln>
          <a:extLst>
            <a:ext uri="{909E8E84-426E-40dd-AFC4-6F175D3DCCD1}">
              <a14:hiddenFill xmlns="" xmlns:a14="http://schemas.microsoft.com/office/drawing/2010/main">
                <a:noFill/>
              </a14:hiddenFill>
            </a:ext>
          </a:extLst>
        </p:spPr>
      </p:cxnSp>
      <p:cxnSp>
        <p:nvCxnSpPr>
          <p:cNvPr id="64539" name="Straight Arrow Connector 179"/>
          <p:cNvCxnSpPr>
            <a:cxnSpLocks noChangeShapeType="1"/>
          </p:cNvCxnSpPr>
          <p:nvPr/>
        </p:nvCxnSpPr>
        <p:spPr bwMode="auto">
          <a:xfrm flipV="1">
            <a:off x="3505200" y="3352800"/>
            <a:ext cx="457200" cy="685800"/>
          </a:xfrm>
          <a:prstGeom prst="straightConnector1">
            <a:avLst/>
          </a:prstGeom>
          <a:noFill/>
          <a:ln w="38100">
            <a:solidFill>
              <a:srgbClr val="00538D"/>
            </a:solidFill>
            <a:round/>
            <a:headEnd/>
            <a:tailEnd type="triangle" w="med" len="med"/>
          </a:ln>
          <a:extLst>
            <a:ext uri="{909E8E84-426E-40dd-AFC4-6F175D3DCCD1}">
              <a14:hiddenFill xmlns="" xmlns:a14="http://schemas.microsoft.com/office/drawing/2010/main">
                <a:noFill/>
              </a14:hiddenFill>
            </a:ext>
          </a:extLst>
        </p:spPr>
      </p:cxnSp>
      <p:cxnSp>
        <p:nvCxnSpPr>
          <p:cNvPr id="64540" name="Straight Arrow Connector 183"/>
          <p:cNvCxnSpPr>
            <a:cxnSpLocks noChangeShapeType="1"/>
          </p:cNvCxnSpPr>
          <p:nvPr/>
        </p:nvCxnSpPr>
        <p:spPr bwMode="auto">
          <a:xfrm>
            <a:off x="3505200" y="4038600"/>
            <a:ext cx="533400" cy="533400"/>
          </a:xfrm>
          <a:prstGeom prst="straightConnector1">
            <a:avLst/>
          </a:prstGeom>
          <a:noFill/>
          <a:ln w="38100">
            <a:solidFill>
              <a:srgbClr val="00538D"/>
            </a:solidFill>
            <a:round/>
            <a:headEnd/>
            <a:tailEnd type="triangle" w="med" len="med"/>
          </a:ln>
          <a:extLst>
            <a:ext uri="{909E8E84-426E-40dd-AFC4-6F175D3DCCD1}">
              <a14:hiddenFill xmlns="" xmlns:a14="http://schemas.microsoft.com/office/drawing/2010/main">
                <a:noFill/>
              </a14:hiddenFill>
            </a:ext>
          </a:extLst>
        </p:spPr>
      </p:cxnSp>
      <p:cxnSp>
        <p:nvCxnSpPr>
          <p:cNvPr id="64541" name="Straight Arrow Connector 186"/>
          <p:cNvCxnSpPr>
            <a:cxnSpLocks noChangeShapeType="1"/>
          </p:cNvCxnSpPr>
          <p:nvPr/>
        </p:nvCxnSpPr>
        <p:spPr bwMode="auto">
          <a:xfrm>
            <a:off x="3505200" y="4038600"/>
            <a:ext cx="457200" cy="1524000"/>
          </a:xfrm>
          <a:prstGeom prst="straightConnector1">
            <a:avLst/>
          </a:prstGeom>
          <a:noFill/>
          <a:ln w="38100">
            <a:solidFill>
              <a:srgbClr val="00538D"/>
            </a:solidFill>
            <a:round/>
            <a:headEnd/>
            <a:tailEnd type="triangle" w="med" len="med"/>
          </a:ln>
          <a:extLst>
            <a:ext uri="{909E8E84-426E-40dd-AFC4-6F175D3DCCD1}">
              <a14:hiddenFill xmlns="" xmlns:a14="http://schemas.microsoft.com/office/drawing/2010/main">
                <a:noFill/>
              </a14:hiddenFill>
            </a:ext>
          </a:extLst>
        </p:spPr>
      </p:cxnSp>
      <p:cxnSp>
        <p:nvCxnSpPr>
          <p:cNvPr id="64542" name="Straight Arrow Connector 193"/>
          <p:cNvCxnSpPr>
            <a:cxnSpLocks noChangeShapeType="1"/>
          </p:cNvCxnSpPr>
          <p:nvPr/>
        </p:nvCxnSpPr>
        <p:spPr bwMode="auto">
          <a:xfrm>
            <a:off x="6553200" y="2514600"/>
            <a:ext cx="800100" cy="1609725"/>
          </a:xfrm>
          <a:prstGeom prst="straightConnector1">
            <a:avLst/>
          </a:prstGeom>
          <a:noFill/>
          <a:ln w="38100">
            <a:solidFill>
              <a:srgbClr val="00538D"/>
            </a:solidFill>
            <a:round/>
            <a:headEnd/>
            <a:tailEnd type="triangle" w="med" len="med"/>
          </a:ln>
          <a:extLst>
            <a:ext uri="{909E8E84-426E-40dd-AFC4-6F175D3DCCD1}">
              <a14:hiddenFill xmlns="" xmlns:a14="http://schemas.microsoft.com/office/drawing/2010/main">
                <a:noFill/>
              </a14:hiddenFill>
            </a:ext>
          </a:extLst>
        </p:spPr>
      </p:cxnSp>
      <p:cxnSp>
        <p:nvCxnSpPr>
          <p:cNvPr id="64543" name="Straight Arrow Connector 196"/>
          <p:cNvCxnSpPr>
            <a:cxnSpLocks noChangeShapeType="1"/>
          </p:cNvCxnSpPr>
          <p:nvPr/>
        </p:nvCxnSpPr>
        <p:spPr bwMode="auto">
          <a:xfrm>
            <a:off x="6324600" y="3429000"/>
            <a:ext cx="990600" cy="838200"/>
          </a:xfrm>
          <a:prstGeom prst="straightConnector1">
            <a:avLst/>
          </a:prstGeom>
          <a:noFill/>
          <a:ln w="38100">
            <a:solidFill>
              <a:srgbClr val="00538D"/>
            </a:solidFill>
            <a:round/>
            <a:headEnd/>
            <a:tailEnd type="triangle" w="med" len="med"/>
          </a:ln>
          <a:extLst>
            <a:ext uri="{909E8E84-426E-40dd-AFC4-6F175D3DCCD1}">
              <a14:hiddenFill xmlns="" xmlns:a14="http://schemas.microsoft.com/office/drawing/2010/main">
                <a:noFill/>
              </a14:hiddenFill>
            </a:ext>
          </a:extLst>
        </p:spPr>
      </p:cxnSp>
      <p:cxnSp>
        <p:nvCxnSpPr>
          <p:cNvPr id="64544" name="Straight Arrow Connector 199"/>
          <p:cNvCxnSpPr>
            <a:cxnSpLocks noChangeShapeType="1"/>
          </p:cNvCxnSpPr>
          <p:nvPr/>
        </p:nvCxnSpPr>
        <p:spPr bwMode="auto">
          <a:xfrm flipV="1">
            <a:off x="6400800" y="4343400"/>
            <a:ext cx="914400" cy="381000"/>
          </a:xfrm>
          <a:prstGeom prst="straightConnector1">
            <a:avLst/>
          </a:prstGeom>
          <a:noFill/>
          <a:ln w="38100">
            <a:solidFill>
              <a:srgbClr val="00538D"/>
            </a:solidFill>
            <a:round/>
            <a:headEnd/>
            <a:tailEnd type="triangle" w="med" len="med"/>
          </a:ln>
          <a:extLst>
            <a:ext uri="{909E8E84-426E-40dd-AFC4-6F175D3DCCD1}">
              <a14:hiddenFill xmlns="" xmlns:a14="http://schemas.microsoft.com/office/drawing/2010/main">
                <a:noFill/>
              </a14:hiddenFill>
            </a:ext>
          </a:extLst>
        </p:spPr>
      </p:cxnSp>
      <p:cxnSp>
        <p:nvCxnSpPr>
          <p:cNvPr id="64545" name="Straight Arrow Connector 206"/>
          <p:cNvCxnSpPr>
            <a:cxnSpLocks noChangeShapeType="1"/>
          </p:cNvCxnSpPr>
          <p:nvPr/>
        </p:nvCxnSpPr>
        <p:spPr bwMode="auto">
          <a:xfrm flipV="1">
            <a:off x="6553200" y="4495800"/>
            <a:ext cx="762000" cy="1066800"/>
          </a:xfrm>
          <a:prstGeom prst="straightConnector1">
            <a:avLst/>
          </a:prstGeom>
          <a:noFill/>
          <a:ln w="38100">
            <a:solidFill>
              <a:srgbClr val="00538D"/>
            </a:solidFill>
            <a:round/>
            <a:headEnd/>
            <a:tailEnd type="triangle" w="med" len="med"/>
          </a:ln>
          <a:extLst>
            <a:ext uri="{909E8E84-426E-40dd-AFC4-6F175D3DCCD1}">
              <a14:hiddenFill xmlns="" xmlns:a14="http://schemas.microsoft.com/office/drawing/2010/main">
                <a:noFill/>
              </a14:hiddenFill>
            </a:ext>
          </a:extLst>
        </p:spPr>
      </p:cxnSp>
      <p:pic>
        <p:nvPicPr>
          <p:cNvPr id="3" name="Picture 2">
            <a:extLst>
              <a:ext uri="{FF2B5EF4-FFF2-40B4-BE49-F238E27FC236}">
                <a16:creationId xmlns:a16="http://schemas.microsoft.com/office/drawing/2014/main" id="{92303012-F37C-104F-9C63-C0C097A76F67}"/>
              </a:ext>
            </a:extLst>
          </p:cNvPr>
          <p:cNvPicPr>
            <a:picLocks noChangeAspect="1"/>
          </p:cNvPicPr>
          <p:nvPr/>
        </p:nvPicPr>
        <p:blipFill>
          <a:blip r:embed="rId4"/>
          <a:stretch>
            <a:fillRect/>
          </a:stretch>
        </p:blipFill>
        <p:spPr>
          <a:xfrm>
            <a:off x="147658" y="2921000"/>
            <a:ext cx="3340100" cy="2184400"/>
          </a:xfrm>
          <a:prstGeom prst="rect">
            <a:avLst/>
          </a:prstGeom>
        </p:spPr>
      </p:pic>
    </p:spTree>
    <p:extLst>
      <p:ext uri="{BB962C8B-B14F-4D97-AF65-F5344CB8AC3E}">
        <p14:creationId xmlns:p14="http://schemas.microsoft.com/office/powerpoint/2010/main" val="1808174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ChangeArrowheads="1"/>
          </p:cNvSpPr>
          <p:nvPr/>
        </p:nvSpPr>
        <p:spPr bwMode="auto">
          <a:xfrm>
            <a:off x="0" y="0"/>
            <a:ext cx="9144000" cy="68580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3000" dirty="0">
              <a:solidFill>
                <a:schemeClr val="bg1"/>
              </a:solidFill>
              <a:ea typeface="ＭＳ Ｐゴシック" charset="0"/>
              <a:cs typeface="ＭＳ Ｐゴシック" charset="0"/>
            </a:endParaRPr>
          </a:p>
        </p:txBody>
      </p:sp>
      <p:sp>
        <p:nvSpPr>
          <p:cNvPr id="6" name="Title 2"/>
          <p:cNvSpPr>
            <a:spLocks noGrp="1"/>
          </p:cNvSpPr>
          <p:nvPr>
            <p:ph type="title"/>
          </p:nvPr>
        </p:nvSpPr>
        <p:spPr>
          <a:xfrm>
            <a:off x="0" y="3429000"/>
            <a:ext cx="9144000" cy="2971800"/>
          </a:xfrm>
        </p:spPr>
        <p:txBody>
          <a:bodyPr/>
          <a:lstStyle/>
          <a:p>
            <a:r>
              <a:rPr lang="en-US" altLang="x-none" sz="7200" b="1" dirty="0"/>
              <a:t>How can we help protect Dungeness Crab?</a:t>
            </a:r>
          </a:p>
        </p:txBody>
      </p:sp>
      <p:sp>
        <p:nvSpPr>
          <p:cNvPr id="4" name="Title 2"/>
          <p:cNvSpPr txBox="1">
            <a:spLocks/>
          </p:cNvSpPr>
          <p:nvPr/>
        </p:nvSpPr>
        <p:spPr bwMode="auto">
          <a:xfrm>
            <a:off x="0" y="83820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a:lstStyle>
          <a:p>
            <a:r>
              <a:rPr lang="en-US" altLang="x-none" sz="4500" b="1" dirty="0">
                <a:solidFill>
                  <a:srgbClr val="BFBFBF"/>
                </a:solidFill>
              </a:rPr>
              <a:t>Ocean chemistry is changing</a:t>
            </a:r>
          </a:p>
          <a:p>
            <a:endParaRPr lang="en-US" altLang="x-none" sz="1200" b="1" dirty="0">
              <a:solidFill>
                <a:srgbClr val="BFBFBF"/>
              </a:solidFill>
            </a:endParaRPr>
          </a:p>
          <a:p>
            <a:r>
              <a:rPr lang="en-US" altLang="x-none" sz="4500" b="1" dirty="0">
                <a:solidFill>
                  <a:srgbClr val="BFBFBF"/>
                </a:solidFill>
              </a:rPr>
              <a:t>Dungeness crab are important</a:t>
            </a:r>
          </a:p>
          <a:p>
            <a:endParaRPr lang="en-US" altLang="x-none" sz="1200" b="1" dirty="0">
              <a:solidFill>
                <a:srgbClr val="BFBFBF"/>
              </a:solidFill>
            </a:endParaRPr>
          </a:p>
          <a:p>
            <a:r>
              <a:rPr lang="en-US" altLang="x-none" sz="4500" b="1" dirty="0">
                <a:solidFill>
                  <a:srgbClr val="BFBFBF"/>
                </a:solidFill>
              </a:rPr>
              <a:t>How will ocean acidification affect Dungeness crab?</a:t>
            </a:r>
          </a:p>
        </p:txBody>
      </p:sp>
    </p:spTree>
    <p:extLst>
      <p:ext uri="{BB962C8B-B14F-4D97-AF65-F5344CB8AC3E}">
        <p14:creationId xmlns:p14="http://schemas.microsoft.com/office/powerpoint/2010/main" val="615026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b="1" dirty="0"/>
              <a:t>West Coast </a:t>
            </a:r>
            <a:br>
              <a:rPr lang="en-US" sz="4000" b="1" dirty="0"/>
            </a:br>
            <a:r>
              <a:rPr lang="en-US" sz="4000" b="1" dirty="0"/>
              <a:t>National Marine Sanctuaries</a:t>
            </a:r>
          </a:p>
        </p:txBody>
      </p:sp>
      <p:pic>
        <p:nvPicPr>
          <p:cNvPr id="8" name="Picture 7" descr="system map.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62500" y="1580493"/>
            <a:ext cx="4381500" cy="2842054"/>
          </a:xfrm>
          <a:prstGeom prst="rect">
            <a:avLst/>
          </a:prstGeom>
        </p:spPr>
      </p:pic>
      <p:pic>
        <p:nvPicPr>
          <p:cNvPr id="11" name="Picture 2" descr="https://uscdiving.files.wordpress.com/2012/05/may21-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1580493"/>
            <a:ext cx="4648200" cy="515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32856" y="4495800"/>
            <a:ext cx="2396744" cy="2228913"/>
          </a:xfrm>
          <a:prstGeom prst="rect">
            <a:avLst/>
          </a:prstGeom>
        </p:spPr>
      </p:pic>
    </p:spTree>
    <p:extLst>
      <p:ext uri="{BB962C8B-B14F-4D97-AF65-F5344CB8AC3E}">
        <p14:creationId xmlns:p14="http://schemas.microsoft.com/office/powerpoint/2010/main" val="973251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Box 1"/>
          <p:cNvSpPr txBox="1">
            <a:spLocks noChangeArrowheads="1"/>
          </p:cNvSpPr>
          <p:nvPr/>
        </p:nvSpPr>
        <p:spPr bwMode="auto">
          <a:xfrm>
            <a:off x="152400" y="1676400"/>
            <a:ext cx="8839200" cy="4862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bg1"/>
                </a:solidFill>
                <a:latin typeface="Arial" charset="0"/>
                <a:ea typeface="ＭＳ Ｐゴシック" charset="-128"/>
              </a:defRPr>
            </a:lvl1pPr>
            <a:lvl2pPr marL="800100" indent="-34290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marL="91440" indent="0">
              <a:spcBef>
                <a:spcPct val="0"/>
              </a:spcBef>
              <a:spcAft>
                <a:spcPts val="1200"/>
              </a:spcAft>
              <a:buNone/>
            </a:pPr>
            <a:r>
              <a:rPr lang="en-US" altLang="x-none" sz="2000" b="1" dirty="0">
                <a:solidFill>
                  <a:srgbClr val="00538D"/>
                </a:solidFill>
                <a:latin typeface="+mj-lt"/>
                <a:cs typeface="Arial"/>
              </a:rPr>
              <a:t>NOAA prioritizes understanding adaption to the changing ocean environment and created the Ocean Acidification Program (OAP).</a:t>
            </a:r>
          </a:p>
          <a:p>
            <a:pPr marL="91440" indent="0">
              <a:spcBef>
                <a:spcPct val="0"/>
              </a:spcBef>
              <a:spcAft>
                <a:spcPts val="600"/>
              </a:spcAft>
              <a:buNone/>
            </a:pPr>
            <a:r>
              <a:rPr lang="en-US" altLang="x-none" sz="2000" b="1" dirty="0">
                <a:solidFill>
                  <a:srgbClr val="00538D"/>
                </a:solidFill>
                <a:latin typeface="+mj-lt"/>
                <a:cs typeface="Arial"/>
              </a:rPr>
              <a:t>The mission of the OAP is to </a:t>
            </a:r>
            <a:r>
              <a:rPr lang="en-US" altLang="x-none" sz="2000" b="1" i="1" dirty="0">
                <a:solidFill>
                  <a:srgbClr val="00538D"/>
                </a:solidFill>
                <a:latin typeface="+mj-lt"/>
                <a:ea typeface="Arial Narrow" charset="0"/>
                <a:cs typeface="Arial"/>
              </a:rPr>
              <a:t>better prepare society to respond to changing ocean conditions and expand understanding of ocean acidification through interdisciplinary partnerships, nationally and internationally.</a:t>
            </a:r>
          </a:p>
          <a:p>
            <a:pPr marL="640080" lvl="1" indent="0">
              <a:spcBef>
                <a:spcPct val="0"/>
              </a:spcBef>
              <a:spcAft>
                <a:spcPts val="600"/>
              </a:spcAft>
              <a:buNone/>
            </a:pPr>
            <a:endParaRPr lang="en-US" altLang="x-none" sz="2000" b="1" dirty="0">
              <a:solidFill>
                <a:srgbClr val="00538D"/>
              </a:solidFill>
              <a:latin typeface="+mj-lt"/>
              <a:ea typeface="Arial Narrow" charset="0"/>
              <a:cs typeface="Arial"/>
            </a:endParaRPr>
          </a:p>
          <a:p>
            <a:pPr marL="91440" indent="0">
              <a:spcBef>
                <a:spcPct val="0"/>
              </a:spcBef>
              <a:spcAft>
                <a:spcPts val="1200"/>
              </a:spcAft>
              <a:buNone/>
            </a:pPr>
            <a:r>
              <a:rPr lang="en-US" altLang="x-none" sz="2000" b="1" dirty="0">
                <a:solidFill>
                  <a:srgbClr val="00538D"/>
                </a:solidFill>
                <a:latin typeface="+mj-lt"/>
                <a:cs typeface="Arial"/>
              </a:rPr>
              <a:t>OAP achieves its mission through funding projects on:</a:t>
            </a:r>
          </a:p>
          <a:p>
            <a:pPr lvl="1" indent="-251460">
              <a:spcBef>
                <a:spcPct val="0"/>
              </a:spcBef>
              <a:spcAft>
                <a:spcPts val="1200"/>
              </a:spcAft>
              <a:buFont typeface="Arial" charset="0"/>
              <a:buChar char="•"/>
            </a:pPr>
            <a:r>
              <a:rPr lang="en-US" altLang="x-none" sz="2000" b="1" dirty="0">
                <a:solidFill>
                  <a:srgbClr val="00538D"/>
                </a:solidFill>
                <a:latin typeface="+mj-lt"/>
                <a:cs typeface="Arial"/>
              </a:rPr>
              <a:t>Ocean acidification monitoring</a:t>
            </a:r>
          </a:p>
          <a:p>
            <a:pPr lvl="1" indent="-251460">
              <a:spcBef>
                <a:spcPct val="0"/>
              </a:spcBef>
              <a:spcAft>
                <a:spcPts val="1200"/>
              </a:spcAft>
              <a:buFont typeface="Arial" charset="0"/>
              <a:buChar char="•"/>
            </a:pPr>
            <a:r>
              <a:rPr lang="en-US" altLang="x-none" sz="2000" b="1" dirty="0">
                <a:solidFill>
                  <a:srgbClr val="00538D"/>
                </a:solidFill>
                <a:latin typeface="+mj-lt"/>
                <a:cs typeface="Arial"/>
              </a:rPr>
              <a:t>Biological response</a:t>
            </a:r>
          </a:p>
          <a:p>
            <a:pPr lvl="1" indent="-251460">
              <a:spcBef>
                <a:spcPct val="0"/>
              </a:spcBef>
              <a:spcAft>
                <a:spcPts val="1200"/>
              </a:spcAft>
              <a:buFont typeface="Arial" charset="0"/>
              <a:buChar char="•"/>
            </a:pPr>
            <a:r>
              <a:rPr lang="en-US" altLang="x-none" sz="2000" b="1" dirty="0">
                <a:solidFill>
                  <a:srgbClr val="00538D"/>
                </a:solidFill>
                <a:latin typeface="+mj-lt"/>
                <a:cs typeface="Arial"/>
              </a:rPr>
              <a:t>Education and outreach</a:t>
            </a:r>
          </a:p>
          <a:p>
            <a:pPr lvl="1" indent="-251460">
              <a:spcBef>
                <a:spcPct val="0"/>
              </a:spcBef>
              <a:spcAft>
                <a:spcPts val="1200"/>
              </a:spcAft>
              <a:buFont typeface="Arial" charset="0"/>
              <a:buChar char="•"/>
            </a:pPr>
            <a:r>
              <a:rPr lang="en-US" altLang="x-none" sz="2000" b="1" dirty="0">
                <a:solidFill>
                  <a:srgbClr val="00538D"/>
                </a:solidFill>
                <a:latin typeface="+mj-lt"/>
                <a:cs typeface="Arial"/>
              </a:rPr>
              <a:t>Human connections</a:t>
            </a:r>
          </a:p>
        </p:txBody>
      </p:sp>
      <p:sp>
        <p:nvSpPr>
          <p:cNvPr id="2" name="TextBox 1"/>
          <p:cNvSpPr txBox="1"/>
          <p:nvPr/>
        </p:nvSpPr>
        <p:spPr>
          <a:xfrm>
            <a:off x="0" y="228600"/>
            <a:ext cx="9144000" cy="830997"/>
          </a:xfrm>
          <a:prstGeom prst="rect">
            <a:avLst/>
          </a:prstGeom>
          <a:noFill/>
        </p:spPr>
        <p:txBody>
          <a:bodyPr wrap="square" rtlCol="0">
            <a:spAutoFit/>
          </a:bodyPr>
          <a:lstStyle/>
          <a:p>
            <a:pPr algn="ctr"/>
            <a:r>
              <a:rPr lang="en-US" sz="4600" b="1" dirty="0">
                <a:solidFill>
                  <a:schemeClr val="bg1"/>
                </a:solidFill>
              </a:rPr>
              <a:t>NOAA is helping</a:t>
            </a:r>
          </a:p>
        </p:txBody>
      </p:sp>
      <p:pic>
        <p:nvPicPr>
          <p:cNvPr id="15" name="Picture 2" descr="ttp://oceanacidification.noaa.gov/sites/oap-redesign/oap140.png?ver=2017-04-06-114622-67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4657" y="4953000"/>
            <a:ext cx="4379343"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8698" y="152400"/>
            <a:ext cx="9115302" cy="1143000"/>
          </a:xfrm>
        </p:spPr>
        <p:txBody>
          <a:bodyPr/>
          <a:lstStyle/>
          <a:p>
            <a:r>
              <a:rPr lang="en-US" sz="4000" b="1" dirty="0"/>
              <a:t>NOAA National Marine Sanctuaries</a:t>
            </a:r>
          </a:p>
        </p:txBody>
      </p:sp>
      <p:sp>
        <p:nvSpPr>
          <p:cNvPr id="70659" name="Content Placeholder 6"/>
          <p:cNvSpPr>
            <a:spLocks noGrp="1"/>
          </p:cNvSpPr>
          <p:nvPr>
            <p:ph idx="1"/>
          </p:nvPr>
        </p:nvSpPr>
        <p:spPr>
          <a:xfrm>
            <a:off x="29427" y="1600200"/>
            <a:ext cx="5549900" cy="5257800"/>
          </a:xfrm>
        </p:spPr>
        <p:txBody>
          <a:bodyPr/>
          <a:lstStyle/>
          <a:p>
            <a:pPr marL="182880" indent="0">
              <a:spcAft>
                <a:spcPts val="600"/>
              </a:spcAft>
              <a:buSzPct val="150000"/>
              <a:buNone/>
            </a:pPr>
            <a:r>
              <a:rPr lang="en-US" altLang="x-none" sz="2000" b="1" dirty="0">
                <a:solidFill>
                  <a:srgbClr val="00538D"/>
                </a:solidFill>
                <a:latin typeface="+mj-lt"/>
                <a:cs typeface="Arial"/>
              </a:rPr>
              <a:t>On the West Coast where Dungeness crab live, national marine sanctuaries actively:</a:t>
            </a:r>
            <a:br>
              <a:rPr lang="en-US" altLang="x-none" sz="2000" b="1" dirty="0">
                <a:solidFill>
                  <a:srgbClr val="00538D"/>
                </a:solidFill>
                <a:latin typeface="+mj-lt"/>
                <a:cs typeface="Arial"/>
              </a:rPr>
            </a:br>
            <a:r>
              <a:rPr lang="en-US" altLang="x-none" sz="2000" b="1" dirty="0">
                <a:solidFill>
                  <a:srgbClr val="00538D"/>
                </a:solidFill>
                <a:latin typeface="+mj-lt"/>
                <a:cs typeface="Arial"/>
              </a:rPr>
              <a:t> </a:t>
            </a:r>
            <a:endParaRPr lang="en-US" altLang="x-none" sz="1000" b="1" dirty="0">
              <a:solidFill>
                <a:srgbClr val="00538D"/>
              </a:solidFill>
              <a:latin typeface="+mj-lt"/>
              <a:cs typeface="Arial"/>
            </a:endParaRPr>
          </a:p>
          <a:p>
            <a:pPr marL="182880" lvl="1" indent="0">
              <a:spcAft>
                <a:spcPts val="300"/>
              </a:spcAft>
              <a:buSzPct val="150000"/>
              <a:buNone/>
            </a:pPr>
            <a:r>
              <a:rPr lang="en-US" sz="1800" dirty="0">
                <a:solidFill>
                  <a:srgbClr val="00538D"/>
                </a:solidFill>
                <a:latin typeface="+mj-lt"/>
                <a:ea typeface="Arial Narrow" charset="0"/>
                <a:cs typeface="Arial"/>
              </a:rPr>
              <a:t>  •  eliminate and reduce risks to the ocean by</a:t>
            </a:r>
            <a:br>
              <a:rPr lang="en-US" sz="1800" dirty="0">
                <a:solidFill>
                  <a:srgbClr val="00538D"/>
                </a:solidFill>
                <a:latin typeface="+mj-lt"/>
                <a:ea typeface="Arial Narrow" charset="0"/>
                <a:cs typeface="Arial"/>
              </a:rPr>
            </a:br>
            <a:r>
              <a:rPr lang="en-US" sz="1800" dirty="0">
                <a:solidFill>
                  <a:srgbClr val="00538D"/>
                </a:solidFill>
                <a:latin typeface="+mj-lt"/>
                <a:ea typeface="Arial Narrow" charset="0"/>
                <a:cs typeface="Arial"/>
              </a:rPr>
              <a:t>     working closely with stakeholder communities;  </a:t>
            </a:r>
          </a:p>
          <a:p>
            <a:pPr marL="182880" lvl="1" indent="0" algn="just">
              <a:spcAft>
                <a:spcPts val="300"/>
              </a:spcAft>
              <a:buSzPct val="150000"/>
              <a:buNone/>
            </a:pPr>
            <a:endParaRPr lang="en-US" sz="1800" dirty="0">
              <a:solidFill>
                <a:srgbClr val="00538D"/>
              </a:solidFill>
              <a:latin typeface="+mj-lt"/>
              <a:ea typeface="Arial Narrow" charset="0"/>
              <a:cs typeface="Arial"/>
            </a:endParaRPr>
          </a:p>
          <a:p>
            <a:pPr marL="182880" lvl="1" indent="0">
              <a:spcAft>
                <a:spcPts val="300"/>
              </a:spcAft>
              <a:buSzPct val="150000"/>
              <a:buNone/>
            </a:pPr>
            <a:r>
              <a:rPr lang="en-US" sz="1800" dirty="0">
                <a:solidFill>
                  <a:srgbClr val="00538D"/>
                </a:solidFill>
                <a:latin typeface="+mj-lt"/>
                <a:ea typeface="Arial Narrow" charset="0"/>
                <a:cs typeface="Arial"/>
              </a:rPr>
              <a:t>  •  support and conduct research that brings</a:t>
            </a:r>
            <a:br>
              <a:rPr lang="en-US" sz="1800" dirty="0">
                <a:solidFill>
                  <a:srgbClr val="00538D"/>
                </a:solidFill>
                <a:latin typeface="+mj-lt"/>
                <a:ea typeface="Arial Narrow" charset="0"/>
                <a:cs typeface="Arial"/>
              </a:rPr>
            </a:br>
            <a:r>
              <a:rPr lang="en-US" sz="1800" dirty="0">
                <a:solidFill>
                  <a:srgbClr val="00538D"/>
                </a:solidFill>
                <a:latin typeface="+mj-lt"/>
                <a:ea typeface="Arial Narrow" charset="0"/>
                <a:cs typeface="Arial"/>
              </a:rPr>
              <a:t>     experts together to safeguard habitats and</a:t>
            </a:r>
            <a:br>
              <a:rPr lang="en-US" sz="1800" dirty="0">
                <a:solidFill>
                  <a:srgbClr val="00538D"/>
                </a:solidFill>
                <a:latin typeface="+mj-lt"/>
                <a:ea typeface="Arial Narrow" charset="0"/>
                <a:cs typeface="Arial"/>
              </a:rPr>
            </a:br>
            <a:r>
              <a:rPr lang="en-US" sz="1800" dirty="0">
                <a:solidFill>
                  <a:srgbClr val="00538D"/>
                </a:solidFill>
                <a:latin typeface="+mj-lt"/>
                <a:ea typeface="Arial Narrow" charset="0"/>
                <a:cs typeface="Arial"/>
              </a:rPr>
              <a:t>     maintain healthy fisheries for people; and</a:t>
            </a:r>
            <a:br>
              <a:rPr lang="en-US" sz="1800" dirty="0">
                <a:solidFill>
                  <a:srgbClr val="00538D"/>
                </a:solidFill>
                <a:latin typeface="+mj-lt"/>
                <a:ea typeface="Arial Narrow" charset="0"/>
                <a:cs typeface="Arial"/>
              </a:rPr>
            </a:br>
            <a:endParaRPr lang="en-US" sz="1800" dirty="0">
              <a:solidFill>
                <a:srgbClr val="00538D"/>
              </a:solidFill>
              <a:latin typeface="+mj-lt"/>
              <a:ea typeface="Arial Narrow" charset="0"/>
              <a:cs typeface="Arial"/>
            </a:endParaRPr>
          </a:p>
          <a:p>
            <a:pPr marL="182880" lvl="1" indent="0">
              <a:spcAft>
                <a:spcPts val="300"/>
              </a:spcAft>
              <a:buSzPct val="150000"/>
              <a:buNone/>
            </a:pPr>
            <a:r>
              <a:rPr lang="en-US" sz="1800" dirty="0">
                <a:solidFill>
                  <a:srgbClr val="00538D"/>
                </a:solidFill>
                <a:latin typeface="+mj-lt"/>
                <a:ea typeface="Arial Narrow" charset="0"/>
                <a:cs typeface="Arial"/>
              </a:rPr>
              <a:t>  •  protect crab habitat encompassed in &gt;15,000</a:t>
            </a:r>
            <a:br>
              <a:rPr lang="en-US" sz="1800" dirty="0">
                <a:solidFill>
                  <a:srgbClr val="00538D"/>
                </a:solidFill>
                <a:latin typeface="+mj-lt"/>
                <a:ea typeface="Arial Narrow" charset="0"/>
                <a:cs typeface="Arial"/>
              </a:rPr>
            </a:br>
            <a:r>
              <a:rPr lang="en-US" sz="1800" dirty="0">
                <a:solidFill>
                  <a:srgbClr val="00538D"/>
                </a:solidFill>
                <a:latin typeface="+mj-lt"/>
                <a:ea typeface="Arial Narrow" charset="0"/>
                <a:cs typeface="Arial"/>
              </a:rPr>
              <a:t>     sq. miles of ocean conservation space by</a:t>
            </a:r>
            <a:br>
              <a:rPr lang="en-US" sz="1800" dirty="0">
                <a:solidFill>
                  <a:srgbClr val="00538D"/>
                </a:solidFill>
                <a:latin typeface="+mj-lt"/>
                <a:ea typeface="Arial Narrow" charset="0"/>
                <a:cs typeface="Arial"/>
              </a:rPr>
            </a:br>
            <a:r>
              <a:rPr lang="en-US" sz="1800" dirty="0">
                <a:solidFill>
                  <a:srgbClr val="00538D"/>
                </a:solidFill>
                <a:latin typeface="+mj-lt"/>
                <a:ea typeface="Arial Narrow" charset="0"/>
                <a:cs typeface="Arial"/>
              </a:rPr>
              <a:t>     prohibiting oil/gas exploration and extraction,</a:t>
            </a:r>
            <a:br>
              <a:rPr lang="en-US" sz="1800" dirty="0">
                <a:solidFill>
                  <a:srgbClr val="00538D"/>
                </a:solidFill>
                <a:latin typeface="+mj-lt"/>
                <a:ea typeface="Arial Narrow" charset="0"/>
                <a:cs typeface="Arial"/>
              </a:rPr>
            </a:br>
            <a:r>
              <a:rPr lang="en-US" sz="1800" dirty="0">
                <a:solidFill>
                  <a:srgbClr val="00538D"/>
                </a:solidFill>
                <a:latin typeface="+mj-lt"/>
                <a:ea typeface="Arial Narrow" charset="0"/>
                <a:cs typeface="Arial"/>
              </a:rPr>
              <a:t>     deep sea mining, and reducing water pollution.</a:t>
            </a:r>
          </a:p>
        </p:txBody>
      </p:sp>
      <p:pic>
        <p:nvPicPr>
          <p:cNvPr id="70660" name="Picture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08733" y="1600200"/>
            <a:ext cx="3635267"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1" name="Rectangle 1"/>
          <p:cNvSpPr>
            <a:spLocks noChangeArrowheads="1"/>
          </p:cNvSpPr>
          <p:nvPr/>
        </p:nvSpPr>
        <p:spPr bwMode="auto">
          <a:xfrm>
            <a:off x="5562600" y="6056293"/>
            <a:ext cx="35814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1400" b="1" dirty="0">
                <a:solidFill>
                  <a:srgbClr val="00538D"/>
                </a:solidFill>
                <a:latin typeface="Arial Narrow" charset="0"/>
              </a:rPr>
              <a:t>Geographic map of Dungeness crab fisheries, national marine sanctuary sites, and NOAA collaborative monitoring on the U.S. west coast.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6"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72707" name="Rectangle 4"/>
          <p:cNvSpPr>
            <a:spLocks noChangeArrowheads="1"/>
          </p:cNvSpPr>
          <p:nvPr/>
        </p:nvSpPr>
        <p:spPr bwMode="auto">
          <a:xfrm>
            <a:off x="0" y="76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ctr">
              <a:spcBef>
                <a:spcPct val="0"/>
              </a:spcBef>
              <a:buFontTx/>
              <a:buNone/>
            </a:pPr>
            <a:r>
              <a:rPr lang="en-US" altLang="x-none" sz="4600" b="1" dirty="0"/>
              <a:t>Here’s how you can help</a:t>
            </a:r>
          </a:p>
        </p:txBody>
      </p:sp>
      <p:sp>
        <p:nvSpPr>
          <p:cNvPr id="72709" name="Rectangle 1"/>
          <p:cNvSpPr>
            <a:spLocks noChangeArrowheads="1"/>
          </p:cNvSpPr>
          <p:nvPr/>
        </p:nvSpPr>
        <p:spPr bwMode="auto">
          <a:xfrm>
            <a:off x="419100" y="1600200"/>
            <a:ext cx="8420100" cy="4801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90488">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spcAft>
                <a:spcPts val="1800"/>
              </a:spcAft>
              <a:buSzPct val="150000"/>
            </a:pPr>
            <a:r>
              <a:rPr lang="en-US" altLang="x-none" sz="1800" b="1" dirty="0">
                <a:solidFill>
                  <a:srgbClr val="00538D"/>
                </a:solidFill>
                <a:latin typeface="+mj-lt"/>
              </a:rPr>
              <a:t> Choose to use less energy </a:t>
            </a:r>
            <a:r>
              <a:rPr lang="en-US" altLang="x-none" sz="1800" dirty="0">
                <a:solidFill>
                  <a:srgbClr val="00538D"/>
                </a:solidFill>
                <a:latin typeface="+mj-lt"/>
              </a:rPr>
              <a:t>generated by fossil fuel. Burning less</a:t>
            </a:r>
            <a:br>
              <a:rPr lang="en-US" altLang="x-none" sz="1800" dirty="0">
                <a:solidFill>
                  <a:srgbClr val="00538D"/>
                </a:solidFill>
                <a:latin typeface="+mj-lt"/>
              </a:rPr>
            </a:br>
            <a:r>
              <a:rPr lang="en-US" altLang="x-none" sz="1800" dirty="0">
                <a:solidFill>
                  <a:srgbClr val="00538D"/>
                </a:solidFill>
                <a:latin typeface="+mj-lt"/>
              </a:rPr>
              <a:t>  fossil fuel will reduce CO</a:t>
            </a:r>
            <a:r>
              <a:rPr lang="en-US" altLang="x-none" sz="1800" baseline="-25000" dirty="0">
                <a:solidFill>
                  <a:srgbClr val="00538D"/>
                </a:solidFill>
                <a:latin typeface="+mj-lt"/>
              </a:rPr>
              <a:t>2</a:t>
            </a:r>
            <a:r>
              <a:rPr lang="en-US" altLang="x-none" sz="1800" dirty="0">
                <a:solidFill>
                  <a:srgbClr val="00538D"/>
                </a:solidFill>
                <a:latin typeface="+mj-lt"/>
              </a:rPr>
              <a:t> emissions, making the ocean less stressed.</a:t>
            </a:r>
          </a:p>
          <a:p>
            <a:pPr>
              <a:spcBef>
                <a:spcPct val="0"/>
              </a:spcBef>
              <a:spcAft>
                <a:spcPts val="1800"/>
              </a:spcAft>
              <a:buSzPct val="150000"/>
            </a:pPr>
            <a:r>
              <a:rPr lang="en-US" altLang="x-none" sz="1800" dirty="0">
                <a:solidFill>
                  <a:srgbClr val="00538D"/>
                </a:solidFill>
                <a:latin typeface="+mj-lt"/>
              </a:rPr>
              <a:t> </a:t>
            </a:r>
            <a:r>
              <a:rPr lang="en-US" altLang="x-none" sz="1800" b="1" dirty="0">
                <a:solidFill>
                  <a:srgbClr val="00538D"/>
                </a:solidFill>
                <a:latin typeface="+mj-lt"/>
              </a:rPr>
              <a:t>Understand</a:t>
            </a:r>
            <a:r>
              <a:rPr lang="en-US" altLang="x-none" sz="1800" dirty="0">
                <a:solidFill>
                  <a:srgbClr val="00538D"/>
                </a:solidFill>
                <a:latin typeface="+mj-lt"/>
              </a:rPr>
              <a:t> your personal energy consumption choices.</a:t>
            </a:r>
          </a:p>
          <a:p>
            <a:pPr>
              <a:spcBef>
                <a:spcPct val="0"/>
              </a:spcBef>
              <a:spcAft>
                <a:spcPts val="1800"/>
              </a:spcAft>
              <a:buSzPct val="150000"/>
            </a:pPr>
            <a:r>
              <a:rPr lang="en-US" altLang="x-none" sz="1800" dirty="0">
                <a:solidFill>
                  <a:srgbClr val="00538D"/>
                </a:solidFill>
                <a:latin typeface="+mj-lt"/>
              </a:rPr>
              <a:t> Calculate where you, your family, and community can </a:t>
            </a:r>
            <a:r>
              <a:rPr lang="en-US" altLang="x-none" sz="1800" b="1" dirty="0">
                <a:solidFill>
                  <a:srgbClr val="00538D"/>
                </a:solidFill>
                <a:latin typeface="+mj-lt"/>
              </a:rPr>
              <a:t>reduce use</a:t>
            </a:r>
            <a:br>
              <a:rPr lang="en-US" altLang="x-none" sz="1800" b="1" dirty="0">
                <a:solidFill>
                  <a:srgbClr val="00538D"/>
                </a:solidFill>
                <a:latin typeface="+mj-lt"/>
              </a:rPr>
            </a:br>
            <a:r>
              <a:rPr lang="en-US" altLang="x-none" sz="1800" b="1" dirty="0">
                <a:solidFill>
                  <a:srgbClr val="00538D"/>
                </a:solidFill>
                <a:latin typeface="+mj-lt"/>
              </a:rPr>
              <a:t>  of fossil fuel energy.</a:t>
            </a:r>
          </a:p>
          <a:p>
            <a:pPr>
              <a:spcBef>
                <a:spcPct val="0"/>
              </a:spcBef>
              <a:spcAft>
                <a:spcPts val="1800"/>
              </a:spcAft>
              <a:buSzPct val="150000"/>
            </a:pPr>
            <a:r>
              <a:rPr lang="en-US" altLang="x-none" sz="1800" dirty="0">
                <a:solidFill>
                  <a:srgbClr val="00538D"/>
                </a:solidFill>
                <a:latin typeface="+mj-lt"/>
              </a:rPr>
              <a:t> Find out what local government, businesses, and schools are doing to</a:t>
            </a:r>
            <a:br>
              <a:rPr lang="en-US" altLang="x-none" sz="1800" dirty="0">
                <a:solidFill>
                  <a:srgbClr val="00538D"/>
                </a:solidFill>
                <a:latin typeface="+mj-lt"/>
              </a:rPr>
            </a:br>
            <a:r>
              <a:rPr lang="en-US" altLang="x-none" sz="1800" dirty="0">
                <a:solidFill>
                  <a:srgbClr val="00538D"/>
                </a:solidFill>
                <a:latin typeface="+mj-lt"/>
              </a:rPr>
              <a:t>  </a:t>
            </a:r>
            <a:r>
              <a:rPr lang="en-US" altLang="x-none" sz="1800" b="1" dirty="0">
                <a:solidFill>
                  <a:srgbClr val="00538D"/>
                </a:solidFill>
                <a:latin typeface="+mj-lt"/>
              </a:rPr>
              <a:t>reduce use of fossil fuels </a:t>
            </a:r>
            <a:r>
              <a:rPr lang="en-US" altLang="x-none" sz="1800" dirty="0">
                <a:solidFill>
                  <a:srgbClr val="00538D"/>
                </a:solidFill>
                <a:latin typeface="+mj-lt"/>
              </a:rPr>
              <a:t>and transition to renewable, clean energy.</a:t>
            </a:r>
          </a:p>
          <a:p>
            <a:pPr>
              <a:spcBef>
                <a:spcPct val="0"/>
              </a:spcBef>
              <a:spcAft>
                <a:spcPts val="1800"/>
              </a:spcAft>
              <a:buSzPct val="150000"/>
            </a:pPr>
            <a:r>
              <a:rPr lang="en-US" altLang="x-none" sz="1800" dirty="0">
                <a:solidFill>
                  <a:srgbClr val="00538D"/>
                </a:solidFill>
                <a:latin typeface="+mj-lt"/>
              </a:rPr>
              <a:t> Ask questions, learn the facts, and </a:t>
            </a:r>
            <a:r>
              <a:rPr lang="en-US" altLang="x-none" sz="1800" b="1" dirty="0">
                <a:solidFill>
                  <a:srgbClr val="00538D"/>
                </a:solidFill>
                <a:latin typeface="+mj-lt"/>
              </a:rPr>
              <a:t>get involved</a:t>
            </a:r>
            <a:r>
              <a:rPr lang="en-US" altLang="x-none" sz="1800" dirty="0">
                <a:solidFill>
                  <a:srgbClr val="00538D"/>
                </a:solidFill>
                <a:latin typeface="+mj-lt"/>
              </a:rPr>
              <a:t>.</a:t>
            </a:r>
          </a:p>
          <a:p>
            <a:pPr>
              <a:spcBef>
                <a:spcPct val="0"/>
              </a:spcBef>
              <a:spcAft>
                <a:spcPts val="1800"/>
              </a:spcAft>
              <a:buSzPct val="150000"/>
            </a:pPr>
            <a:r>
              <a:rPr lang="en-US" altLang="x-none" sz="1800" dirty="0">
                <a:solidFill>
                  <a:srgbClr val="00538D"/>
                </a:solidFill>
                <a:latin typeface="+mj-lt"/>
              </a:rPr>
              <a:t> </a:t>
            </a:r>
            <a:r>
              <a:rPr lang="en-US" altLang="x-none" sz="1800" b="1" dirty="0">
                <a:solidFill>
                  <a:srgbClr val="00538D"/>
                </a:solidFill>
                <a:latin typeface="+mj-lt"/>
              </a:rPr>
              <a:t>Educate others </a:t>
            </a:r>
            <a:r>
              <a:rPr lang="en-US" altLang="x-none" sz="1800" dirty="0">
                <a:solidFill>
                  <a:srgbClr val="00538D"/>
                </a:solidFill>
                <a:latin typeface="+mj-lt"/>
              </a:rPr>
              <a:t>about the negative impact of rampant CO</a:t>
            </a:r>
            <a:r>
              <a:rPr lang="en-US" altLang="x-none" sz="1800" baseline="-25000" dirty="0">
                <a:solidFill>
                  <a:srgbClr val="00538D"/>
                </a:solidFill>
                <a:latin typeface="+mj-lt"/>
              </a:rPr>
              <a:t>2</a:t>
            </a:r>
            <a:r>
              <a:rPr lang="en-US" altLang="x-none" sz="1800" dirty="0">
                <a:solidFill>
                  <a:srgbClr val="00538D"/>
                </a:solidFill>
                <a:latin typeface="+mj-lt"/>
              </a:rPr>
              <a:t> emissions on</a:t>
            </a:r>
            <a:br>
              <a:rPr lang="en-US" altLang="x-none" sz="1800" dirty="0">
                <a:solidFill>
                  <a:srgbClr val="00538D"/>
                </a:solidFill>
                <a:latin typeface="+mj-lt"/>
              </a:rPr>
            </a:br>
            <a:r>
              <a:rPr lang="en-US" altLang="x-none" sz="1800" dirty="0">
                <a:solidFill>
                  <a:srgbClr val="00538D"/>
                </a:solidFill>
                <a:latin typeface="+mj-lt"/>
              </a:rPr>
              <a:t>  ocean life.</a:t>
            </a:r>
          </a:p>
          <a:p>
            <a:pPr>
              <a:spcBef>
                <a:spcPct val="0"/>
              </a:spcBef>
              <a:spcAft>
                <a:spcPts val="1800"/>
              </a:spcAft>
              <a:buSzPct val="150000"/>
            </a:pPr>
            <a:r>
              <a:rPr lang="en-US" altLang="x-none" sz="1800" dirty="0">
                <a:solidFill>
                  <a:srgbClr val="00538D"/>
                </a:solidFill>
                <a:latin typeface="+mj-lt"/>
              </a:rPr>
              <a:t> </a:t>
            </a:r>
            <a:r>
              <a:rPr lang="en-US" altLang="x-none" sz="1800" b="1" dirty="0">
                <a:solidFill>
                  <a:srgbClr val="00538D"/>
                </a:solidFill>
                <a:latin typeface="+mj-lt"/>
              </a:rPr>
              <a:t>Support agencies and university research </a:t>
            </a:r>
            <a:r>
              <a:rPr lang="en-US" altLang="x-none" sz="1800" dirty="0">
                <a:solidFill>
                  <a:srgbClr val="00538D"/>
                </a:solidFill>
                <a:latin typeface="+mj-lt"/>
              </a:rPr>
              <a:t>to understand the biological</a:t>
            </a:r>
            <a:br>
              <a:rPr lang="en-US" altLang="x-none" sz="1800" dirty="0">
                <a:solidFill>
                  <a:srgbClr val="00538D"/>
                </a:solidFill>
                <a:latin typeface="+mj-lt"/>
              </a:rPr>
            </a:br>
            <a:r>
              <a:rPr lang="en-US" altLang="x-none" sz="1800" dirty="0">
                <a:solidFill>
                  <a:srgbClr val="00538D"/>
                </a:solidFill>
                <a:latin typeface="+mj-lt"/>
              </a:rPr>
              <a:t> response of Dungeness crab to ocean acidification.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9" name="Rectangle 7"/>
          <p:cNvSpPr>
            <a:spLocks noChangeArrowheads="1"/>
          </p:cNvSpPr>
          <p:nvPr/>
        </p:nvSpPr>
        <p:spPr bwMode="auto">
          <a:xfrm>
            <a:off x="0" y="6248400"/>
            <a:ext cx="9174163" cy="644525"/>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pic>
        <p:nvPicPr>
          <p:cNvPr id="17" name="Picture 1036" descr="2_TitleSlide_V2_header_Sans_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3175"/>
            <a:ext cx="9151938"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Text Box 4"/>
          <p:cNvSpPr txBox="1">
            <a:spLocks noChangeArrowheads="1"/>
          </p:cNvSpPr>
          <p:nvPr/>
        </p:nvSpPr>
        <p:spPr bwMode="auto">
          <a:xfrm>
            <a:off x="-25400" y="6096000"/>
            <a:ext cx="91440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ctr">
              <a:spcBef>
                <a:spcPct val="50000"/>
              </a:spcBef>
              <a:buFontTx/>
              <a:buNone/>
            </a:pPr>
            <a:r>
              <a:rPr lang="en-US" altLang="x-none" dirty="0"/>
              <a:t>https://</a:t>
            </a:r>
            <a:r>
              <a:rPr lang="en-US" altLang="x-none" dirty="0" err="1"/>
              <a:t>sanctuaries.noaa.gov</a:t>
            </a:r>
            <a:r>
              <a:rPr lang="en-US" altLang="x-none" dirty="0"/>
              <a:t>/education/OA</a:t>
            </a:r>
          </a:p>
        </p:txBody>
      </p:sp>
      <p:pic>
        <p:nvPicPr>
          <p:cNvPr id="28" name="Picture 2" descr="ttp://oceanacidification.noaa.gov/sites/oap-redesign/oap140.png?ver=2017-04-06-114622-67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9953" y="2608263"/>
            <a:ext cx="285609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8" descr="NMSF LOGO HORIZONTAL WHITE.eps"/>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33498" y="3437732"/>
            <a:ext cx="4572000" cy="3048000"/>
          </a:xfrm>
          <a:prstGeom prst="rect">
            <a:avLst/>
          </a:prstGeom>
        </p:spPr>
      </p:pic>
      <p:pic>
        <p:nvPicPr>
          <p:cNvPr id="2" name="Picture 1" descr="NOAA Logo_Color.ep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86000" y="2570163"/>
            <a:ext cx="1219200" cy="1219200"/>
          </a:xfrm>
          <a:prstGeom prst="rect">
            <a:avLst/>
          </a:prstGeom>
        </p:spPr>
      </p:pic>
      <p:pic>
        <p:nvPicPr>
          <p:cNvPr id="5" name="Picture 4" descr="NMS Logo_Reversed.gif"/>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74181" y="1503363"/>
            <a:ext cx="3352800" cy="3352800"/>
          </a:xfrm>
          <a:prstGeom prst="rect">
            <a:avLst/>
          </a:prstGeom>
        </p:spPr>
      </p:pic>
      <p:pic>
        <p:nvPicPr>
          <p:cNvPr id="4" name="Picture 3">
            <a:extLst>
              <a:ext uri="{FF2B5EF4-FFF2-40B4-BE49-F238E27FC236}">
                <a16:creationId xmlns:a16="http://schemas.microsoft.com/office/drawing/2014/main" id="{8D63FDE9-D813-3748-8125-D16C7362019A}"/>
              </a:ext>
            </a:extLst>
          </p:cNvPr>
          <p:cNvPicPr>
            <a:picLocks noChangeAspect="1"/>
          </p:cNvPicPr>
          <p:nvPr/>
        </p:nvPicPr>
        <p:blipFill>
          <a:blip r:embed="rId8"/>
          <a:stretch>
            <a:fillRect/>
          </a:stretch>
        </p:blipFill>
        <p:spPr>
          <a:xfrm>
            <a:off x="5657055" y="4274408"/>
            <a:ext cx="1851025" cy="1231773"/>
          </a:xfrm>
          <a:prstGeom prst="rect">
            <a:avLst/>
          </a:prstGeom>
        </p:spPr>
      </p:pic>
    </p:spTree>
    <p:extLst>
      <p:ext uri="{BB962C8B-B14F-4D97-AF65-F5344CB8AC3E}">
        <p14:creationId xmlns:p14="http://schemas.microsoft.com/office/powerpoint/2010/main" val="2491632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6"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72707" name="Rectangle 4"/>
          <p:cNvSpPr>
            <a:spLocks noChangeArrowheads="1"/>
          </p:cNvSpPr>
          <p:nvPr/>
        </p:nvSpPr>
        <p:spPr bwMode="auto">
          <a:xfrm>
            <a:off x="0" y="76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ctr">
              <a:spcBef>
                <a:spcPct val="0"/>
              </a:spcBef>
              <a:buFontTx/>
              <a:buNone/>
            </a:pPr>
            <a:r>
              <a:rPr lang="en-US" altLang="x-none" sz="4200" b="1" dirty="0"/>
              <a:t>Credits </a:t>
            </a:r>
            <a:r>
              <a:rPr lang="en-US" altLang="x-none" sz="4600" b="1" dirty="0"/>
              <a:t>and</a:t>
            </a:r>
            <a:r>
              <a:rPr lang="en-US" altLang="x-none" sz="4200" b="1" dirty="0"/>
              <a:t> Usage</a:t>
            </a:r>
          </a:p>
        </p:txBody>
      </p:sp>
      <p:sp>
        <p:nvSpPr>
          <p:cNvPr id="2" name="TextBox 1"/>
          <p:cNvSpPr txBox="1"/>
          <p:nvPr/>
        </p:nvSpPr>
        <p:spPr>
          <a:xfrm>
            <a:off x="304800" y="1607721"/>
            <a:ext cx="8610600" cy="4893647"/>
          </a:xfrm>
          <a:prstGeom prst="rect">
            <a:avLst/>
          </a:prstGeom>
          <a:noFill/>
        </p:spPr>
        <p:txBody>
          <a:bodyPr wrap="square" rtlCol="0">
            <a:spAutoFit/>
          </a:bodyPr>
          <a:lstStyle/>
          <a:p>
            <a:r>
              <a:rPr lang="en-US" b="1" dirty="0">
                <a:solidFill>
                  <a:srgbClr val="00538D"/>
                </a:solidFill>
              </a:rPr>
              <a:t>The information presented in this presentation is available to use for creation of other educational products and/or programs. Please reference NOAA Office of National Marine Sanctuaries if using parts of this presentation.</a:t>
            </a:r>
          </a:p>
          <a:p>
            <a:endParaRPr lang="en-US" b="1" dirty="0">
              <a:solidFill>
                <a:srgbClr val="00538D"/>
              </a:solidFill>
            </a:endParaRPr>
          </a:p>
          <a:p>
            <a:r>
              <a:rPr lang="en-US" b="1" dirty="0">
                <a:solidFill>
                  <a:srgbClr val="00538D"/>
                </a:solidFill>
              </a:rPr>
              <a:t>This package was assembled by intern Shelley Wanamaker Trigg, NOAA National Marine Fisheries Service in collaboration with NOAA Office of National Marine Sanctuaries West Coast Region, NOAA National Marine Fisheries and NOAA Ocean Acidification Program. </a:t>
            </a:r>
          </a:p>
          <a:p>
            <a:endParaRPr lang="en-US" b="1" dirty="0">
              <a:solidFill>
                <a:srgbClr val="00538D"/>
              </a:solidFill>
            </a:endParaRPr>
          </a:p>
          <a:p>
            <a:pPr algn="ctr"/>
            <a:r>
              <a:rPr lang="en-US" dirty="0">
                <a:solidFill>
                  <a:srgbClr val="00538D"/>
                </a:solidFill>
              </a:rPr>
              <a:t>Funded by the National Marine Sanctuary Foundation</a:t>
            </a:r>
          </a:p>
        </p:txBody>
      </p:sp>
    </p:spTree>
    <p:extLst>
      <p:ext uri="{BB962C8B-B14F-4D97-AF65-F5344CB8AC3E}">
        <p14:creationId xmlns:p14="http://schemas.microsoft.com/office/powerpoint/2010/main" val="449195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ChangeArrowheads="1"/>
          </p:cNvSpPr>
          <p:nvPr/>
        </p:nvSpPr>
        <p:spPr bwMode="auto">
          <a:xfrm>
            <a:off x="0" y="0"/>
            <a:ext cx="9144000" cy="68580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6" name="Title 2"/>
          <p:cNvSpPr>
            <a:spLocks noGrp="1"/>
          </p:cNvSpPr>
          <p:nvPr>
            <p:ph type="title"/>
          </p:nvPr>
        </p:nvSpPr>
        <p:spPr>
          <a:xfrm>
            <a:off x="762000" y="2209800"/>
            <a:ext cx="7772400" cy="2209800"/>
          </a:xfrm>
        </p:spPr>
        <p:txBody>
          <a:bodyPr/>
          <a:lstStyle/>
          <a:p>
            <a:r>
              <a:rPr lang="en-US" altLang="x-none" sz="7200" b="1" dirty="0"/>
              <a:t>Ocean chemistry </a:t>
            </a:r>
            <a:br>
              <a:rPr lang="en-US" altLang="x-none" sz="7200" b="1" dirty="0"/>
            </a:br>
            <a:r>
              <a:rPr lang="en-US" altLang="x-none" sz="7200" b="1" dirty="0"/>
              <a:t>is changing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21507" name="Rectangle 2"/>
          <p:cNvSpPr>
            <a:spLocks noGrp="1" noChangeArrowheads="1"/>
          </p:cNvSpPr>
          <p:nvPr>
            <p:ph type="title"/>
          </p:nvPr>
        </p:nvSpPr>
        <p:spPr>
          <a:xfrm>
            <a:off x="0" y="76200"/>
            <a:ext cx="9144000" cy="1143000"/>
          </a:xfrm>
        </p:spPr>
        <p:txBody>
          <a:bodyPr/>
          <a:lstStyle/>
          <a:p>
            <a:pPr eaLnBrk="1" hangingPunct="1"/>
            <a:r>
              <a:rPr lang="en-US" altLang="x-none" b="1" dirty="0"/>
              <a:t>Ocean chemistry is changing</a:t>
            </a:r>
          </a:p>
        </p:txBody>
      </p:sp>
      <p:sp>
        <p:nvSpPr>
          <p:cNvPr id="21508" name="Rectangle 1"/>
          <p:cNvSpPr>
            <a:spLocks noChangeArrowheads="1"/>
          </p:cNvSpPr>
          <p:nvPr/>
        </p:nvSpPr>
        <p:spPr bwMode="auto">
          <a:xfrm>
            <a:off x="193358" y="1599962"/>
            <a:ext cx="8534400" cy="320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just">
              <a:buSzPct val="150000"/>
              <a:buNone/>
            </a:pPr>
            <a:r>
              <a:rPr lang="en-US" b="1" dirty="0">
                <a:solidFill>
                  <a:schemeClr val="tx1"/>
                </a:solidFill>
              </a:rPr>
              <a:t>Since the industrial revolution, the concentration of carbon dioxide in the atmosphere has increased due to the burning of fossil fuels such as coal, gas, and oil, along with deforestation.</a:t>
            </a:r>
            <a:endParaRPr lang="en-US" dirty="0">
              <a:solidFill>
                <a:schemeClr val="tx1"/>
              </a:solidFill>
            </a:endParaRPr>
          </a:p>
          <a:p>
            <a:pPr algn="just">
              <a:buSzPct val="150000"/>
              <a:buFontTx/>
              <a:buNone/>
            </a:pPr>
            <a:endParaRPr lang="en-US" altLang="x-none" sz="3500" b="1" dirty="0">
              <a:solidFill>
                <a:srgbClr val="00538D"/>
              </a:solidFill>
              <a:latin typeface="Arial"/>
              <a:cs typeface="Arial"/>
              <a:sym typeface="Wingdings" charset="2"/>
            </a:endParaRPr>
          </a:p>
        </p:txBody>
      </p:sp>
      <p:pic>
        <p:nvPicPr>
          <p:cNvPr id="21509" name="Picture 9"/>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33800" y="4267200"/>
            <a:ext cx="3348038" cy="1752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1510" name="Picture 10" descr="ar, Red, Air, Pollution"/>
          <p:cNvPicPr>
            <a:picLocks noChangeAspect="1" noChangeArrowheads="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228600" y="4953000"/>
            <a:ext cx="30480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1" name="Picture 12" descr="ight, Bulb, Lighting, Electric, Electricity, Idea"/>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91400" y="4495800"/>
            <a:ext cx="15240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4"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23555" name="Rectangle 2"/>
          <p:cNvSpPr>
            <a:spLocks noGrp="1" noChangeArrowheads="1"/>
          </p:cNvSpPr>
          <p:nvPr>
            <p:ph type="title"/>
          </p:nvPr>
        </p:nvSpPr>
        <p:spPr>
          <a:xfrm>
            <a:off x="0" y="76200"/>
            <a:ext cx="9144000" cy="1143000"/>
          </a:xfrm>
        </p:spPr>
        <p:txBody>
          <a:bodyPr/>
          <a:lstStyle/>
          <a:p>
            <a:pPr eaLnBrk="1" hangingPunct="1"/>
            <a:r>
              <a:rPr lang="en-US" altLang="x-none" b="1" dirty="0"/>
              <a:t>Ocean chemistry is changing</a:t>
            </a:r>
          </a:p>
        </p:txBody>
      </p:sp>
      <p:sp>
        <p:nvSpPr>
          <p:cNvPr id="23556" name="Rectangle 2"/>
          <p:cNvSpPr>
            <a:spLocks noChangeArrowheads="1"/>
          </p:cNvSpPr>
          <p:nvPr/>
        </p:nvSpPr>
        <p:spPr bwMode="auto">
          <a:xfrm>
            <a:off x="381000" y="1600200"/>
            <a:ext cx="84582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just">
              <a:spcBef>
                <a:spcPct val="0"/>
              </a:spcBef>
              <a:spcAft>
                <a:spcPts val="600"/>
              </a:spcAft>
              <a:buSzPct val="150000"/>
              <a:buFontTx/>
              <a:buNone/>
            </a:pPr>
            <a:r>
              <a:rPr lang="en-US" altLang="x-none" sz="2400" b="1" dirty="0">
                <a:solidFill>
                  <a:srgbClr val="00538D"/>
                </a:solidFill>
                <a:latin typeface="Arial "/>
                <a:cs typeface="Arial "/>
                <a:sym typeface="Wingdings" charset="2"/>
              </a:rPr>
              <a:t>Every year the ocean absorbs about 25% of human-caused carbon dioxide emissions, and this is changing the ocean’s chemistry.</a:t>
            </a:r>
          </a:p>
        </p:txBody>
      </p:sp>
      <p:pic>
        <p:nvPicPr>
          <p:cNvPr id="11" name="Picture 10"/>
          <p:cNvPicPr>
            <a:picLocks noChangeAspect="1"/>
          </p:cNvPicPr>
          <p:nvPr/>
        </p:nvPicPr>
        <p:blipFill>
          <a:blip r:embed="rId4"/>
          <a:stretch>
            <a:fillRect/>
          </a:stretch>
        </p:blipFill>
        <p:spPr>
          <a:xfrm>
            <a:off x="5410200" y="4953000"/>
            <a:ext cx="169333" cy="228600"/>
          </a:xfrm>
          <a:prstGeom prst="rect">
            <a:avLst/>
          </a:prstGeom>
        </p:spPr>
      </p:pic>
      <p:pic>
        <p:nvPicPr>
          <p:cNvPr id="8" name="Picture 7">
            <a:extLst>
              <a:ext uri="{FF2B5EF4-FFF2-40B4-BE49-F238E27FC236}">
                <a16:creationId xmlns:a16="http://schemas.microsoft.com/office/drawing/2014/main" id="{8A41C94F-214F-A64E-A860-B6C3B4F677A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30399" y="2858148"/>
            <a:ext cx="5461001" cy="3774473"/>
          </a:xfrm>
          <a:prstGeom prst="rect">
            <a:avLst/>
          </a:prstGeom>
          <a:ln w="19050">
            <a:solidFill>
              <a:schemeClr val="tx1"/>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4"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23555" name="Rectangle 2"/>
          <p:cNvSpPr>
            <a:spLocks noGrp="1" noChangeArrowheads="1"/>
          </p:cNvSpPr>
          <p:nvPr>
            <p:ph type="title"/>
          </p:nvPr>
        </p:nvSpPr>
        <p:spPr>
          <a:xfrm>
            <a:off x="0" y="76200"/>
            <a:ext cx="9144000" cy="1143000"/>
          </a:xfrm>
        </p:spPr>
        <p:txBody>
          <a:bodyPr/>
          <a:lstStyle/>
          <a:p>
            <a:pPr eaLnBrk="1" hangingPunct="1"/>
            <a:r>
              <a:rPr lang="en-US" altLang="x-none" b="1" dirty="0"/>
              <a:t>Ocean chemistry is changing</a:t>
            </a:r>
          </a:p>
        </p:txBody>
      </p:sp>
      <p:sp>
        <p:nvSpPr>
          <p:cNvPr id="7" name="Rectangle 2"/>
          <p:cNvSpPr>
            <a:spLocks noChangeArrowheads="1"/>
          </p:cNvSpPr>
          <p:nvPr/>
        </p:nvSpPr>
        <p:spPr bwMode="auto">
          <a:xfrm>
            <a:off x="304800" y="1600200"/>
            <a:ext cx="8610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lgn="just">
              <a:spcBef>
                <a:spcPct val="0"/>
              </a:spcBef>
              <a:spcAft>
                <a:spcPts val="600"/>
              </a:spcAft>
              <a:buSzPct val="150000"/>
              <a:buFontTx/>
              <a:buNone/>
            </a:pPr>
            <a:r>
              <a:rPr lang="en-US" altLang="x-none" sz="2400" b="1" dirty="0">
                <a:solidFill>
                  <a:srgbClr val="00538D"/>
                </a:solidFill>
                <a:latin typeface="+mj-lt"/>
                <a:cs typeface="Arial Narrow"/>
                <a:sym typeface="Wingdings" charset="2"/>
              </a:rPr>
              <a:t>This decrease in ocean pH over time is called ocean acidification.</a:t>
            </a:r>
          </a:p>
        </p:txBody>
      </p:sp>
      <p:pic>
        <p:nvPicPr>
          <p:cNvPr id="9" name="Picture 8"/>
          <p:cNvPicPr>
            <a:picLocks noChangeAspect="1"/>
          </p:cNvPicPr>
          <p:nvPr/>
        </p:nvPicPr>
        <p:blipFill>
          <a:blip r:embed="rId4"/>
          <a:stretch>
            <a:fillRect/>
          </a:stretch>
        </p:blipFill>
        <p:spPr>
          <a:xfrm>
            <a:off x="5410200" y="4953000"/>
            <a:ext cx="169333" cy="228600"/>
          </a:xfrm>
          <a:prstGeom prst="rect">
            <a:avLst/>
          </a:prstGeom>
        </p:spPr>
      </p:pic>
      <p:pic>
        <p:nvPicPr>
          <p:cNvPr id="10" name="Picture 9">
            <a:extLst>
              <a:ext uri="{FF2B5EF4-FFF2-40B4-BE49-F238E27FC236}">
                <a16:creationId xmlns:a16="http://schemas.microsoft.com/office/drawing/2014/main" id="{884A7991-4763-4641-A080-00ED8C71912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30399" y="2858148"/>
            <a:ext cx="5461001" cy="3774473"/>
          </a:xfrm>
          <a:prstGeom prst="rect">
            <a:avLst/>
          </a:prstGeom>
          <a:ln w="19050">
            <a:solidFill>
              <a:schemeClr val="tx1"/>
            </a:solidFill>
          </a:ln>
        </p:spPr>
      </p:pic>
    </p:spTree>
    <p:extLst>
      <p:ext uri="{BB962C8B-B14F-4D97-AF65-F5344CB8AC3E}">
        <p14:creationId xmlns:p14="http://schemas.microsoft.com/office/powerpoint/2010/main" val="1023949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TitleSlid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33400"/>
            <a:ext cx="9151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0" name="Rectangle 5"/>
          <p:cNvSpPr>
            <a:spLocks noChangeArrowheads="1"/>
          </p:cNvSpPr>
          <p:nvPr/>
        </p:nvSpPr>
        <p:spPr bwMode="auto">
          <a:xfrm>
            <a:off x="0" y="0"/>
            <a:ext cx="9144000" cy="12954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endParaRPr lang="x-none" altLang="x-none" sz="2400">
              <a:solidFill>
                <a:schemeClr val="tx1"/>
              </a:solidFill>
            </a:endParaRPr>
          </a:p>
        </p:txBody>
      </p:sp>
      <p:sp>
        <p:nvSpPr>
          <p:cNvPr id="27651" name="Rectangle 2"/>
          <p:cNvSpPr>
            <a:spLocks noGrp="1" noChangeArrowheads="1"/>
          </p:cNvSpPr>
          <p:nvPr>
            <p:ph type="title"/>
          </p:nvPr>
        </p:nvSpPr>
        <p:spPr>
          <a:xfrm>
            <a:off x="0" y="76200"/>
            <a:ext cx="9144000" cy="1143000"/>
          </a:xfrm>
        </p:spPr>
        <p:txBody>
          <a:bodyPr/>
          <a:lstStyle/>
          <a:p>
            <a:pPr eaLnBrk="1" hangingPunct="1"/>
            <a:r>
              <a:rPr lang="en-US" altLang="x-none" b="1" dirty="0"/>
              <a:t>Ocean chemistry is changing</a:t>
            </a:r>
          </a:p>
        </p:txBody>
      </p:sp>
      <p:sp>
        <p:nvSpPr>
          <p:cNvPr id="27653" name="Rectangle 9"/>
          <p:cNvSpPr>
            <a:spLocks noChangeArrowheads="1"/>
          </p:cNvSpPr>
          <p:nvPr/>
        </p:nvSpPr>
        <p:spPr bwMode="auto">
          <a:xfrm>
            <a:off x="4953000" y="6477000"/>
            <a:ext cx="23622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800" b="1" dirty="0">
                <a:solidFill>
                  <a:srgbClr val="00538D"/>
                </a:solidFill>
                <a:latin typeface="Arial Narrow" charset="0"/>
              </a:rPr>
              <a:t>Photo credit: Paul Hillman, NOAA Fisheries</a:t>
            </a:r>
          </a:p>
        </p:txBody>
      </p:sp>
      <p:pic>
        <p:nvPicPr>
          <p:cNvPr id="27654" name="Picture 8"/>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09800" y="3200400"/>
            <a:ext cx="5040313" cy="325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F8F15B8-3283-5346-93B4-7D77F29D306D}"/>
              </a:ext>
            </a:extLst>
          </p:cNvPr>
          <p:cNvSpPr/>
          <p:nvPr/>
        </p:nvSpPr>
        <p:spPr>
          <a:xfrm>
            <a:off x="228600" y="1610103"/>
            <a:ext cx="8686800" cy="1569660"/>
          </a:xfrm>
          <a:prstGeom prst="rect">
            <a:avLst/>
          </a:prstGeom>
        </p:spPr>
        <p:txBody>
          <a:bodyPr wrap="square">
            <a:spAutoFit/>
          </a:bodyPr>
          <a:lstStyle/>
          <a:p>
            <a:pPr algn="just">
              <a:spcAft>
                <a:spcPts val="600"/>
              </a:spcAft>
              <a:buSzPct val="150000"/>
            </a:pPr>
            <a:r>
              <a:rPr lang="en-US" altLang="x-none" sz="3200" b="1" dirty="0">
                <a:solidFill>
                  <a:srgbClr val="00538D"/>
                </a:solidFill>
                <a:latin typeface="Arial Narrow" charset="0"/>
                <a:sym typeface="Wingdings" charset="2"/>
              </a:rPr>
              <a:t>Ocean acidification stresses calcifying animals like the Dungeness crab, making it more challenging for them to thrive.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ChangeArrowheads="1"/>
          </p:cNvSpPr>
          <p:nvPr/>
        </p:nvSpPr>
        <p:spPr bwMode="auto">
          <a:xfrm>
            <a:off x="0" y="0"/>
            <a:ext cx="9144000" cy="6858000"/>
          </a:xfrm>
          <a:prstGeom prst="rect">
            <a:avLst/>
          </a:prstGeom>
          <a:solidFill>
            <a:srgbClr val="0053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3000" dirty="0">
              <a:solidFill>
                <a:schemeClr val="bg1"/>
              </a:solidFill>
              <a:ea typeface="ＭＳ Ｐゴシック" charset="0"/>
              <a:cs typeface="ＭＳ Ｐゴシック" charset="0"/>
            </a:endParaRPr>
          </a:p>
        </p:txBody>
      </p:sp>
      <p:sp>
        <p:nvSpPr>
          <p:cNvPr id="6" name="Title 2"/>
          <p:cNvSpPr>
            <a:spLocks noGrp="1"/>
          </p:cNvSpPr>
          <p:nvPr>
            <p:ph type="title"/>
          </p:nvPr>
        </p:nvSpPr>
        <p:spPr>
          <a:xfrm>
            <a:off x="685800" y="2438400"/>
            <a:ext cx="7772400" cy="2209800"/>
          </a:xfrm>
        </p:spPr>
        <p:txBody>
          <a:bodyPr/>
          <a:lstStyle/>
          <a:p>
            <a:r>
              <a:rPr lang="en-US" altLang="x-none" sz="7200" b="1" dirty="0"/>
              <a:t>Dungeness crab are important</a:t>
            </a:r>
          </a:p>
        </p:txBody>
      </p:sp>
      <p:sp>
        <p:nvSpPr>
          <p:cNvPr id="4" name="Title 2"/>
          <p:cNvSpPr txBox="1">
            <a:spLocks/>
          </p:cNvSpPr>
          <p:nvPr/>
        </p:nvSpPr>
        <p:spPr bwMode="auto">
          <a:xfrm>
            <a:off x="0" y="685800"/>
            <a:ext cx="9144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600">
                <a:solidFill>
                  <a:schemeClr val="bg1"/>
                </a:solidFill>
                <a:latin typeface="+mj-lt"/>
                <a:ea typeface="+mj-ea"/>
                <a:cs typeface="+mj-cs"/>
              </a:defRPr>
            </a:lvl1pPr>
            <a:lvl2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6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600">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600">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600">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600">
                <a:solidFill>
                  <a:schemeClr val="bg1"/>
                </a:solidFill>
                <a:latin typeface="Arial" charset="0"/>
                <a:ea typeface="ＭＳ Ｐゴシック" charset="-128"/>
                <a:cs typeface="ＭＳ Ｐゴシック" charset="-128"/>
              </a:defRPr>
            </a:lvl9pPr>
          </a:lstStyle>
          <a:p>
            <a:r>
              <a:rPr lang="en-US" altLang="x-none" sz="4500" b="1" dirty="0">
                <a:solidFill>
                  <a:schemeClr val="bg1">
                    <a:lumMod val="75000"/>
                  </a:schemeClr>
                </a:solidFill>
              </a:rPr>
              <a:t>Ocean chemistry is changing</a:t>
            </a:r>
          </a:p>
        </p:txBody>
      </p:sp>
    </p:spTree>
    <p:extLst>
      <p:ext uri="{BB962C8B-B14F-4D97-AF65-F5344CB8AC3E}">
        <p14:creationId xmlns:p14="http://schemas.microsoft.com/office/powerpoint/2010/main" val="360666945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26116</TotalTime>
  <Words>5215</Words>
  <Application>Microsoft Macintosh PowerPoint</Application>
  <PresentationFormat>Letter Paper (8.5x11 in)</PresentationFormat>
  <Paragraphs>392</Paragraphs>
  <Slides>34</Slides>
  <Notes>34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34</vt:i4>
      </vt:variant>
    </vt:vector>
  </HeadingPairs>
  <TitlesOfParts>
    <vt:vector size="42" baseType="lpstr">
      <vt:lpstr>ＭＳ Ｐゴシック</vt:lpstr>
      <vt:lpstr>Arial</vt:lpstr>
      <vt:lpstr>Arial </vt:lpstr>
      <vt:lpstr>Arial Narrow</vt:lpstr>
      <vt:lpstr>Wingdings</vt:lpstr>
      <vt:lpstr>Blank Presentation</vt:lpstr>
      <vt:lpstr>1_Blank Presentation</vt:lpstr>
      <vt:lpstr>2_Blank Presentation</vt:lpstr>
      <vt:lpstr>PowerPoint Presentation</vt:lpstr>
      <vt:lpstr>National Marine Sanctuary System</vt:lpstr>
      <vt:lpstr>West Coast  National Marine Sanctuaries</vt:lpstr>
      <vt:lpstr>Ocean chemistry  is changing</vt:lpstr>
      <vt:lpstr>Ocean chemistry is changing</vt:lpstr>
      <vt:lpstr>Ocean chemistry is changing</vt:lpstr>
      <vt:lpstr>Ocean chemistry is changing</vt:lpstr>
      <vt:lpstr>Ocean chemistry is changing</vt:lpstr>
      <vt:lpstr>Dungeness crab are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will ocean acidification affect Dungeness crab?</vt:lpstr>
      <vt:lpstr>Will Dungeness crab be able to tolerate global ocean change?</vt:lpstr>
      <vt:lpstr>How will ocean acidification affect Dungeness Crab?</vt:lpstr>
      <vt:lpstr>PowerPoint Presentation</vt:lpstr>
      <vt:lpstr>NOAA studies global ocean change</vt:lpstr>
      <vt:lpstr>NOAA field and laboratory experiments</vt:lpstr>
      <vt:lpstr>NOAA CO2 sensitivity experiments to assess Dungeness crab response</vt:lpstr>
      <vt:lpstr>An ocean time machine</vt:lpstr>
      <vt:lpstr>Dungeness crab are  likely vulnerable</vt:lpstr>
      <vt:lpstr>NOAA CO2 sensitivity experiments to assess Dungeness crab response</vt:lpstr>
      <vt:lpstr>How can we help protect Dungeness Crab?</vt:lpstr>
      <vt:lpstr>PowerPoint Presentation</vt:lpstr>
      <vt:lpstr>NOAA National Marine Sanctuaries</vt:lpstr>
      <vt:lpstr>PowerPoint Presentation</vt:lpstr>
      <vt:lpstr>PowerPoint Presentation</vt:lpstr>
      <vt:lpstr>PowerPoint Presentation</vt:lpstr>
    </vt:vector>
  </TitlesOfParts>
  <Company>NOS NOS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NOS NOS</dc:creator>
  <cp:lastModifiedBy>Microsoft Office User</cp:lastModifiedBy>
  <cp:revision>552</cp:revision>
  <cp:lastPrinted>2018-07-02T22:28:53Z</cp:lastPrinted>
  <dcterms:created xsi:type="dcterms:W3CDTF">2011-01-05T13:59:22Z</dcterms:created>
  <dcterms:modified xsi:type="dcterms:W3CDTF">2018-09-17T22:11:24Z</dcterms:modified>
</cp:coreProperties>
</file>