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6" r:id="rId2"/>
    <p:sldId id="286" r:id="rId3"/>
    <p:sldId id="298" r:id="rId4"/>
    <p:sldId id="287" r:id="rId5"/>
    <p:sldId id="292" r:id="rId6"/>
    <p:sldId id="325" r:id="rId7"/>
    <p:sldId id="324" r:id="rId8"/>
    <p:sldId id="329" r:id="rId9"/>
    <p:sldId id="330" r:id="rId10"/>
    <p:sldId id="331" r:id="rId11"/>
    <p:sldId id="272" r:id="rId12"/>
    <p:sldId id="336" r:id="rId13"/>
    <p:sldId id="290" r:id="rId14"/>
    <p:sldId id="327" r:id="rId15"/>
    <p:sldId id="300" r:id="rId16"/>
    <p:sldId id="291" r:id="rId17"/>
    <p:sldId id="301" r:id="rId18"/>
    <p:sldId id="276" r:id="rId19"/>
    <p:sldId id="277" r:id="rId20"/>
    <p:sldId id="271" r:id="rId21"/>
    <p:sldId id="259" r:id="rId22"/>
    <p:sldId id="306" r:id="rId23"/>
    <p:sldId id="278" r:id="rId24"/>
    <p:sldId id="260" r:id="rId25"/>
    <p:sldId id="321" r:id="rId26"/>
    <p:sldId id="307" r:id="rId27"/>
    <p:sldId id="282" r:id="rId28"/>
    <p:sldId id="281" r:id="rId29"/>
    <p:sldId id="312" r:id="rId30"/>
    <p:sldId id="296" r:id="rId31"/>
    <p:sldId id="297" r:id="rId32"/>
    <p:sldId id="304" r:id="rId33"/>
    <p:sldId id="305" r:id="rId34"/>
    <p:sldId id="337" r:id="rId35"/>
    <p:sldId id="341" r:id="rId36"/>
    <p:sldId id="338" r:id="rId37"/>
    <p:sldId id="339" r:id="rId38"/>
    <p:sldId id="315" r:id="rId39"/>
    <p:sldId id="333" r:id="rId40"/>
    <p:sldId id="340" r:id="rId41"/>
    <p:sldId id="342" r:id="rId42"/>
    <p:sldId id="309" r:id="rId43"/>
    <p:sldId id="318" r:id="rId44"/>
    <p:sldId id="332" r:id="rId45"/>
    <p:sldId id="334" r:id="rId46"/>
    <p:sldId id="335" r:id="rId47"/>
    <p:sldId id="31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373BF"/>
    <a:srgbClr val="5D7FD1"/>
    <a:srgbClr val="D69C58"/>
    <a:srgbClr val="D2D4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35" autoAdjust="0"/>
  </p:normalViewPr>
  <p:slideViewPr>
    <p:cSldViewPr snapToGrid="0" snapToObjects="1">
      <p:cViewPr>
        <p:scale>
          <a:sx n="94" d="100"/>
          <a:sy n="94" d="100"/>
        </p:scale>
        <p:origin x="-1184"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3FECC-1381-8840-9EE2-105465E7FBDE}" type="datetimeFigureOut">
              <a:rPr lang="en-US" smtClean="0"/>
              <a:t>2/23/17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5446CA-0D6F-9F44-BAB1-6C6D1D7BB0BC}" type="slidenum">
              <a:rPr lang="en-US" smtClean="0"/>
              <a:t>‹#›</a:t>
            </a:fld>
            <a:endParaRPr lang="en-US"/>
          </a:p>
        </p:txBody>
      </p:sp>
    </p:spTree>
    <p:extLst>
      <p:ext uri="{BB962C8B-B14F-4D97-AF65-F5344CB8AC3E}">
        <p14:creationId xmlns:p14="http://schemas.microsoft.com/office/powerpoint/2010/main" val="3632984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a:t>
            </a:r>
          </a:p>
          <a:p>
            <a:pPr marL="228600" indent="-228600">
              <a:buAutoNum type="arabicPeriod"/>
            </a:pPr>
            <a:r>
              <a:rPr lang="en-US" baseline="0" dirty="0" smtClean="0"/>
              <a:t>Add permit numbers to all </a:t>
            </a:r>
            <a:r>
              <a:rPr lang="en-US" baseline="0" dirty="0" err="1" smtClean="0"/>
              <a:t>eseal</a:t>
            </a:r>
            <a:r>
              <a:rPr lang="en-US" baseline="0" dirty="0" smtClean="0"/>
              <a:t> </a:t>
            </a:r>
            <a:r>
              <a:rPr lang="en-US" baseline="0" dirty="0" err="1" smtClean="0"/>
              <a:t>pics</a:t>
            </a:r>
            <a:r>
              <a:rPr lang="en-US" baseline="0" dirty="0" smtClean="0"/>
              <a:t> with people (NMFS 19108)</a:t>
            </a:r>
          </a:p>
          <a:p>
            <a:pPr marL="228600" indent="-228600">
              <a:buAutoNum type="arabicPeriod"/>
            </a:pPr>
            <a:r>
              <a:rPr lang="en-US" baseline="0" dirty="0" smtClean="0"/>
              <a:t>Check usage of different pictures in presentation (photo credits?)</a:t>
            </a:r>
          </a:p>
          <a:p>
            <a:pPr marL="228600" indent="-228600">
              <a:buAutoNum type="arabicPeriod"/>
            </a:pPr>
            <a:r>
              <a:rPr lang="en-US" baseline="0" dirty="0" smtClean="0"/>
              <a:t>Tie in to NMS better</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a:t>
            </a:fld>
            <a:endParaRPr lang="en-US"/>
          </a:p>
        </p:txBody>
      </p:sp>
    </p:spTree>
    <p:extLst>
      <p:ext uri="{BB962C8B-B14F-4D97-AF65-F5344CB8AC3E}">
        <p14:creationId xmlns:p14="http://schemas.microsoft.com/office/powerpoint/2010/main" val="188662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you have seen a northern</a:t>
            </a:r>
            <a:r>
              <a:rPr lang="en-US" baseline="0" dirty="0" smtClean="0"/>
              <a:t> elephant seal before, it was on the west coast of North America. Northern elephant seals have breeding colonies on the coast and islands from off the coast of Mexico up to southern Oregon. Northern elephant seal breeding colonies are located in several National Marine Sanctuaries, including the Channel Islands National Marine Sanctuary, the Monterey Bay National Marine Sanctuary, and the Greater </a:t>
            </a:r>
            <a:r>
              <a:rPr lang="en-US" baseline="0" dirty="0" err="1" smtClean="0"/>
              <a:t>Farallones</a:t>
            </a:r>
            <a:r>
              <a:rPr lang="en-US" baseline="0" dirty="0" smtClean="0"/>
              <a:t> National Marine Sanctuary. These areas encompass the largest breeding colonies of northern elephant seals.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10</a:t>
            </a:fld>
            <a:endParaRPr lang="en-US"/>
          </a:p>
        </p:txBody>
      </p:sp>
    </p:spTree>
    <p:extLst>
      <p:ext uri="{BB962C8B-B14F-4D97-AF65-F5344CB8AC3E}">
        <p14:creationId xmlns:p14="http://schemas.microsoft.com/office/powerpoint/2010/main" val="236365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majority of work on northern elephant seals has been done at one particular breeding colony pictured here—</a:t>
            </a:r>
            <a:r>
              <a:rPr lang="en-US" baseline="0" dirty="0" err="1" smtClean="0"/>
              <a:t>Ano</a:t>
            </a:r>
            <a:r>
              <a:rPr lang="en-US" baseline="0" dirty="0" smtClean="0"/>
              <a:t> Nuevo State Park, which is located in the Monterey Bay National Marine Sanctuary. This is where a lot of the research I’ll talk about today has come from, and it is a wonderful place to visit to be able to be up close to this amazing species.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11</a:t>
            </a:fld>
            <a:endParaRPr lang="en-US"/>
          </a:p>
        </p:txBody>
      </p:sp>
    </p:spTree>
    <p:extLst>
      <p:ext uri="{BB962C8B-B14F-4D97-AF65-F5344CB8AC3E}">
        <p14:creationId xmlns:p14="http://schemas.microsoft.com/office/powerpoint/2010/main" val="165285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Northern elephant seals are only on land twice a year for two major life activities: breeding</a:t>
            </a:r>
            <a:r>
              <a:rPr lang="en-US" baseline="0" dirty="0" smtClean="0"/>
              <a:t> and molting. While animals are on land, they are not eating anything and are relying on their fat stores from the previous foraging trip.</a:t>
            </a:r>
          </a:p>
          <a:p>
            <a:r>
              <a:rPr lang="en-US" dirty="0" smtClean="0"/>
              <a:t> </a:t>
            </a:r>
          </a:p>
          <a:p>
            <a:r>
              <a:rPr lang="en-US" dirty="0" smtClean="0"/>
              <a:t>During breeding season, males each</a:t>
            </a:r>
            <a:r>
              <a:rPr lang="en-US" baseline="0" dirty="0" smtClean="0"/>
              <a:t> other to establish harems or territories and mate with females in their harem. Females give birth to a pup and nurse it for about a month before going back to sea. </a:t>
            </a:r>
          </a:p>
          <a:p>
            <a:endParaRPr lang="en-US" baseline="0" dirty="0" smtClean="0"/>
          </a:p>
          <a:p>
            <a:r>
              <a:rPr lang="en-US" baseline="0" dirty="0" smtClean="0"/>
              <a:t>During the molt, animals arrive on land to shed all of their fur in a short period of time and regrow their fur. This process takes less than a month. Again, during this time, they are fasting while on land.</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12</a:t>
            </a:fld>
            <a:endParaRPr lang="en-US"/>
          </a:p>
        </p:txBody>
      </p:sp>
    </p:spTree>
    <p:extLst>
      <p:ext uri="{BB962C8B-B14F-4D97-AF65-F5344CB8AC3E}">
        <p14:creationId xmlns:p14="http://schemas.microsoft.com/office/powerpoint/2010/main" val="278710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 and</a:t>
            </a:r>
            <a:r>
              <a:rPr lang="en-US" baseline="0" dirty="0" smtClean="0"/>
              <a:t> females have slightly different timings of when they are on land versus when they are at sea. Males typically arrive beginning in December and stay through March—fasting that entire time. They then head to sea to forage from April – July, and come back to molt. They molt for about a month or so, then head back to sea to feed from August to December. When northern elephant seals are at sea foraging, they do not touch land for those months, which is pretty incredible. </a:t>
            </a:r>
          </a:p>
        </p:txBody>
      </p:sp>
      <p:sp>
        <p:nvSpPr>
          <p:cNvPr id="4" name="Slide Number Placeholder 3"/>
          <p:cNvSpPr>
            <a:spLocks noGrp="1"/>
          </p:cNvSpPr>
          <p:nvPr>
            <p:ph type="sldNum" sz="quarter" idx="10"/>
          </p:nvPr>
        </p:nvSpPr>
        <p:spPr/>
        <p:txBody>
          <a:bodyPr/>
          <a:lstStyle/>
          <a:p>
            <a:fld id="{DA5446CA-0D6F-9F44-BAB1-6C6D1D7BB0BC}" type="slidenum">
              <a:rPr lang="en-US" smtClean="0"/>
              <a:t>13</a:t>
            </a:fld>
            <a:endParaRPr lang="en-US"/>
          </a:p>
        </p:txBody>
      </p:sp>
    </p:spTree>
    <p:extLst>
      <p:ext uri="{BB962C8B-B14F-4D97-AF65-F5344CB8AC3E}">
        <p14:creationId xmlns:p14="http://schemas.microsoft.com/office/powerpoint/2010/main" val="1195076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Females</a:t>
            </a:r>
            <a:r>
              <a:rPr lang="en-US" baseline="0" dirty="0" smtClean="0"/>
              <a:t> typically arrive starting in December and stay until the end of February or early March during the breeding season. They give birth to a pup which they nurse for about a month before heading out to sea. The pup stays on land for awhile longer learning how to swim. Females go on a short foraging trip between March and April, and come back to land to molt between April and June. They are on land for about a month before going on their long foraging trip from June to December.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14</a:t>
            </a:fld>
            <a:endParaRPr lang="en-US"/>
          </a:p>
        </p:txBody>
      </p:sp>
    </p:spTree>
    <p:extLst>
      <p:ext uri="{BB962C8B-B14F-4D97-AF65-F5344CB8AC3E}">
        <p14:creationId xmlns:p14="http://schemas.microsoft.com/office/powerpoint/2010/main" val="244466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animals are on land, this is when we as researchers have the opportunity</a:t>
            </a:r>
            <a:r>
              <a:rPr lang="en-US" baseline="0" dirty="0" smtClean="0"/>
              <a:t> to work with them and gather as much data as possible before they return to sea. Researchers at the University of California Santa Cruz have been working with the northern elephant seals at </a:t>
            </a:r>
            <a:r>
              <a:rPr lang="en-US" baseline="0" dirty="0" err="1" smtClean="0"/>
              <a:t>Ano</a:t>
            </a:r>
            <a:r>
              <a:rPr lang="en-US" baseline="0" dirty="0" smtClean="0"/>
              <a:t> Nuevo State Park for the last 20 years, and one of the things we’ve been doing in the least decade or so has been deploying </a:t>
            </a:r>
            <a:r>
              <a:rPr lang="en-US" baseline="0" dirty="0" err="1" smtClean="0"/>
              <a:t>biologging</a:t>
            </a:r>
            <a:r>
              <a:rPr lang="en-US" baseline="0" dirty="0" smtClean="0"/>
              <a:t> instruments on adult animals to investigate their at sea foraging behavior. Instruments are deployed by a team of experience researchers while the animals are sedated, and we take a lot of different measurements and samples during instrument deployment and recovery.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15</a:t>
            </a:fld>
            <a:endParaRPr lang="en-US"/>
          </a:p>
        </p:txBody>
      </p:sp>
    </p:spTree>
    <p:extLst>
      <p:ext uri="{BB962C8B-B14F-4D97-AF65-F5344CB8AC3E}">
        <p14:creationId xmlns:p14="http://schemas.microsoft.com/office/powerpoint/2010/main" val="395827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instruments are deployed and the animal is ready to go to the water, it looks something like this…..and we can only get pictures like this (which are rare) right when they leave because when they take off, we won’t see them again for months.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16</a:t>
            </a:fld>
            <a:endParaRPr lang="en-US"/>
          </a:p>
        </p:txBody>
      </p:sp>
    </p:spTree>
    <p:extLst>
      <p:ext uri="{BB962C8B-B14F-4D97-AF65-F5344CB8AC3E}">
        <p14:creationId xmlns:p14="http://schemas.microsoft.com/office/powerpoint/2010/main" val="19973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before we started deploying these</a:t>
            </a:r>
            <a:r>
              <a:rPr lang="en-US" baseline="0" dirty="0" smtClean="0"/>
              <a:t> satellite tags, the feeding range of elephant seals was thought to look something like this. </a:t>
            </a:r>
            <a:r>
              <a:rPr lang="en-US" baseline="0" dirty="0" err="1" smtClean="0"/>
              <a:t>Basicially</a:t>
            </a:r>
            <a:r>
              <a:rPr lang="en-US" baseline="0" dirty="0" smtClean="0"/>
              <a:t> we thought northern elephant seals were a coastal foraging species, with breeding colonies shown in dark blue and the foraging range in light blue.</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17</a:t>
            </a:fld>
            <a:endParaRPr lang="en-US"/>
          </a:p>
        </p:txBody>
      </p:sp>
    </p:spTree>
    <p:extLst>
      <p:ext uri="{BB962C8B-B14F-4D97-AF65-F5344CB8AC3E}">
        <p14:creationId xmlns:p14="http://schemas.microsoft.com/office/powerpoint/2010/main" val="48456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it turns out that northern elephant seals forage throughout the entire North Pacific Ocean and undergo on of the longest foraging migrations of any pinniped. </a:t>
            </a:r>
          </a:p>
          <a:p>
            <a:endParaRPr lang="en-US" baseline="0" dirty="0" smtClean="0"/>
          </a:p>
          <a:p>
            <a:r>
              <a:rPr lang="en-US" baseline="0" dirty="0" smtClean="0"/>
              <a:t>Extreme capital breeders, feed thousands of kilometers away from breeding colonies</a:t>
            </a:r>
          </a:p>
          <a:p>
            <a:r>
              <a:rPr lang="en-US" baseline="0" dirty="0" smtClean="0"/>
              <a:t>Undergo one of the longest foraging migrations of any pinniped</a:t>
            </a:r>
            <a:endParaRPr lang="en-US" dirty="0" smtClean="0"/>
          </a:p>
          <a:p>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18</a:t>
            </a:fld>
            <a:endParaRPr lang="en-US"/>
          </a:p>
        </p:txBody>
      </p:sp>
    </p:spTree>
    <p:extLst>
      <p:ext uri="{BB962C8B-B14F-4D97-AF65-F5344CB8AC3E}">
        <p14:creationId xmlns:p14="http://schemas.microsoft.com/office/powerpoint/2010/main" val="381922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Can include</a:t>
            </a:r>
            <a:r>
              <a:rPr lang="en-US" baseline="0" dirty="0" smtClean="0"/>
              <a:t> position of most recent seals deployed in 2017 post-breeding</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19</a:t>
            </a:fld>
            <a:endParaRPr lang="en-US"/>
          </a:p>
        </p:txBody>
      </p:sp>
    </p:spTree>
    <p:extLst>
      <p:ext uri="{BB962C8B-B14F-4D97-AF65-F5344CB8AC3E}">
        <p14:creationId xmlns:p14="http://schemas.microsoft.com/office/powerpoint/2010/main" val="1910579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a:t>
            </a:r>
            <a:r>
              <a:rPr lang="en-US" baseline="0" dirty="0" smtClean="0"/>
              <a:t> biologist who studies marine mammals, and I am currently a PhD candidate at the University of California Santa Cruz. </a:t>
            </a:r>
          </a:p>
          <a:p>
            <a:endParaRPr lang="en-US" baseline="0" dirty="0" smtClean="0"/>
          </a:p>
          <a:p>
            <a:r>
              <a:rPr lang="en-US" baseline="0" dirty="0" smtClean="0"/>
              <a:t>My research is focused on feeding in marine mammals. Marine mammals are a charismatic group of large marine animals that include whales and dolphins, manatees, sea otters, polar bears, and seals and sea lions. Marine mammals are all secondarily aquatic, which means they evolved from terrestrial ancestors and then reinvaded the marine environment. As you might imagine, there are numerous differences between living on land and living in water, and one of the biggest hurdles marine mammals had to overcome was successfully feeding in the marine environment. </a:t>
            </a:r>
          </a:p>
          <a:p>
            <a:endParaRPr lang="en-US" baseline="0" dirty="0" smtClean="0"/>
          </a:p>
          <a:p>
            <a:r>
              <a:rPr lang="en-US" baseline="0" dirty="0" smtClean="0"/>
              <a:t>They are clearly quite capable of doing so, and many marine mammals are important consumers in marine food webs. However, for many species, we know very little about what they eat, where they find food, or how they catch it.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2</a:t>
            </a:fld>
            <a:endParaRPr lang="en-US"/>
          </a:p>
        </p:txBody>
      </p:sp>
    </p:spTree>
    <p:extLst>
      <p:ext uri="{BB962C8B-B14F-4D97-AF65-F5344CB8AC3E}">
        <p14:creationId xmlns:p14="http://schemas.microsoft.com/office/powerpoint/2010/main" val="84639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20</a:t>
            </a:fld>
            <a:endParaRPr lang="en-US"/>
          </a:p>
        </p:txBody>
      </p:sp>
    </p:spTree>
    <p:extLst>
      <p:ext uri="{BB962C8B-B14F-4D97-AF65-F5344CB8AC3E}">
        <p14:creationId xmlns:p14="http://schemas.microsoft.com/office/powerpoint/2010/main" val="1639124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21</a:t>
            </a:fld>
            <a:endParaRPr lang="en-US"/>
          </a:p>
        </p:txBody>
      </p:sp>
    </p:spTree>
    <p:extLst>
      <p:ext uri="{BB962C8B-B14F-4D97-AF65-F5344CB8AC3E}">
        <p14:creationId xmlns:p14="http://schemas.microsoft.com/office/powerpoint/2010/main" val="1747891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22</a:t>
            </a:fld>
            <a:endParaRPr lang="en-US"/>
          </a:p>
        </p:txBody>
      </p:sp>
    </p:spTree>
    <p:extLst>
      <p:ext uri="{BB962C8B-B14F-4D97-AF65-F5344CB8AC3E}">
        <p14:creationId xmlns:p14="http://schemas.microsoft.com/office/powerpoint/2010/main" val="166235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23</a:t>
            </a:fld>
            <a:endParaRPr lang="en-US"/>
          </a:p>
        </p:txBody>
      </p:sp>
    </p:spTree>
    <p:extLst>
      <p:ext uri="{BB962C8B-B14F-4D97-AF65-F5344CB8AC3E}">
        <p14:creationId xmlns:p14="http://schemas.microsoft.com/office/powerpoint/2010/main" val="175747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24</a:t>
            </a:fld>
            <a:endParaRPr lang="en-US"/>
          </a:p>
        </p:txBody>
      </p:sp>
    </p:spTree>
    <p:extLst>
      <p:ext uri="{BB962C8B-B14F-4D97-AF65-F5344CB8AC3E}">
        <p14:creationId xmlns:p14="http://schemas.microsoft.com/office/powerpoint/2010/main" val="337318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25</a:t>
            </a:fld>
            <a:endParaRPr lang="en-US"/>
          </a:p>
        </p:txBody>
      </p:sp>
    </p:spTree>
    <p:extLst>
      <p:ext uri="{BB962C8B-B14F-4D97-AF65-F5344CB8AC3E}">
        <p14:creationId xmlns:p14="http://schemas.microsoft.com/office/powerpoint/2010/main" val="370380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26</a:t>
            </a:fld>
            <a:endParaRPr lang="en-US"/>
          </a:p>
        </p:txBody>
      </p:sp>
    </p:spTree>
    <p:extLst>
      <p:ext uri="{BB962C8B-B14F-4D97-AF65-F5344CB8AC3E}">
        <p14:creationId xmlns:p14="http://schemas.microsoft.com/office/powerpoint/2010/main" val="598031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Male northern elephant seals are 3-4 times as large and 1.4 times as long as adult females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27</a:t>
            </a:fld>
            <a:endParaRPr lang="en-US"/>
          </a:p>
        </p:txBody>
      </p:sp>
    </p:spTree>
    <p:extLst>
      <p:ext uri="{BB962C8B-B14F-4D97-AF65-F5344CB8AC3E}">
        <p14:creationId xmlns:p14="http://schemas.microsoft.com/office/powerpoint/2010/main" val="42883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 males</a:t>
            </a:r>
          </a:p>
          <a:p>
            <a:r>
              <a:rPr lang="en-US" dirty="0" smtClean="0"/>
              <a:t>Yellow =</a:t>
            </a:r>
            <a:r>
              <a:rPr lang="en-US" baseline="0" dirty="0" smtClean="0"/>
              <a:t> females</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28</a:t>
            </a:fld>
            <a:endParaRPr lang="en-US"/>
          </a:p>
        </p:txBody>
      </p:sp>
    </p:spTree>
    <p:extLst>
      <p:ext uri="{BB962C8B-B14F-4D97-AF65-F5344CB8AC3E}">
        <p14:creationId xmlns:p14="http://schemas.microsoft.com/office/powerpoint/2010/main" val="364864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a:t>
            </a:r>
            <a:r>
              <a:rPr lang="en-US" baseline="0" dirty="0" smtClean="0"/>
              <a:t> = green, females = white</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29</a:t>
            </a:fld>
            <a:endParaRPr lang="en-US"/>
          </a:p>
        </p:txBody>
      </p:sp>
    </p:spTree>
    <p:extLst>
      <p:ext uri="{BB962C8B-B14F-4D97-AF65-F5344CB8AC3E}">
        <p14:creationId xmlns:p14="http://schemas.microsoft.com/office/powerpoint/2010/main" val="140922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like to compare</a:t>
            </a:r>
            <a:r>
              <a:rPr lang="en-US" baseline="0" dirty="0" smtClean="0"/>
              <a:t> what we know about terrestrial predators to what we know about marine mammal predators. For example, on the left you can see a theoretical terrestrial food web with the intricate connections between all the different tropic levels. For our top carnivores at the top of the food chain, we often know exactly what species they eat, in what proportion, and how they catch their prey. Now, in comparison, marine food webs are just as complex, however, we know a lot less as pictured on the right.</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3</a:t>
            </a:fld>
            <a:endParaRPr lang="en-US"/>
          </a:p>
        </p:txBody>
      </p:sp>
    </p:spTree>
    <p:extLst>
      <p:ext uri="{BB962C8B-B14F-4D97-AF65-F5344CB8AC3E}">
        <p14:creationId xmlns:p14="http://schemas.microsoft.com/office/powerpoint/2010/main" val="1152596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30</a:t>
            </a:fld>
            <a:endParaRPr lang="en-US"/>
          </a:p>
        </p:txBody>
      </p:sp>
    </p:spTree>
    <p:extLst>
      <p:ext uri="{BB962C8B-B14F-4D97-AF65-F5344CB8AC3E}">
        <p14:creationId xmlns:p14="http://schemas.microsoft.com/office/powerpoint/2010/main" val="3533656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31</a:t>
            </a:fld>
            <a:endParaRPr lang="en-US"/>
          </a:p>
        </p:txBody>
      </p:sp>
    </p:spTree>
    <p:extLst>
      <p:ext uri="{BB962C8B-B14F-4D97-AF65-F5344CB8AC3E}">
        <p14:creationId xmlns:p14="http://schemas.microsoft.com/office/powerpoint/2010/main" val="3511304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32</a:t>
            </a:fld>
            <a:endParaRPr lang="en-US"/>
          </a:p>
        </p:txBody>
      </p:sp>
    </p:spTree>
    <p:extLst>
      <p:ext uri="{BB962C8B-B14F-4D97-AF65-F5344CB8AC3E}">
        <p14:creationId xmlns:p14="http://schemas.microsoft.com/office/powerpoint/2010/main" val="3054930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33</a:t>
            </a:fld>
            <a:endParaRPr lang="en-US"/>
          </a:p>
        </p:txBody>
      </p:sp>
    </p:spTree>
    <p:extLst>
      <p:ext uri="{BB962C8B-B14F-4D97-AF65-F5344CB8AC3E}">
        <p14:creationId xmlns:p14="http://schemas.microsoft.com/office/powerpoint/2010/main" val="3320199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34</a:t>
            </a:fld>
            <a:endParaRPr lang="en-US"/>
          </a:p>
        </p:txBody>
      </p:sp>
    </p:spTree>
    <p:extLst>
      <p:ext uri="{BB962C8B-B14F-4D97-AF65-F5344CB8AC3E}">
        <p14:creationId xmlns:p14="http://schemas.microsoft.com/office/powerpoint/2010/main" val="1742328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35</a:t>
            </a:fld>
            <a:endParaRPr lang="en-US"/>
          </a:p>
        </p:txBody>
      </p:sp>
    </p:spTree>
    <p:extLst>
      <p:ext uri="{BB962C8B-B14F-4D97-AF65-F5344CB8AC3E}">
        <p14:creationId xmlns:p14="http://schemas.microsoft.com/office/powerpoint/2010/main" val="3729350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36</a:t>
            </a:fld>
            <a:endParaRPr lang="en-US"/>
          </a:p>
        </p:txBody>
      </p:sp>
    </p:spTree>
    <p:extLst>
      <p:ext uri="{BB962C8B-B14F-4D97-AF65-F5344CB8AC3E}">
        <p14:creationId xmlns:p14="http://schemas.microsoft.com/office/powerpoint/2010/main" val="996767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37</a:t>
            </a:fld>
            <a:endParaRPr lang="en-US"/>
          </a:p>
        </p:txBody>
      </p:sp>
    </p:spTree>
    <p:extLst>
      <p:ext uri="{BB962C8B-B14F-4D97-AF65-F5344CB8AC3E}">
        <p14:creationId xmlns:p14="http://schemas.microsoft.com/office/powerpoint/2010/main" val="2133889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38</a:t>
            </a:fld>
            <a:endParaRPr lang="en-US"/>
          </a:p>
        </p:txBody>
      </p:sp>
    </p:spTree>
    <p:extLst>
      <p:ext uri="{BB962C8B-B14F-4D97-AF65-F5344CB8AC3E}">
        <p14:creationId xmlns:p14="http://schemas.microsoft.com/office/powerpoint/2010/main" val="75987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care about why males and females are different</a:t>
            </a:r>
          </a:p>
          <a:p>
            <a:r>
              <a:rPr lang="en-US" dirty="0" smtClean="0"/>
              <a:t>-Lots of reasons</a:t>
            </a:r>
          </a:p>
          <a:p>
            <a:r>
              <a:rPr lang="en-US" dirty="0" smtClean="0"/>
              <a:t>-Different impacts</a:t>
            </a:r>
            <a:r>
              <a:rPr lang="en-US" baseline="0" dirty="0" smtClean="0"/>
              <a:t> on ecosystems, different threats, and one of the things I’m doing is to get a better idea of </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39</a:t>
            </a:fld>
            <a:endParaRPr lang="en-US"/>
          </a:p>
        </p:txBody>
      </p:sp>
    </p:spTree>
    <p:extLst>
      <p:ext uri="{BB962C8B-B14F-4D97-AF65-F5344CB8AC3E}">
        <p14:creationId xmlns:p14="http://schemas.microsoft.com/office/powerpoint/2010/main" val="142924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this is because there are several logistical challenges to studying marine mammal feeding.</a:t>
            </a:r>
            <a:r>
              <a:rPr lang="en-US" baseline="0" dirty="0" smtClean="0"/>
              <a:t> Many species are found in remote environments like the Arctic and Antarctic which are difficult to access. Many species feed entirely underwater—often in areas with no light—making it nearly impossible to directly observe feeding events.</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4</a:t>
            </a:fld>
            <a:endParaRPr lang="en-US"/>
          </a:p>
        </p:txBody>
      </p:sp>
    </p:spTree>
    <p:extLst>
      <p:ext uri="{BB962C8B-B14F-4D97-AF65-F5344CB8AC3E}">
        <p14:creationId xmlns:p14="http://schemas.microsoft.com/office/powerpoint/2010/main" val="1561005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40</a:t>
            </a:fld>
            <a:endParaRPr lang="en-US"/>
          </a:p>
        </p:txBody>
      </p:sp>
    </p:spTree>
    <p:extLst>
      <p:ext uri="{BB962C8B-B14F-4D97-AF65-F5344CB8AC3E}">
        <p14:creationId xmlns:p14="http://schemas.microsoft.com/office/powerpoint/2010/main" val="2913116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41</a:t>
            </a:fld>
            <a:endParaRPr lang="en-US"/>
          </a:p>
        </p:txBody>
      </p:sp>
    </p:spTree>
    <p:extLst>
      <p:ext uri="{BB962C8B-B14F-4D97-AF65-F5344CB8AC3E}">
        <p14:creationId xmlns:p14="http://schemas.microsoft.com/office/powerpoint/2010/main" val="1617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 northerly</a:t>
            </a:r>
          </a:p>
          <a:p>
            <a:r>
              <a:rPr lang="en-US" dirty="0" smtClean="0"/>
              <a:t>Yellow = Shallower, offshore</a:t>
            </a:r>
          </a:p>
          <a:p>
            <a:r>
              <a:rPr lang="en-US" dirty="0" smtClean="0"/>
              <a:t>Red = Deeper,</a:t>
            </a:r>
            <a:r>
              <a:rPr lang="en-US" baseline="0" dirty="0" smtClean="0"/>
              <a:t> offshore</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42</a:t>
            </a:fld>
            <a:endParaRPr lang="en-US"/>
          </a:p>
        </p:txBody>
      </p:sp>
    </p:spTree>
    <p:extLst>
      <p:ext uri="{BB962C8B-B14F-4D97-AF65-F5344CB8AC3E}">
        <p14:creationId xmlns:p14="http://schemas.microsoft.com/office/powerpoint/2010/main" val="1204330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43</a:t>
            </a:fld>
            <a:endParaRPr lang="en-US"/>
          </a:p>
        </p:txBody>
      </p:sp>
    </p:spTree>
    <p:extLst>
      <p:ext uri="{BB962C8B-B14F-4D97-AF65-F5344CB8AC3E}">
        <p14:creationId xmlns:p14="http://schemas.microsoft.com/office/powerpoint/2010/main" val="515599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44</a:t>
            </a:fld>
            <a:endParaRPr lang="en-US"/>
          </a:p>
        </p:txBody>
      </p:sp>
    </p:spTree>
    <p:extLst>
      <p:ext uri="{BB962C8B-B14F-4D97-AF65-F5344CB8AC3E}">
        <p14:creationId xmlns:p14="http://schemas.microsoft.com/office/powerpoint/2010/main" val="4107956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45</a:t>
            </a:fld>
            <a:endParaRPr lang="en-US"/>
          </a:p>
        </p:txBody>
      </p:sp>
    </p:spTree>
    <p:extLst>
      <p:ext uri="{BB962C8B-B14F-4D97-AF65-F5344CB8AC3E}">
        <p14:creationId xmlns:p14="http://schemas.microsoft.com/office/powerpoint/2010/main" val="3919281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46</a:t>
            </a:fld>
            <a:endParaRPr lang="en-US"/>
          </a:p>
        </p:txBody>
      </p:sp>
    </p:spTree>
    <p:extLst>
      <p:ext uri="{BB962C8B-B14F-4D97-AF65-F5344CB8AC3E}">
        <p14:creationId xmlns:p14="http://schemas.microsoft.com/office/powerpoint/2010/main" val="4127094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446CA-0D6F-9F44-BAB1-6C6D1D7BB0BC}" type="slidenum">
              <a:rPr lang="en-US" smtClean="0"/>
              <a:t>47</a:t>
            </a:fld>
            <a:endParaRPr lang="en-US"/>
          </a:p>
        </p:txBody>
      </p:sp>
    </p:spTree>
    <p:extLst>
      <p:ext uri="{BB962C8B-B14F-4D97-AF65-F5344CB8AC3E}">
        <p14:creationId xmlns:p14="http://schemas.microsoft.com/office/powerpoint/2010/main" val="104664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have</a:t>
            </a:r>
            <a:r>
              <a:rPr lang="en-US" baseline="0" dirty="0" smtClean="0"/>
              <a:t> developed numerous creative ways to study the behavior of animals that are wide-ranging, deep-diving, and hard to follow. For example, </a:t>
            </a:r>
            <a:r>
              <a:rPr lang="en-US" baseline="0" dirty="0" err="1" smtClean="0"/>
              <a:t>biologging</a:t>
            </a:r>
            <a:r>
              <a:rPr lang="en-US" baseline="0" dirty="0" smtClean="0"/>
              <a:t> instruments such as </a:t>
            </a:r>
            <a:r>
              <a:rPr lang="en-US" baseline="0" dirty="0" err="1" smtClean="0"/>
              <a:t>Crittercams</a:t>
            </a:r>
            <a:r>
              <a:rPr lang="en-US" baseline="0" dirty="0" smtClean="0"/>
              <a:t>, have been developed that can record video of animals while they are at sea. There are all sorts of amazing tags that can record information about animal movements, dive behavior, and oceanographic conditions that are providing us with novel insights into animals at sea behavior. We can also use sample and tissues taken from animals, such as scat (poop), whiskers, and blood to look at foraging locations, trophic levels, and diet.  </a:t>
            </a:r>
          </a:p>
          <a:p>
            <a:endParaRPr lang="en-US" baseline="0" dirty="0" smtClean="0"/>
          </a:p>
          <a:p>
            <a:r>
              <a:rPr lang="en-US" baseline="0" dirty="0" smtClean="0"/>
              <a:t>I will talk about several of these approaches today.</a:t>
            </a:r>
          </a:p>
          <a:p>
            <a:endParaRPr lang="en-US" baseline="0" dirty="0" smtClean="0"/>
          </a:p>
          <a:p>
            <a:r>
              <a:rPr lang="en-US" baseline="0" dirty="0" smtClean="0"/>
              <a:t>From these different approaches, we have been able to learn quite a lot about the foraging behavior of these amazing animals, despite the logistical challenges.</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5</a:t>
            </a:fld>
            <a:endParaRPr lang="en-US"/>
          </a:p>
        </p:txBody>
      </p:sp>
    </p:spTree>
    <p:extLst>
      <p:ext uri="{BB962C8B-B14F-4D97-AF65-F5344CB8AC3E}">
        <p14:creationId xmlns:p14="http://schemas.microsoft.com/office/powerpoint/2010/main" val="208041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a:t>
            </a:r>
            <a:r>
              <a:rPr lang="en-US" baseline="0" dirty="0" smtClean="0"/>
              <a:t> us to our first poll question, which will lead in to the rest of my talk. Which groups of marine mammals are called pinnipeds?</a:t>
            </a:r>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6</a:t>
            </a:fld>
            <a:endParaRPr lang="en-US"/>
          </a:p>
        </p:txBody>
      </p:sp>
    </p:spTree>
    <p:extLst>
      <p:ext uri="{BB962C8B-B14F-4D97-AF65-F5344CB8AC3E}">
        <p14:creationId xmlns:p14="http://schemas.microsoft.com/office/powerpoint/2010/main" val="140841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Pinnipeds are</a:t>
            </a:r>
            <a:r>
              <a:rPr lang="en-US" baseline="0" dirty="0" smtClean="0"/>
              <a:t> made up of three groups of animals. </a:t>
            </a:r>
          </a:p>
          <a:p>
            <a:endParaRPr lang="en-US" baseline="0" dirty="0" smtClean="0"/>
          </a:p>
          <a:p>
            <a:r>
              <a:rPr lang="en-US" baseline="0" dirty="0" smtClean="0"/>
              <a:t>First we have the walrus, which is in the family Odobenidae. There is only one living species found in the Arctic, and walruses are best known for their two long tusks. </a:t>
            </a:r>
          </a:p>
          <a:p>
            <a:endParaRPr lang="en-US" baseline="0" dirty="0" smtClean="0"/>
          </a:p>
          <a:p>
            <a:r>
              <a:rPr lang="en-US" baseline="0" dirty="0" smtClean="0"/>
              <a:t>The second group is made up of sea lions and fur seals and are in the family Otariidae. There are 14 living species, and this group is characterized by being able to rotate their hind flippers under their body so they can “walk” on land, they have ear flaps, and are often the species you will see in zoos and aquariums—particularly California sea lions. </a:t>
            </a:r>
          </a:p>
          <a:p>
            <a:endParaRPr lang="en-US" baseline="0" dirty="0" smtClean="0"/>
          </a:p>
          <a:p>
            <a:r>
              <a:rPr lang="en-US" baseline="0" dirty="0" smtClean="0"/>
              <a:t>The third group is made up of seals in the family Phocidae. This is the most diverse group with 18 living species. Seals are rather awkward on land because they can’t rotate their </a:t>
            </a:r>
            <a:r>
              <a:rPr lang="en-US" baseline="0" dirty="0" err="1" smtClean="0"/>
              <a:t>hindflippers</a:t>
            </a:r>
            <a:r>
              <a:rPr lang="en-US" baseline="0" dirty="0" smtClean="0"/>
              <a:t> under their bodies, so they end up doing a worm-like motion on land (but super graceful in the water). They also do not have ear flaps. This group is where we have the mighty northern elephant seal, which I am going to talk about in quite a bit of detail today.</a:t>
            </a:r>
          </a:p>
        </p:txBody>
      </p:sp>
      <p:sp>
        <p:nvSpPr>
          <p:cNvPr id="4" name="Slide Number Placeholder 3"/>
          <p:cNvSpPr>
            <a:spLocks noGrp="1"/>
          </p:cNvSpPr>
          <p:nvPr>
            <p:ph type="sldNum" sz="quarter" idx="10"/>
          </p:nvPr>
        </p:nvSpPr>
        <p:spPr/>
        <p:txBody>
          <a:bodyPr/>
          <a:lstStyle/>
          <a:p>
            <a:fld id="{DA5446CA-0D6F-9F44-BAB1-6C6D1D7BB0BC}" type="slidenum">
              <a:rPr lang="en-US" smtClean="0"/>
              <a:t>7</a:t>
            </a:fld>
            <a:endParaRPr lang="en-US"/>
          </a:p>
        </p:txBody>
      </p:sp>
    </p:spTree>
    <p:extLst>
      <p:ext uri="{BB962C8B-B14F-4D97-AF65-F5344CB8AC3E}">
        <p14:creationId xmlns:p14="http://schemas.microsoft.com/office/powerpoint/2010/main" val="292435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Northern</a:t>
            </a:r>
            <a:r>
              <a:rPr lang="en-US" baseline="0" dirty="0" smtClean="0"/>
              <a:t> elephant seals – species name Mirounga angustirostris – are one of the largest pinnipeds in the world. </a:t>
            </a:r>
            <a:r>
              <a:rPr lang="en-US" dirty="0" smtClean="0"/>
              <a:t>Northern elephant seals are classic examples</a:t>
            </a:r>
            <a:r>
              <a:rPr lang="en-US" baseline="0" dirty="0" smtClean="0"/>
              <a:t> of sexual dimorphism, which means that there are differences between males and females. In this case, male and female northern elephant seals are different in both size and shape.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Male seals are between 3,000 – 5,000 pounds, with a length of between 14-16 feet. Males have the extremely long noses, which is also called a proboscis, from which the species gets its name. Male elephant seals also have a thick neck shield that helps protect their throat during fights.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Females are much smaller and do not have the large, hanging noes like the males. Female seals have an average mass of 1000 – 2000 pounds and are 8-12 feet in length. </a:t>
            </a:r>
            <a:r>
              <a:rPr lang="en-US" dirty="0" smtClean="0"/>
              <a:t>This means</a:t>
            </a:r>
            <a:r>
              <a:rPr lang="en-US" baseline="0" dirty="0" smtClean="0"/>
              <a:t> males are 3-4 times as large as females and 1.4 times as long as females.</a:t>
            </a:r>
          </a:p>
          <a:p>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8</a:t>
            </a:fld>
            <a:endParaRPr lang="en-US"/>
          </a:p>
        </p:txBody>
      </p:sp>
    </p:spTree>
    <p:extLst>
      <p:ext uri="{BB962C8B-B14F-4D97-AF65-F5344CB8AC3E}">
        <p14:creationId xmlns:p14="http://schemas.microsoft.com/office/powerpoint/2010/main" val="169289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446CA-0D6F-9F44-BAB1-6C6D1D7BB0BC}" type="slidenum">
              <a:rPr lang="en-US" smtClean="0"/>
              <a:t>9</a:t>
            </a:fld>
            <a:endParaRPr lang="en-US"/>
          </a:p>
        </p:txBody>
      </p:sp>
    </p:spTree>
    <p:extLst>
      <p:ext uri="{BB962C8B-B14F-4D97-AF65-F5344CB8AC3E}">
        <p14:creationId xmlns:p14="http://schemas.microsoft.com/office/powerpoint/2010/main" val="21358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217BDEB-8DF1-5342-8BE9-769C79CC94D1}" type="datetimeFigureOut">
              <a:rPr lang="en-US" smtClean="0"/>
              <a:t>2/23/17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A393BAD-57A8-414C-806A-84046FC2D84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17BDEB-8DF1-5342-8BE9-769C79CC94D1}"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93BAD-57A8-414C-806A-84046FC2D8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217BDEB-8DF1-5342-8BE9-769C79CC94D1}" type="datetimeFigureOut">
              <a:rPr lang="en-US" smtClean="0"/>
              <a:t>2/23/17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A393BAD-57A8-414C-806A-84046FC2D84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17BDEB-8DF1-5342-8BE9-769C79CC94D1}"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A393BAD-57A8-414C-806A-84046FC2D848}"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217BDEB-8DF1-5342-8BE9-769C79CC94D1}" type="datetimeFigureOut">
              <a:rPr lang="en-US" smtClean="0"/>
              <a:t>2/23/17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A393BAD-57A8-414C-806A-84046FC2D848}"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217BDEB-8DF1-5342-8BE9-769C79CC94D1}" type="datetimeFigureOut">
              <a:rPr lang="en-US" smtClean="0"/>
              <a:t>2/23/17</a:t>
            </a:fld>
            <a:endParaRPr lang="en-US"/>
          </a:p>
        </p:txBody>
      </p:sp>
      <p:sp>
        <p:nvSpPr>
          <p:cNvPr id="10" name="Slide Number Placeholder 9"/>
          <p:cNvSpPr>
            <a:spLocks noGrp="1"/>
          </p:cNvSpPr>
          <p:nvPr>
            <p:ph type="sldNum" sz="quarter" idx="16"/>
          </p:nvPr>
        </p:nvSpPr>
        <p:spPr/>
        <p:txBody>
          <a:bodyPr rtlCol="0"/>
          <a:lstStyle/>
          <a:p>
            <a:fld id="{DA393BAD-57A8-414C-806A-84046FC2D848}"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217BDEB-8DF1-5342-8BE9-769C79CC94D1}" type="datetimeFigureOut">
              <a:rPr lang="en-US" smtClean="0"/>
              <a:t>2/23/17</a:t>
            </a:fld>
            <a:endParaRPr lang="en-US"/>
          </a:p>
        </p:txBody>
      </p:sp>
      <p:sp>
        <p:nvSpPr>
          <p:cNvPr id="12" name="Slide Number Placeholder 11"/>
          <p:cNvSpPr>
            <a:spLocks noGrp="1"/>
          </p:cNvSpPr>
          <p:nvPr>
            <p:ph type="sldNum" sz="quarter" idx="16"/>
          </p:nvPr>
        </p:nvSpPr>
        <p:spPr/>
        <p:txBody>
          <a:bodyPr rtlCol="0"/>
          <a:lstStyle/>
          <a:p>
            <a:fld id="{DA393BAD-57A8-414C-806A-84046FC2D848}"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17BDEB-8DF1-5342-8BE9-769C79CC94D1}" type="datetimeFigureOut">
              <a:rPr lang="en-US" smtClean="0"/>
              <a:t>2/23/17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A393BAD-57A8-414C-806A-84046FC2D8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7BDEB-8DF1-5342-8BE9-769C79CC94D1}" type="datetimeFigureOut">
              <a:rPr lang="en-US" smtClean="0"/>
              <a:t>2/23/17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A393BAD-57A8-414C-806A-84046FC2D84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217BDEB-8DF1-5342-8BE9-769C79CC94D1}" type="datetimeFigureOut">
              <a:rPr lang="en-US" smtClean="0"/>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A393BAD-57A8-414C-806A-84046FC2D848}"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217BDEB-8DF1-5342-8BE9-769C79CC94D1}" type="datetimeFigureOut">
              <a:rPr lang="en-US" smtClean="0"/>
              <a:t>2/23/17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A393BAD-57A8-414C-806A-84046FC2D848}"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217BDEB-8DF1-5342-8BE9-769C79CC94D1}" type="datetimeFigureOut">
              <a:rPr lang="en-US" smtClean="0"/>
              <a:t>2/23/17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A393BAD-57A8-414C-806A-84046FC2D8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41.jpg"/><Relationship Id="rId6"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69.png"/><Relationship Id="rId6" Type="http://schemas.microsoft.com/office/2007/relationships/hdphoto" Target="../media/hdphoto1.wdp"/><Relationship Id="rId7" Type="http://schemas.openxmlformats.org/officeDocument/2006/relationships/image" Target="../media/image70.png"/><Relationship Id="rId8" Type="http://schemas.openxmlformats.org/officeDocument/2006/relationships/image" Target="../media/image71.png"/><Relationship Id="rId9"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www.seaturtle.org" TargetMode="External"/><Relationship Id="rId4" Type="http://schemas.openxmlformats.org/officeDocument/2006/relationships/hyperlink" Target="http://costa.eeb.ucsc.edu/" TargetMode="External"/><Relationship Id="rId5" Type="http://schemas.openxmlformats.org/officeDocument/2006/relationships/hyperlink" Target="http://www.anonuevoresearch.com/" TargetMode="External"/><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hyperlink" Target="https://www.nps.gov/pore/learn/education/upload/curriculum_elephantseal.pdf"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www.ports.parks.ca.gov/?page_id=23103" TargetMode="External"/><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www.pbs.org/wgbh/nova/education/activities/3517_ocean911.html" TargetMode="External"/><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gif"/><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9923" y="1545623"/>
            <a:ext cx="9007449" cy="1828800"/>
          </a:xfrm>
        </p:spPr>
        <p:txBody>
          <a:bodyPr>
            <a:normAutofit/>
          </a:bodyPr>
          <a:lstStyle/>
          <a:p>
            <a:r>
              <a:rPr lang="en-US" dirty="0" smtClean="0"/>
              <a:t>Male vs. female: feeding behavior of northern elephant seals </a:t>
            </a:r>
            <a:endParaRPr lang="en-US" dirty="0"/>
          </a:p>
        </p:txBody>
      </p:sp>
      <p:pic>
        <p:nvPicPr>
          <p:cNvPr id="2" name="Picture 1"/>
          <p:cNvPicPr>
            <a:picLocks noChangeAspect="1"/>
          </p:cNvPicPr>
          <p:nvPr/>
        </p:nvPicPr>
        <p:blipFill>
          <a:blip r:embed="rId3"/>
          <a:stretch>
            <a:fillRect/>
          </a:stretch>
        </p:blipFill>
        <p:spPr>
          <a:xfrm>
            <a:off x="2700323" y="3403404"/>
            <a:ext cx="6362700" cy="3302000"/>
          </a:xfrm>
          <a:prstGeom prst="rect">
            <a:avLst/>
          </a:prstGeom>
        </p:spPr>
      </p:pic>
      <p:sp>
        <p:nvSpPr>
          <p:cNvPr id="3" name="TextBox 2"/>
          <p:cNvSpPr txBox="1"/>
          <p:nvPr/>
        </p:nvSpPr>
        <p:spPr>
          <a:xfrm>
            <a:off x="93131" y="3399016"/>
            <a:ext cx="3471333" cy="830997"/>
          </a:xfrm>
          <a:prstGeom prst="rect">
            <a:avLst/>
          </a:prstGeom>
          <a:noFill/>
        </p:spPr>
        <p:txBody>
          <a:bodyPr wrap="square" rtlCol="0">
            <a:spAutoFit/>
          </a:bodyPr>
          <a:lstStyle/>
          <a:p>
            <a:r>
              <a:rPr lang="en-US" sz="2400" dirty="0" smtClean="0"/>
              <a:t>Sarah Kienle </a:t>
            </a:r>
          </a:p>
          <a:p>
            <a:r>
              <a:rPr lang="en-US" sz="2400" dirty="0" smtClean="0"/>
              <a:t>UCSC PhD Student</a:t>
            </a:r>
            <a:endParaRPr lang="en-US" sz="2400" dirty="0"/>
          </a:p>
        </p:txBody>
      </p:sp>
      <p:pic>
        <p:nvPicPr>
          <p:cNvPr id="5" name="Picture 4" descr="NOAA Logo_Col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31" y="6100515"/>
            <a:ext cx="630935" cy="630935"/>
          </a:xfrm>
          <a:prstGeom prst="rect">
            <a:avLst/>
          </a:prstGeom>
        </p:spPr>
      </p:pic>
      <p:pic>
        <p:nvPicPr>
          <p:cNvPr id="6" name="Picture 5" descr="NMS Logo_Col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95" y="6100513"/>
            <a:ext cx="606915" cy="630132"/>
          </a:xfrm>
          <a:prstGeom prst="rect">
            <a:avLst/>
          </a:prstGeom>
        </p:spPr>
      </p:pic>
      <p:pic>
        <p:nvPicPr>
          <p:cNvPr id="7" name="Picture 6" descr="UCSC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750" y="6035926"/>
            <a:ext cx="975358" cy="731519"/>
          </a:xfrm>
          <a:prstGeom prst="rect">
            <a:avLst/>
          </a:prstGeom>
        </p:spPr>
      </p:pic>
    </p:spTree>
    <p:extLst>
      <p:ext uri="{BB962C8B-B14F-4D97-AF65-F5344CB8AC3E}">
        <p14:creationId xmlns:p14="http://schemas.microsoft.com/office/powerpoint/2010/main" val="11656813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eal colonies 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50" y="296335"/>
            <a:ext cx="5009445" cy="6275468"/>
          </a:xfrm>
          <a:prstGeom prst="rect">
            <a:avLst/>
          </a:prstGeom>
        </p:spPr>
      </p:pic>
      <p:pic>
        <p:nvPicPr>
          <p:cNvPr id="3" name="Picture 2"/>
          <p:cNvPicPr>
            <a:picLocks noChangeAspect="1"/>
          </p:cNvPicPr>
          <p:nvPr/>
        </p:nvPicPr>
        <p:blipFill rotWithShape="1">
          <a:blip r:embed="rId4"/>
          <a:srcRect l="11733"/>
          <a:stretch/>
        </p:blipFill>
        <p:spPr>
          <a:xfrm>
            <a:off x="5756404" y="3675031"/>
            <a:ext cx="2273300" cy="2575484"/>
          </a:xfrm>
          <a:prstGeom prst="rect">
            <a:avLst/>
          </a:prstGeom>
        </p:spPr>
      </p:pic>
      <p:pic>
        <p:nvPicPr>
          <p:cNvPr id="4" name="Picture 3"/>
          <p:cNvPicPr>
            <a:picLocks noChangeAspect="1"/>
          </p:cNvPicPr>
          <p:nvPr/>
        </p:nvPicPr>
        <p:blipFill>
          <a:blip r:embed="rId5"/>
          <a:stretch>
            <a:fillRect/>
          </a:stretch>
        </p:blipFill>
        <p:spPr>
          <a:xfrm>
            <a:off x="5756404" y="556476"/>
            <a:ext cx="2273300" cy="3022600"/>
          </a:xfrm>
          <a:prstGeom prst="rect">
            <a:avLst/>
          </a:prstGeom>
        </p:spPr>
      </p:pic>
    </p:spTree>
    <p:extLst>
      <p:ext uri="{BB962C8B-B14F-4D97-AF65-F5344CB8AC3E}">
        <p14:creationId xmlns:p14="http://schemas.microsoft.com/office/powerpoint/2010/main" val="14018612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eal colonies 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0"/>
            <a:ext cx="5474456" cy="6858000"/>
          </a:xfrm>
          <a:prstGeom prst="rect">
            <a:avLst/>
          </a:prstGeom>
        </p:spPr>
      </p:pic>
      <p:pic>
        <p:nvPicPr>
          <p:cNvPr id="11" name="Picture 10"/>
          <p:cNvPicPr>
            <a:picLocks noChangeAspect="1"/>
          </p:cNvPicPr>
          <p:nvPr/>
        </p:nvPicPr>
        <p:blipFill>
          <a:blip r:embed="rId4"/>
          <a:stretch>
            <a:fillRect/>
          </a:stretch>
        </p:blipFill>
        <p:spPr>
          <a:xfrm>
            <a:off x="4783197" y="393700"/>
            <a:ext cx="4092692" cy="2710744"/>
          </a:xfrm>
          <a:prstGeom prst="rect">
            <a:avLst/>
          </a:prstGeom>
        </p:spPr>
      </p:pic>
      <p:pic>
        <p:nvPicPr>
          <p:cNvPr id="12" name="Picture 11"/>
          <p:cNvPicPr>
            <a:picLocks noChangeAspect="1"/>
          </p:cNvPicPr>
          <p:nvPr/>
        </p:nvPicPr>
        <p:blipFill rotWithShape="1">
          <a:blip r:embed="rId5"/>
          <a:srcRect r="15620"/>
          <a:stretch/>
        </p:blipFill>
        <p:spPr>
          <a:xfrm>
            <a:off x="4783197" y="3104444"/>
            <a:ext cx="4092692" cy="1870314"/>
          </a:xfrm>
          <a:prstGeom prst="rect">
            <a:avLst/>
          </a:prstGeom>
        </p:spPr>
      </p:pic>
      <p:sp>
        <p:nvSpPr>
          <p:cNvPr id="13" name="Oval 12"/>
          <p:cNvSpPr/>
          <p:nvPr/>
        </p:nvSpPr>
        <p:spPr>
          <a:xfrm>
            <a:off x="352778" y="790222"/>
            <a:ext cx="2356556" cy="522111"/>
          </a:xfrm>
          <a:prstGeom prst="ellipse">
            <a:avLst/>
          </a:prstGeom>
          <a:solidFill>
            <a:srgbClr val="FF0000">
              <a:alpha val="1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83197" y="393700"/>
            <a:ext cx="4092692" cy="458105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2709334" y="393700"/>
            <a:ext cx="2073863" cy="65757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3" idx="6"/>
          </p:cNvCxnSpPr>
          <p:nvPr/>
        </p:nvCxnSpPr>
        <p:spPr>
          <a:xfrm>
            <a:off x="2709334" y="1051278"/>
            <a:ext cx="2073863" cy="39234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2497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0073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phantSealMalesTimeline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0" y="1764013"/>
            <a:ext cx="5232639" cy="4944478"/>
          </a:xfrm>
          <a:prstGeom prst="rect">
            <a:avLst/>
          </a:prstGeom>
        </p:spPr>
      </p:pic>
      <p:pic>
        <p:nvPicPr>
          <p:cNvPr id="5" name="Picture 4"/>
          <p:cNvPicPr>
            <a:picLocks noChangeAspect="1"/>
          </p:cNvPicPr>
          <p:nvPr/>
        </p:nvPicPr>
        <p:blipFill>
          <a:blip r:embed="rId4"/>
          <a:stretch>
            <a:fillRect/>
          </a:stretch>
        </p:blipFill>
        <p:spPr>
          <a:xfrm>
            <a:off x="5498513" y="1789502"/>
            <a:ext cx="3506932" cy="2337954"/>
          </a:xfrm>
          <a:prstGeom prst="rect">
            <a:avLst/>
          </a:prstGeom>
        </p:spPr>
      </p:pic>
      <p:pic>
        <p:nvPicPr>
          <p:cNvPr id="6" name="Picture 5"/>
          <p:cNvPicPr>
            <a:picLocks noChangeAspect="1"/>
          </p:cNvPicPr>
          <p:nvPr/>
        </p:nvPicPr>
        <p:blipFill>
          <a:blip r:embed="rId5"/>
          <a:stretch>
            <a:fillRect/>
          </a:stretch>
        </p:blipFill>
        <p:spPr>
          <a:xfrm>
            <a:off x="5467817" y="4337546"/>
            <a:ext cx="3537628" cy="2348985"/>
          </a:xfrm>
          <a:prstGeom prst="rect">
            <a:avLst/>
          </a:prstGeom>
        </p:spPr>
      </p:pic>
      <p:sp>
        <p:nvSpPr>
          <p:cNvPr id="10" name="Title 1"/>
          <p:cNvSpPr>
            <a:spLocks noGrp="1"/>
          </p:cNvSpPr>
          <p:nvPr>
            <p:ph type="title"/>
          </p:nvPr>
        </p:nvSpPr>
        <p:spPr>
          <a:xfrm>
            <a:off x="612648" y="228600"/>
            <a:ext cx="8153400" cy="990600"/>
          </a:xfrm>
        </p:spPr>
        <p:txBody>
          <a:bodyPr/>
          <a:lstStyle/>
          <a:p>
            <a:r>
              <a:rPr lang="en-US" dirty="0" smtClean="0"/>
              <a:t>Male Annual Life Cycle</a:t>
            </a:r>
            <a:endParaRPr lang="en-US" dirty="0"/>
          </a:p>
        </p:txBody>
      </p:sp>
      <p:sp>
        <p:nvSpPr>
          <p:cNvPr id="2" name="TextBox 1"/>
          <p:cNvSpPr txBox="1"/>
          <p:nvPr/>
        </p:nvSpPr>
        <p:spPr>
          <a:xfrm>
            <a:off x="0" y="6581001"/>
            <a:ext cx="2553430" cy="276999"/>
          </a:xfrm>
          <a:prstGeom prst="rect">
            <a:avLst/>
          </a:prstGeom>
          <a:noFill/>
        </p:spPr>
        <p:txBody>
          <a:bodyPr wrap="square" rtlCol="0">
            <a:spAutoFit/>
          </a:bodyPr>
          <a:lstStyle/>
          <a:p>
            <a:r>
              <a:rPr lang="en-US" sz="1200" dirty="0" smtClean="0"/>
              <a:t>Figure by S. Peterson</a:t>
            </a:r>
            <a:endParaRPr lang="en-US" sz="1200" dirty="0"/>
          </a:p>
        </p:txBody>
      </p:sp>
    </p:spTree>
    <p:extLst>
      <p:ext uri="{BB962C8B-B14F-4D97-AF65-F5344CB8AC3E}">
        <p14:creationId xmlns:p14="http://schemas.microsoft.com/office/powerpoint/2010/main" val="18558877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Annual Life Cycle</a:t>
            </a:r>
            <a:endParaRPr lang="en-US" dirty="0"/>
          </a:p>
        </p:txBody>
      </p:sp>
      <p:pic>
        <p:nvPicPr>
          <p:cNvPr id="4" name="Picture 3"/>
          <p:cNvPicPr>
            <a:picLocks noChangeAspect="1"/>
          </p:cNvPicPr>
          <p:nvPr/>
        </p:nvPicPr>
        <p:blipFill>
          <a:blip r:embed="rId3"/>
          <a:stretch>
            <a:fillRect/>
          </a:stretch>
        </p:blipFill>
        <p:spPr>
          <a:xfrm>
            <a:off x="5106826" y="4204179"/>
            <a:ext cx="3896061" cy="2597374"/>
          </a:xfrm>
          <a:prstGeom prst="rect">
            <a:avLst/>
          </a:prstGeom>
        </p:spPr>
      </p:pic>
      <p:pic>
        <p:nvPicPr>
          <p:cNvPr id="5" name="Picture 4"/>
          <p:cNvPicPr>
            <a:picLocks noChangeAspect="1"/>
          </p:cNvPicPr>
          <p:nvPr/>
        </p:nvPicPr>
        <p:blipFill>
          <a:blip r:embed="rId4"/>
          <a:stretch>
            <a:fillRect/>
          </a:stretch>
        </p:blipFill>
        <p:spPr>
          <a:xfrm>
            <a:off x="5106826" y="1549994"/>
            <a:ext cx="3896061" cy="2598673"/>
          </a:xfrm>
          <a:prstGeom prst="rect">
            <a:avLst/>
          </a:prstGeom>
        </p:spPr>
      </p:pic>
      <p:pic>
        <p:nvPicPr>
          <p:cNvPr id="6" name="Picture 5"/>
          <p:cNvPicPr>
            <a:picLocks noChangeAspect="1"/>
          </p:cNvPicPr>
          <p:nvPr/>
        </p:nvPicPr>
        <p:blipFill>
          <a:blip r:embed="rId5"/>
          <a:stretch>
            <a:fillRect/>
          </a:stretch>
        </p:blipFill>
        <p:spPr>
          <a:xfrm>
            <a:off x="115710" y="1902177"/>
            <a:ext cx="4878227" cy="4600083"/>
          </a:xfrm>
          <a:prstGeom prst="rect">
            <a:avLst/>
          </a:prstGeom>
        </p:spPr>
      </p:pic>
      <p:sp>
        <p:nvSpPr>
          <p:cNvPr id="7" name="TextBox 6"/>
          <p:cNvSpPr txBox="1"/>
          <p:nvPr/>
        </p:nvSpPr>
        <p:spPr>
          <a:xfrm>
            <a:off x="0" y="6581001"/>
            <a:ext cx="2553430" cy="276999"/>
          </a:xfrm>
          <a:prstGeom prst="rect">
            <a:avLst/>
          </a:prstGeom>
          <a:noFill/>
        </p:spPr>
        <p:txBody>
          <a:bodyPr wrap="square" rtlCol="0">
            <a:spAutoFit/>
          </a:bodyPr>
          <a:lstStyle/>
          <a:p>
            <a:r>
              <a:rPr lang="en-US" sz="1200" dirty="0" smtClean="0"/>
              <a:t>Figure by S. Peterson</a:t>
            </a:r>
            <a:endParaRPr lang="en-US" sz="1200" dirty="0"/>
          </a:p>
        </p:txBody>
      </p:sp>
    </p:spTree>
    <p:extLst>
      <p:ext uri="{BB962C8B-B14F-4D97-AF65-F5344CB8AC3E}">
        <p14:creationId xmlns:p14="http://schemas.microsoft.com/office/powerpoint/2010/main" val="2723822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76" y="177862"/>
            <a:ext cx="8153400" cy="990600"/>
          </a:xfrm>
        </p:spPr>
        <p:txBody>
          <a:bodyPr/>
          <a:lstStyle/>
          <a:p>
            <a:r>
              <a:rPr lang="en-US" dirty="0" smtClean="0"/>
              <a:t>UCSC Research</a:t>
            </a:r>
            <a:endParaRPr lang="en-US" dirty="0"/>
          </a:p>
        </p:txBody>
      </p:sp>
      <p:pic>
        <p:nvPicPr>
          <p:cNvPr id="4" name="Picture 3" descr="No_Ele_seal-sm_2005-08-13_13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32" y="1536903"/>
            <a:ext cx="4368203" cy="2924169"/>
          </a:xfrm>
          <a:prstGeom prst="rect">
            <a:avLst/>
          </a:prstGeom>
        </p:spPr>
      </p:pic>
      <p:sp>
        <p:nvSpPr>
          <p:cNvPr id="6" name="TextBox 5"/>
          <p:cNvSpPr txBox="1"/>
          <p:nvPr/>
        </p:nvSpPr>
        <p:spPr>
          <a:xfrm>
            <a:off x="109110" y="6462889"/>
            <a:ext cx="2247446" cy="369332"/>
          </a:xfrm>
          <a:prstGeom prst="rect">
            <a:avLst/>
          </a:prstGeom>
          <a:noFill/>
        </p:spPr>
        <p:txBody>
          <a:bodyPr wrap="square" rtlCol="0">
            <a:spAutoFit/>
          </a:bodyPr>
          <a:lstStyle/>
          <a:p>
            <a:r>
              <a:rPr lang="en-US" dirty="0" smtClean="0">
                <a:solidFill>
                  <a:srgbClr val="FFFFFF"/>
                </a:solidFill>
              </a:rPr>
              <a:t>NMFS permit #19108</a:t>
            </a:r>
            <a:endParaRPr lang="en-US" dirty="0">
              <a:solidFill>
                <a:srgbClr val="FFFFFF"/>
              </a:solidFill>
            </a:endParaRPr>
          </a:p>
        </p:txBody>
      </p:sp>
      <p:pic>
        <p:nvPicPr>
          <p:cNvPr id="10" name="Picture 9"/>
          <p:cNvPicPr>
            <a:picLocks noChangeAspect="1"/>
          </p:cNvPicPr>
          <p:nvPr/>
        </p:nvPicPr>
        <p:blipFill>
          <a:blip r:embed="rId4"/>
          <a:stretch>
            <a:fillRect/>
          </a:stretch>
        </p:blipFill>
        <p:spPr>
          <a:xfrm>
            <a:off x="137333" y="4162780"/>
            <a:ext cx="4370521" cy="2647287"/>
          </a:xfrm>
          <a:prstGeom prst="rect">
            <a:avLst/>
          </a:prstGeom>
        </p:spPr>
      </p:pic>
      <p:pic>
        <p:nvPicPr>
          <p:cNvPr id="8" name="Picture 7" descr="IMG_5966.jpg"/>
          <p:cNvPicPr>
            <a:picLocks noChangeAspect="1"/>
          </p:cNvPicPr>
          <p:nvPr/>
        </p:nvPicPr>
        <p:blipFill rotWithShape="1">
          <a:blip r:embed="rId5">
            <a:extLst>
              <a:ext uri="{28A0092B-C50C-407E-A947-70E740481C1C}">
                <a14:useLocalDpi xmlns:a14="http://schemas.microsoft.com/office/drawing/2010/main" val="0"/>
              </a:ext>
            </a:extLst>
          </a:blip>
          <a:srcRect b="7293"/>
          <a:stretch/>
        </p:blipFill>
        <p:spPr>
          <a:xfrm>
            <a:off x="4490862" y="1554248"/>
            <a:ext cx="4540250" cy="2806086"/>
          </a:xfrm>
          <a:prstGeom prst="rect">
            <a:avLst/>
          </a:prstGeom>
        </p:spPr>
      </p:pic>
      <p:pic>
        <p:nvPicPr>
          <p:cNvPr id="5" name="Picture 4" descr="P1070331.JPG"/>
          <p:cNvPicPr>
            <a:picLocks noChangeAspect="1"/>
          </p:cNvPicPr>
          <p:nvPr/>
        </p:nvPicPr>
        <p:blipFill rotWithShape="1">
          <a:blip r:embed="rId6">
            <a:extLst>
              <a:ext uri="{28A0092B-C50C-407E-A947-70E740481C1C}">
                <a14:useLocalDpi xmlns:a14="http://schemas.microsoft.com/office/drawing/2010/main" val="0"/>
              </a:ext>
            </a:extLst>
          </a:blip>
          <a:srcRect b="12711"/>
          <a:stretch/>
        </p:blipFill>
        <p:spPr>
          <a:xfrm>
            <a:off x="4477102" y="4162781"/>
            <a:ext cx="4554010" cy="2652884"/>
          </a:xfrm>
          <a:prstGeom prst="rect">
            <a:avLst/>
          </a:prstGeom>
        </p:spPr>
      </p:pic>
      <p:sp>
        <p:nvSpPr>
          <p:cNvPr id="3" name="Rectangle 2"/>
          <p:cNvSpPr/>
          <p:nvPr/>
        </p:nvSpPr>
        <p:spPr>
          <a:xfrm>
            <a:off x="112704" y="6440343"/>
            <a:ext cx="1433618" cy="369332"/>
          </a:xfrm>
          <a:prstGeom prst="rect">
            <a:avLst/>
          </a:prstGeom>
        </p:spPr>
        <p:txBody>
          <a:bodyPr wrap="none">
            <a:spAutoFit/>
          </a:bodyPr>
          <a:lstStyle/>
          <a:p>
            <a:r>
              <a:rPr lang="en-US" dirty="0">
                <a:solidFill>
                  <a:schemeClr val="bg1"/>
                </a:solidFill>
              </a:rPr>
              <a:t>NMFS 19108</a:t>
            </a:r>
          </a:p>
        </p:txBody>
      </p:sp>
    </p:spTree>
    <p:extLst>
      <p:ext uri="{BB962C8B-B14F-4D97-AF65-F5344CB8AC3E}">
        <p14:creationId xmlns:p14="http://schemas.microsoft.com/office/powerpoint/2010/main" val="16107080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IMG_2958.JPG"/>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t="8655" b="8655"/>
          <a:stretch>
            <a:fillRect/>
          </a:stretch>
        </p:blipFill>
        <p:spPr>
          <a:xfrm>
            <a:off x="-1" y="878149"/>
            <a:ext cx="9287213" cy="5121823"/>
          </a:xfrm>
          <a:ln>
            <a:solidFill>
              <a:srgbClr val="5ABFD9"/>
            </a:solidFill>
          </a:ln>
        </p:spPr>
      </p:pic>
      <p:sp>
        <p:nvSpPr>
          <p:cNvPr id="3" name="Rectangle 2"/>
          <p:cNvSpPr/>
          <p:nvPr/>
        </p:nvSpPr>
        <p:spPr>
          <a:xfrm>
            <a:off x="112704" y="6440343"/>
            <a:ext cx="1433618" cy="369332"/>
          </a:xfrm>
          <a:prstGeom prst="rect">
            <a:avLst/>
          </a:prstGeom>
        </p:spPr>
        <p:txBody>
          <a:bodyPr wrap="none">
            <a:spAutoFit/>
          </a:bodyPr>
          <a:lstStyle/>
          <a:p>
            <a:r>
              <a:rPr lang="en-US" dirty="0"/>
              <a:t>NMFS 19108</a:t>
            </a:r>
          </a:p>
        </p:txBody>
      </p:sp>
    </p:spTree>
    <p:extLst>
      <p:ext uri="{BB962C8B-B14F-4D97-AF65-F5344CB8AC3E}">
        <p14:creationId xmlns:p14="http://schemas.microsoft.com/office/powerpoint/2010/main" val="12536211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Elephant Seal Home Range (Before)</a:t>
            </a:r>
            <a:endParaRPr lang="en-US" dirty="0"/>
          </a:p>
        </p:txBody>
      </p:sp>
      <p:pic>
        <p:nvPicPr>
          <p:cNvPr id="4" name="Picture 3"/>
          <p:cNvPicPr>
            <a:picLocks noChangeAspect="1"/>
          </p:cNvPicPr>
          <p:nvPr/>
        </p:nvPicPr>
        <p:blipFill>
          <a:blip r:embed="rId3"/>
          <a:stretch>
            <a:fillRect/>
          </a:stretch>
        </p:blipFill>
        <p:spPr>
          <a:xfrm>
            <a:off x="1016298" y="1597511"/>
            <a:ext cx="7061815" cy="5003800"/>
          </a:xfrm>
          <a:prstGeom prst="rect">
            <a:avLst/>
          </a:prstGeom>
        </p:spPr>
      </p:pic>
    </p:spTree>
    <p:extLst>
      <p:ext uri="{BB962C8B-B14F-4D97-AF65-F5344CB8AC3E}">
        <p14:creationId xmlns:p14="http://schemas.microsoft.com/office/powerpoint/2010/main" val="12605769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Elephant Seal Home Range (After)</a:t>
            </a:r>
            <a:endParaRPr lang="en-US" dirty="0"/>
          </a:p>
        </p:txBody>
      </p:sp>
      <p:sp>
        <p:nvSpPr>
          <p:cNvPr id="5" name="TextBox 4"/>
          <p:cNvSpPr txBox="1"/>
          <p:nvPr/>
        </p:nvSpPr>
        <p:spPr>
          <a:xfrm>
            <a:off x="264331" y="6481047"/>
            <a:ext cx="8153400" cy="371013"/>
          </a:xfrm>
          <a:prstGeom prst="rect">
            <a:avLst/>
          </a:prstGeom>
          <a:noFill/>
        </p:spPr>
        <p:txBody>
          <a:bodyPr wrap="square" rtlCol="0">
            <a:spAutoFit/>
          </a:bodyPr>
          <a:lstStyle/>
          <a:p>
            <a:r>
              <a:rPr lang="en-US" dirty="0" smtClean="0"/>
              <a:t>To watch: https</a:t>
            </a:r>
            <a:r>
              <a:rPr lang="en-US" dirty="0"/>
              <a:t>://</a:t>
            </a:r>
            <a:r>
              <a:rPr lang="en-US" dirty="0" err="1"/>
              <a:t>www.youtube.com</a:t>
            </a:r>
            <a:r>
              <a:rPr lang="en-US" dirty="0"/>
              <a:t>/</a:t>
            </a:r>
            <a:r>
              <a:rPr lang="en-US" dirty="0" err="1"/>
              <a:t>watch?v</a:t>
            </a:r>
            <a:r>
              <a:rPr lang="en-US" dirty="0"/>
              <a:t>=MBwJItAZI5E</a:t>
            </a:r>
          </a:p>
        </p:txBody>
      </p:sp>
      <p:pic>
        <p:nvPicPr>
          <p:cNvPr id="6" name="Picture 5" descr="Tracks_AllContaminantSe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19" y="1538599"/>
            <a:ext cx="7889240" cy="5013003"/>
          </a:xfrm>
          <a:prstGeom prst="rect">
            <a:avLst/>
          </a:prstGeom>
        </p:spPr>
      </p:pic>
      <p:sp>
        <p:nvSpPr>
          <p:cNvPr id="3" name="Oval 2"/>
          <p:cNvSpPr/>
          <p:nvPr/>
        </p:nvSpPr>
        <p:spPr>
          <a:xfrm>
            <a:off x="7782704" y="6011938"/>
            <a:ext cx="135100" cy="1351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296147" y="5500707"/>
            <a:ext cx="1040396" cy="646331"/>
          </a:xfrm>
          <a:prstGeom prst="rect">
            <a:avLst/>
          </a:prstGeom>
          <a:noFill/>
        </p:spPr>
        <p:txBody>
          <a:bodyPr wrap="square" rtlCol="0">
            <a:spAutoFit/>
          </a:bodyPr>
          <a:lstStyle/>
          <a:p>
            <a:r>
              <a:rPr lang="en-US" dirty="0" smtClean="0"/>
              <a:t>Año Nuevo</a:t>
            </a:r>
            <a:endParaRPr lang="en-US" dirty="0"/>
          </a:p>
        </p:txBody>
      </p:sp>
      <p:cxnSp>
        <p:nvCxnSpPr>
          <p:cNvPr id="8" name="Straight Arrow Connector 7"/>
          <p:cNvCxnSpPr/>
          <p:nvPr/>
        </p:nvCxnSpPr>
        <p:spPr>
          <a:xfrm flipV="1">
            <a:off x="7971868" y="5823873"/>
            <a:ext cx="364815" cy="2269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2906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5-12 at 11.32.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34" y="147376"/>
            <a:ext cx="6606985" cy="6649428"/>
          </a:xfrm>
          <a:prstGeom prst="rect">
            <a:avLst/>
          </a:prstGeom>
        </p:spPr>
      </p:pic>
      <p:sp>
        <p:nvSpPr>
          <p:cNvPr id="5" name="Oval 4"/>
          <p:cNvSpPr/>
          <p:nvPr/>
        </p:nvSpPr>
        <p:spPr>
          <a:xfrm>
            <a:off x="6359247" y="6125430"/>
            <a:ext cx="135100" cy="1351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6872690" y="5614199"/>
            <a:ext cx="1040396" cy="646331"/>
          </a:xfrm>
          <a:prstGeom prst="rect">
            <a:avLst/>
          </a:prstGeom>
          <a:noFill/>
        </p:spPr>
        <p:txBody>
          <a:bodyPr wrap="square" rtlCol="0">
            <a:spAutoFit/>
          </a:bodyPr>
          <a:lstStyle/>
          <a:p>
            <a:r>
              <a:rPr lang="en-US" dirty="0" smtClean="0"/>
              <a:t>Año Nuevo</a:t>
            </a:r>
            <a:endParaRPr lang="en-US" dirty="0"/>
          </a:p>
        </p:txBody>
      </p:sp>
      <p:cxnSp>
        <p:nvCxnSpPr>
          <p:cNvPr id="8" name="Straight Arrow Connector 7"/>
          <p:cNvCxnSpPr/>
          <p:nvPr/>
        </p:nvCxnSpPr>
        <p:spPr>
          <a:xfrm flipV="1">
            <a:off x="6548411" y="5937365"/>
            <a:ext cx="364815" cy="2269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03108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937"/>
          <a:stretch/>
        </p:blipFill>
        <p:spPr>
          <a:xfrm>
            <a:off x="13513" y="3584791"/>
            <a:ext cx="4891212" cy="3018530"/>
          </a:xfrm>
          <a:prstGeom prst="rect">
            <a:avLst/>
          </a:prstGeom>
        </p:spPr>
      </p:pic>
      <p:pic>
        <p:nvPicPr>
          <p:cNvPr id="4" name="Picture 3"/>
          <p:cNvPicPr>
            <a:picLocks noChangeAspect="1"/>
          </p:cNvPicPr>
          <p:nvPr/>
        </p:nvPicPr>
        <p:blipFill rotWithShape="1">
          <a:blip r:embed="rId4"/>
          <a:srcRect l="8228" t="13196"/>
          <a:stretch/>
        </p:blipFill>
        <p:spPr>
          <a:xfrm>
            <a:off x="13512" y="732104"/>
            <a:ext cx="4612718" cy="2866196"/>
          </a:xfrm>
          <a:prstGeom prst="rect">
            <a:avLst/>
          </a:prstGeom>
        </p:spPr>
      </p:pic>
      <p:pic>
        <p:nvPicPr>
          <p:cNvPr id="3" name="Picture 2"/>
          <p:cNvPicPr>
            <a:picLocks noChangeAspect="1"/>
          </p:cNvPicPr>
          <p:nvPr/>
        </p:nvPicPr>
        <p:blipFill>
          <a:blip r:embed="rId5"/>
          <a:stretch>
            <a:fillRect/>
          </a:stretch>
        </p:blipFill>
        <p:spPr>
          <a:xfrm>
            <a:off x="4612718" y="732105"/>
            <a:ext cx="4531282" cy="3018294"/>
          </a:xfrm>
          <a:prstGeom prst="rect">
            <a:avLst/>
          </a:prstGeom>
        </p:spPr>
      </p:pic>
      <p:pic>
        <p:nvPicPr>
          <p:cNvPr id="5" name="Picture 4"/>
          <p:cNvPicPr>
            <a:picLocks noChangeAspect="1"/>
          </p:cNvPicPr>
          <p:nvPr/>
        </p:nvPicPr>
        <p:blipFill>
          <a:blip r:embed="rId6"/>
          <a:stretch>
            <a:fillRect/>
          </a:stretch>
        </p:blipFill>
        <p:spPr>
          <a:xfrm>
            <a:off x="4612718" y="3584790"/>
            <a:ext cx="4531282" cy="3018531"/>
          </a:xfrm>
          <a:prstGeom prst="rect">
            <a:avLst/>
          </a:prstGeom>
        </p:spPr>
      </p:pic>
    </p:spTree>
    <p:extLst>
      <p:ext uri="{BB962C8B-B14F-4D97-AF65-F5344CB8AC3E}">
        <p14:creationId xmlns:p14="http://schemas.microsoft.com/office/powerpoint/2010/main" val="16443087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 Types</a:t>
            </a:r>
            <a:endParaRPr lang="en-US" dirty="0"/>
          </a:p>
        </p:txBody>
      </p:sp>
      <p:sp>
        <p:nvSpPr>
          <p:cNvPr id="14" name="TextBox 13"/>
          <p:cNvSpPr txBox="1"/>
          <p:nvPr/>
        </p:nvSpPr>
        <p:spPr>
          <a:xfrm rot="16200000">
            <a:off x="-593181" y="3072268"/>
            <a:ext cx="1698625" cy="461665"/>
          </a:xfrm>
          <a:prstGeom prst="rect">
            <a:avLst/>
          </a:prstGeom>
          <a:noFill/>
        </p:spPr>
        <p:txBody>
          <a:bodyPr wrap="square" rtlCol="0">
            <a:spAutoFit/>
          </a:bodyPr>
          <a:lstStyle/>
          <a:p>
            <a:pPr algn="ctr"/>
            <a:r>
              <a:rPr lang="en-US" sz="2400" dirty="0" smtClean="0">
                <a:latin typeface="Tw Cen MT"/>
                <a:cs typeface="Tw Cen MT"/>
              </a:rPr>
              <a:t>Depth (m)</a:t>
            </a:r>
            <a:endParaRPr lang="en-US" sz="2400" dirty="0">
              <a:latin typeface="Tw Cen MT"/>
              <a:cs typeface="Tw Cen MT"/>
            </a:endParaRPr>
          </a:p>
        </p:txBody>
      </p:sp>
      <p:grpSp>
        <p:nvGrpSpPr>
          <p:cNvPr id="15" name="Group 14"/>
          <p:cNvGrpSpPr/>
          <p:nvPr/>
        </p:nvGrpSpPr>
        <p:grpSpPr>
          <a:xfrm>
            <a:off x="506687" y="2164211"/>
            <a:ext cx="8410992" cy="2260131"/>
            <a:chOff x="587759" y="2656731"/>
            <a:chExt cx="7223069" cy="1767611"/>
          </a:xfrm>
        </p:grpSpPr>
        <p:sp>
          <p:nvSpPr>
            <p:cNvPr id="4" name="Freeform 3"/>
            <p:cNvSpPr/>
            <p:nvPr/>
          </p:nvSpPr>
          <p:spPr>
            <a:xfrm>
              <a:off x="6171958" y="2674148"/>
              <a:ext cx="1638870" cy="1750194"/>
            </a:xfrm>
            <a:custGeom>
              <a:avLst/>
              <a:gdLst>
                <a:gd name="connsiteX0" fmla="*/ 0 w 1127125"/>
                <a:gd name="connsiteY0" fmla="*/ 0 h 1762125"/>
                <a:gd name="connsiteX1" fmla="*/ 174625 w 1127125"/>
                <a:gd name="connsiteY1" fmla="*/ 0 h 1762125"/>
                <a:gd name="connsiteX2" fmla="*/ 412750 w 1127125"/>
                <a:gd name="connsiteY2" fmla="*/ 1762125 h 1762125"/>
                <a:gd name="connsiteX3" fmla="*/ 730250 w 1127125"/>
                <a:gd name="connsiteY3" fmla="*/ 1762125 h 1762125"/>
                <a:gd name="connsiteX4" fmla="*/ 968375 w 1127125"/>
                <a:gd name="connsiteY4" fmla="*/ 15875 h 1762125"/>
                <a:gd name="connsiteX5" fmla="*/ 1127125 w 1127125"/>
                <a:gd name="connsiteY5" fmla="*/ 15875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125" h="1762125">
                  <a:moveTo>
                    <a:pt x="0" y="0"/>
                  </a:moveTo>
                  <a:lnTo>
                    <a:pt x="174625" y="0"/>
                  </a:lnTo>
                  <a:lnTo>
                    <a:pt x="412750" y="1762125"/>
                  </a:lnTo>
                  <a:lnTo>
                    <a:pt x="730250" y="1762125"/>
                  </a:lnTo>
                  <a:lnTo>
                    <a:pt x="968375" y="15875"/>
                  </a:lnTo>
                  <a:lnTo>
                    <a:pt x="1127125" y="158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Freeform 4"/>
            <p:cNvSpPr/>
            <p:nvPr/>
          </p:nvSpPr>
          <p:spPr>
            <a:xfrm>
              <a:off x="2838731" y="2674146"/>
              <a:ext cx="1548020" cy="1739709"/>
            </a:xfrm>
            <a:custGeom>
              <a:avLst/>
              <a:gdLst>
                <a:gd name="connsiteX0" fmla="*/ 0 w 1238250"/>
                <a:gd name="connsiteY0" fmla="*/ 0 h 1714500"/>
                <a:gd name="connsiteX1" fmla="*/ 190500 w 1238250"/>
                <a:gd name="connsiteY1" fmla="*/ 0 h 1714500"/>
                <a:gd name="connsiteX2" fmla="*/ 269875 w 1238250"/>
                <a:gd name="connsiteY2" fmla="*/ 1238250 h 1714500"/>
                <a:gd name="connsiteX3" fmla="*/ 619125 w 1238250"/>
                <a:gd name="connsiteY3" fmla="*/ 1714500 h 1714500"/>
                <a:gd name="connsiteX4" fmla="*/ 1063625 w 1238250"/>
                <a:gd name="connsiteY4" fmla="*/ 0 h 1714500"/>
                <a:gd name="connsiteX5" fmla="*/ 1238250 w 1238250"/>
                <a:gd name="connsiteY5" fmla="*/ 15875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0" h="1714500">
                  <a:moveTo>
                    <a:pt x="0" y="0"/>
                  </a:moveTo>
                  <a:lnTo>
                    <a:pt x="190500" y="0"/>
                  </a:lnTo>
                  <a:lnTo>
                    <a:pt x="269875" y="1238250"/>
                  </a:lnTo>
                  <a:lnTo>
                    <a:pt x="619125" y="1714500"/>
                  </a:lnTo>
                  <a:lnTo>
                    <a:pt x="1063625" y="0"/>
                  </a:lnTo>
                  <a:lnTo>
                    <a:pt x="1238250" y="158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589220" y="2656731"/>
              <a:ext cx="1382442" cy="1739883"/>
            </a:xfrm>
            <a:custGeom>
              <a:avLst/>
              <a:gdLst>
                <a:gd name="connsiteX0" fmla="*/ 0 w 1238250"/>
                <a:gd name="connsiteY0" fmla="*/ 31750 h 1762125"/>
                <a:gd name="connsiteX1" fmla="*/ 222250 w 1238250"/>
                <a:gd name="connsiteY1" fmla="*/ 31750 h 1762125"/>
                <a:gd name="connsiteX2" fmla="*/ 365125 w 1238250"/>
                <a:gd name="connsiteY2" fmla="*/ 1762125 h 1762125"/>
                <a:gd name="connsiteX3" fmla="*/ 492125 w 1238250"/>
                <a:gd name="connsiteY3" fmla="*/ 1524000 h 1762125"/>
                <a:gd name="connsiteX4" fmla="*/ 666750 w 1238250"/>
                <a:gd name="connsiteY4" fmla="*/ 1762125 h 1762125"/>
                <a:gd name="connsiteX5" fmla="*/ 746125 w 1238250"/>
                <a:gd name="connsiteY5" fmla="*/ 1539875 h 1762125"/>
                <a:gd name="connsiteX6" fmla="*/ 889000 w 1238250"/>
                <a:gd name="connsiteY6" fmla="*/ 1730375 h 1762125"/>
                <a:gd name="connsiteX7" fmla="*/ 1095375 w 1238250"/>
                <a:gd name="connsiteY7" fmla="*/ 0 h 1762125"/>
                <a:gd name="connsiteX8" fmla="*/ 1238250 w 1238250"/>
                <a:gd name="connsiteY8" fmla="*/ 0 h 1762125"/>
                <a:gd name="connsiteX9" fmla="*/ 1238250 w 1238250"/>
                <a:gd name="connsiteY9"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762125">
                  <a:moveTo>
                    <a:pt x="0" y="31750"/>
                  </a:moveTo>
                  <a:lnTo>
                    <a:pt x="222250" y="31750"/>
                  </a:lnTo>
                  <a:lnTo>
                    <a:pt x="365125" y="1762125"/>
                  </a:lnTo>
                  <a:lnTo>
                    <a:pt x="492125" y="1524000"/>
                  </a:lnTo>
                  <a:lnTo>
                    <a:pt x="666750" y="1762125"/>
                  </a:lnTo>
                  <a:lnTo>
                    <a:pt x="746125" y="1539875"/>
                  </a:lnTo>
                  <a:lnTo>
                    <a:pt x="889000" y="1730375"/>
                  </a:lnTo>
                  <a:lnTo>
                    <a:pt x="1095375" y="0"/>
                  </a:lnTo>
                  <a:lnTo>
                    <a:pt x="1238250" y="0"/>
                  </a:lnTo>
                  <a:lnTo>
                    <a:pt x="1238250" y="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594515" y="2678207"/>
              <a:ext cx="2851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87759" y="4423694"/>
              <a:ext cx="2851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22879" y="2665252"/>
              <a:ext cx="13513" cy="17589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973996" y="2656731"/>
              <a:ext cx="1511429" cy="1749323"/>
            </a:xfrm>
            <a:custGeom>
              <a:avLst/>
              <a:gdLst>
                <a:gd name="connsiteX0" fmla="*/ 0 w 1401401"/>
                <a:gd name="connsiteY0" fmla="*/ 16423 h 1691576"/>
                <a:gd name="connsiteX1" fmla="*/ 262763 w 1401401"/>
                <a:gd name="connsiteY1" fmla="*/ 16423 h 1691576"/>
                <a:gd name="connsiteX2" fmla="*/ 706175 w 1401401"/>
                <a:gd name="connsiteY2" fmla="*/ 1691576 h 1691576"/>
                <a:gd name="connsiteX3" fmla="*/ 1204329 w 1401401"/>
                <a:gd name="connsiteY3" fmla="*/ 10949 h 1691576"/>
                <a:gd name="connsiteX4" fmla="*/ 1401401 w 1401401"/>
                <a:gd name="connsiteY4" fmla="*/ 0 h 1691576"/>
                <a:gd name="connsiteX5" fmla="*/ 1401401 w 1401401"/>
                <a:gd name="connsiteY5" fmla="*/ 0 h 16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401" h="1691576">
                  <a:moveTo>
                    <a:pt x="0" y="16423"/>
                  </a:moveTo>
                  <a:lnTo>
                    <a:pt x="262763" y="16423"/>
                  </a:lnTo>
                  <a:lnTo>
                    <a:pt x="706175" y="1691576"/>
                  </a:lnTo>
                  <a:lnTo>
                    <a:pt x="1204329" y="10949"/>
                  </a:lnTo>
                  <a:lnTo>
                    <a:pt x="1401401" y="0"/>
                  </a:lnTo>
                  <a:lnTo>
                    <a:pt x="1401401" y="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p:cNvSpPr txBox="1"/>
          <p:nvPr/>
        </p:nvSpPr>
        <p:spPr>
          <a:xfrm>
            <a:off x="5274374" y="4485962"/>
            <a:ext cx="1582738" cy="830997"/>
          </a:xfrm>
          <a:prstGeom prst="rect">
            <a:avLst/>
          </a:prstGeom>
          <a:noFill/>
        </p:spPr>
        <p:txBody>
          <a:bodyPr wrap="square" rtlCol="0">
            <a:spAutoFit/>
          </a:bodyPr>
          <a:lstStyle/>
          <a:p>
            <a:pPr algn="ctr"/>
            <a:r>
              <a:rPr lang="en-US" sz="2400" dirty="0" smtClean="0"/>
              <a:t>Pelagic foraging</a:t>
            </a:r>
            <a:endParaRPr lang="en-US" sz="2400" dirty="0"/>
          </a:p>
        </p:txBody>
      </p:sp>
      <p:sp>
        <p:nvSpPr>
          <p:cNvPr id="17" name="TextBox 16"/>
          <p:cNvSpPr txBox="1"/>
          <p:nvPr/>
        </p:nvSpPr>
        <p:spPr>
          <a:xfrm>
            <a:off x="7257031" y="4529631"/>
            <a:ext cx="1582738" cy="830997"/>
          </a:xfrm>
          <a:prstGeom prst="rect">
            <a:avLst/>
          </a:prstGeom>
          <a:noFill/>
        </p:spPr>
        <p:txBody>
          <a:bodyPr wrap="square" rtlCol="0">
            <a:spAutoFit/>
          </a:bodyPr>
          <a:lstStyle/>
          <a:p>
            <a:pPr algn="ctr"/>
            <a:r>
              <a:rPr lang="en-US" sz="2400" dirty="0" smtClean="0"/>
              <a:t>Benthic foraging</a:t>
            </a:r>
            <a:endParaRPr lang="en-US" sz="2400" dirty="0"/>
          </a:p>
        </p:txBody>
      </p:sp>
      <p:sp>
        <p:nvSpPr>
          <p:cNvPr id="18" name="TextBox 17"/>
          <p:cNvSpPr txBox="1"/>
          <p:nvPr/>
        </p:nvSpPr>
        <p:spPr>
          <a:xfrm>
            <a:off x="1093663" y="4482172"/>
            <a:ext cx="1582738" cy="830997"/>
          </a:xfrm>
          <a:prstGeom prst="rect">
            <a:avLst/>
          </a:prstGeom>
          <a:noFill/>
        </p:spPr>
        <p:txBody>
          <a:bodyPr wrap="square" rtlCol="0">
            <a:spAutoFit/>
          </a:bodyPr>
          <a:lstStyle/>
          <a:p>
            <a:pPr algn="ctr"/>
            <a:r>
              <a:rPr lang="en-US" sz="2400" dirty="0" smtClean="0"/>
              <a:t>Transit, traveling</a:t>
            </a:r>
            <a:endParaRPr lang="en-US" sz="2400" dirty="0"/>
          </a:p>
        </p:txBody>
      </p:sp>
      <p:sp>
        <p:nvSpPr>
          <p:cNvPr id="19" name="TextBox 18"/>
          <p:cNvSpPr txBox="1"/>
          <p:nvPr/>
        </p:nvSpPr>
        <p:spPr>
          <a:xfrm>
            <a:off x="2586653" y="4485962"/>
            <a:ext cx="2579585" cy="830997"/>
          </a:xfrm>
          <a:prstGeom prst="rect">
            <a:avLst/>
          </a:prstGeom>
          <a:noFill/>
        </p:spPr>
        <p:txBody>
          <a:bodyPr wrap="square" rtlCol="0">
            <a:spAutoFit/>
          </a:bodyPr>
          <a:lstStyle/>
          <a:p>
            <a:pPr algn="ctr"/>
            <a:r>
              <a:rPr lang="en-US" sz="2400" dirty="0" smtClean="0"/>
              <a:t>Food processing, rest</a:t>
            </a:r>
            <a:endParaRPr lang="en-US" sz="2400" dirty="0"/>
          </a:p>
        </p:txBody>
      </p:sp>
    </p:spTree>
    <p:extLst>
      <p:ext uri="{BB962C8B-B14F-4D97-AF65-F5344CB8AC3E}">
        <p14:creationId xmlns:p14="http://schemas.microsoft.com/office/powerpoint/2010/main" val="28753721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33" y="0"/>
            <a:ext cx="8778334" cy="1275644"/>
          </a:xfrm>
        </p:spPr>
        <p:txBody>
          <a:bodyPr>
            <a:normAutofit/>
          </a:bodyPr>
          <a:lstStyle/>
          <a:p>
            <a:r>
              <a:rPr lang="en-US" dirty="0" smtClean="0"/>
              <a:t>Diving Profiles</a:t>
            </a:r>
            <a:endParaRPr lang="en-US" dirty="0"/>
          </a:p>
        </p:txBody>
      </p:sp>
      <p:pic>
        <p:nvPicPr>
          <p:cNvPr id="4" name="Picture 3" descr="Dives_Fem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59" y="1988584"/>
            <a:ext cx="8179765" cy="3698372"/>
          </a:xfrm>
          <a:prstGeom prst="rect">
            <a:avLst/>
          </a:prstGeom>
          <a:ln>
            <a:solidFill>
              <a:srgbClr val="23676A"/>
            </a:solidFill>
          </a:ln>
        </p:spPr>
      </p:pic>
      <p:sp>
        <p:nvSpPr>
          <p:cNvPr id="5" name="TextBox 4"/>
          <p:cNvSpPr txBox="1"/>
          <p:nvPr/>
        </p:nvSpPr>
        <p:spPr>
          <a:xfrm>
            <a:off x="852259" y="5764799"/>
            <a:ext cx="8179765" cy="430887"/>
          </a:xfrm>
          <a:prstGeom prst="rect">
            <a:avLst/>
          </a:prstGeom>
          <a:noFill/>
        </p:spPr>
        <p:txBody>
          <a:bodyPr wrap="square" rtlCol="0">
            <a:spAutoFit/>
          </a:bodyPr>
          <a:lstStyle/>
          <a:p>
            <a:pPr algn="ctr"/>
            <a:r>
              <a:rPr lang="en-US" sz="2200" dirty="0" smtClean="0">
                <a:solidFill>
                  <a:srgbClr val="000000"/>
                </a:solidFill>
              </a:rPr>
              <a:t>Time (days)</a:t>
            </a:r>
            <a:endParaRPr lang="en-US" sz="2200" dirty="0">
              <a:solidFill>
                <a:srgbClr val="000000"/>
              </a:solidFill>
            </a:endParaRPr>
          </a:p>
        </p:txBody>
      </p:sp>
      <p:sp>
        <p:nvSpPr>
          <p:cNvPr id="6" name="TextBox 5"/>
          <p:cNvSpPr txBox="1"/>
          <p:nvPr/>
        </p:nvSpPr>
        <p:spPr>
          <a:xfrm rot="16200000">
            <a:off x="-1663341" y="3622327"/>
            <a:ext cx="3698374" cy="430887"/>
          </a:xfrm>
          <a:prstGeom prst="rect">
            <a:avLst/>
          </a:prstGeom>
          <a:noFill/>
        </p:spPr>
        <p:txBody>
          <a:bodyPr wrap="square" rtlCol="0">
            <a:spAutoFit/>
          </a:bodyPr>
          <a:lstStyle/>
          <a:p>
            <a:pPr algn="ctr"/>
            <a:r>
              <a:rPr lang="en-US" sz="2200" dirty="0" smtClean="0"/>
              <a:t>Depth (meters)</a:t>
            </a:r>
            <a:endParaRPr lang="en-US" sz="2200" dirty="0"/>
          </a:p>
        </p:txBody>
      </p:sp>
      <p:sp>
        <p:nvSpPr>
          <p:cNvPr id="3" name="TextBox 2"/>
          <p:cNvSpPr txBox="1"/>
          <p:nvPr/>
        </p:nvSpPr>
        <p:spPr>
          <a:xfrm>
            <a:off x="329250" y="1928357"/>
            <a:ext cx="523010" cy="338554"/>
          </a:xfrm>
          <a:prstGeom prst="rect">
            <a:avLst/>
          </a:prstGeom>
          <a:noFill/>
        </p:spPr>
        <p:txBody>
          <a:bodyPr wrap="square" rtlCol="0">
            <a:spAutoFit/>
          </a:bodyPr>
          <a:lstStyle/>
          <a:p>
            <a:r>
              <a:rPr lang="en-US" sz="1600" dirty="0" smtClean="0"/>
              <a:t>0 m</a:t>
            </a:r>
            <a:endParaRPr lang="en-US" sz="1600" dirty="0"/>
          </a:p>
        </p:txBody>
      </p:sp>
      <p:sp>
        <p:nvSpPr>
          <p:cNvPr id="7" name="TextBox 6"/>
          <p:cNvSpPr txBox="1"/>
          <p:nvPr/>
        </p:nvSpPr>
        <p:spPr>
          <a:xfrm>
            <a:off x="45956" y="5254520"/>
            <a:ext cx="1249527" cy="338554"/>
          </a:xfrm>
          <a:prstGeom prst="rect">
            <a:avLst/>
          </a:prstGeom>
          <a:noFill/>
        </p:spPr>
        <p:txBody>
          <a:bodyPr wrap="square" rtlCol="0">
            <a:spAutoFit/>
          </a:bodyPr>
          <a:lstStyle/>
          <a:p>
            <a:r>
              <a:rPr lang="en-US" sz="1600" dirty="0" smtClean="0"/>
              <a:t>1000 m</a:t>
            </a:r>
            <a:endParaRPr lang="en-US" sz="1600" dirty="0"/>
          </a:p>
        </p:txBody>
      </p:sp>
      <p:cxnSp>
        <p:nvCxnSpPr>
          <p:cNvPr id="9" name="Straight Arrow Connector 8"/>
          <p:cNvCxnSpPr/>
          <p:nvPr/>
        </p:nvCxnSpPr>
        <p:spPr>
          <a:xfrm>
            <a:off x="567926" y="2319198"/>
            <a:ext cx="0" cy="29116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65982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Dive Behavior</a:t>
            </a:r>
            <a:endParaRPr lang="en-US" dirty="0"/>
          </a:p>
        </p:txBody>
      </p:sp>
      <p:pic>
        <p:nvPicPr>
          <p:cNvPr id="4" name="Picture 3" descr="Dive tr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17" y="1765409"/>
            <a:ext cx="8552866" cy="4595570"/>
          </a:xfrm>
          <a:prstGeom prst="rect">
            <a:avLst/>
          </a:prstGeom>
        </p:spPr>
      </p:pic>
    </p:spTree>
    <p:extLst>
      <p:ext uri="{BB962C8B-B14F-4D97-AF65-F5344CB8AC3E}">
        <p14:creationId xmlns:p14="http://schemas.microsoft.com/office/powerpoint/2010/main" val="28857057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90"/>
          <a:stretch/>
        </p:blipFill>
        <p:spPr>
          <a:xfrm>
            <a:off x="344483" y="67550"/>
            <a:ext cx="6721113" cy="6682370"/>
          </a:xfrm>
          <a:prstGeom prst="rect">
            <a:avLst/>
          </a:prstGeom>
        </p:spPr>
      </p:pic>
      <p:sp>
        <p:nvSpPr>
          <p:cNvPr id="3" name="TextBox 2"/>
          <p:cNvSpPr txBox="1"/>
          <p:nvPr/>
        </p:nvSpPr>
        <p:spPr>
          <a:xfrm>
            <a:off x="6890936" y="6475158"/>
            <a:ext cx="2253064" cy="369332"/>
          </a:xfrm>
          <a:prstGeom prst="rect">
            <a:avLst/>
          </a:prstGeom>
          <a:noFill/>
        </p:spPr>
        <p:txBody>
          <a:bodyPr wrap="square" rtlCol="0">
            <a:spAutoFit/>
          </a:bodyPr>
          <a:lstStyle/>
          <a:p>
            <a:pPr algn="r"/>
            <a:r>
              <a:rPr lang="en-US" dirty="0" smtClean="0"/>
              <a:t>Robinson et al. 2012</a:t>
            </a:r>
            <a:endParaRPr lang="en-US" dirty="0"/>
          </a:p>
        </p:txBody>
      </p:sp>
    </p:spTree>
    <p:extLst>
      <p:ext uri="{BB962C8B-B14F-4D97-AF65-F5344CB8AC3E}">
        <p14:creationId xmlns:p14="http://schemas.microsoft.com/office/powerpoint/2010/main" val="3111599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44" y="56444"/>
            <a:ext cx="8582604" cy="1219200"/>
          </a:xfrm>
        </p:spPr>
        <p:txBody>
          <a:bodyPr>
            <a:normAutofit/>
          </a:bodyPr>
          <a:lstStyle/>
          <a:p>
            <a:r>
              <a:rPr lang="en-US" dirty="0" smtClean="0"/>
              <a:t>Jaw Motion Events</a:t>
            </a:r>
            <a:endParaRPr lang="en-US" dirty="0"/>
          </a:p>
        </p:txBody>
      </p:sp>
      <p:pic>
        <p:nvPicPr>
          <p:cNvPr id="4" name="Picture 3" descr="Screen Shot 2014-03-06 at 5.01.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195" y="1701119"/>
            <a:ext cx="5758992" cy="4839424"/>
          </a:xfrm>
          <a:prstGeom prst="rect">
            <a:avLst/>
          </a:prstGeom>
        </p:spPr>
      </p:pic>
      <p:sp>
        <p:nvSpPr>
          <p:cNvPr id="5" name="TextBox 4"/>
          <p:cNvSpPr txBox="1"/>
          <p:nvPr/>
        </p:nvSpPr>
        <p:spPr>
          <a:xfrm>
            <a:off x="6890936" y="6475158"/>
            <a:ext cx="2253064" cy="369332"/>
          </a:xfrm>
          <a:prstGeom prst="rect">
            <a:avLst/>
          </a:prstGeom>
          <a:noFill/>
        </p:spPr>
        <p:txBody>
          <a:bodyPr wrap="square" rtlCol="0">
            <a:spAutoFit/>
          </a:bodyPr>
          <a:lstStyle/>
          <a:p>
            <a:pPr algn="r"/>
            <a:r>
              <a:rPr lang="en-US" dirty="0" smtClean="0"/>
              <a:t>Naito et al. 2012</a:t>
            </a:r>
            <a:endParaRPr lang="en-US" dirty="0"/>
          </a:p>
        </p:txBody>
      </p:sp>
    </p:spTree>
    <p:extLst>
      <p:ext uri="{BB962C8B-B14F-4D97-AF65-F5344CB8AC3E}">
        <p14:creationId xmlns:p14="http://schemas.microsoft.com/office/powerpoint/2010/main" val="12773010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3</a:t>
            </a:r>
            <a:endParaRPr lang="en-US" dirty="0"/>
          </a:p>
        </p:txBody>
      </p:sp>
      <p:sp>
        <p:nvSpPr>
          <p:cNvPr id="3" name="Content Placeholder 2"/>
          <p:cNvSpPr>
            <a:spLocks noGrp="1"/>
          </p:cNvSpPr>
          <p:nvPr>
            <p:ph sz="quarter" idx="1"/>
          </p:nvPr>
        </p:nvSpPr>
        <p:spPr/>
        <p:txBody>
          <a:bodyPr/>
          <a:lstStyle/>
          <a:p>
            <a:pPr marL="0" indent="0">
              <a:buNone/>
            </a:pPr>
            <a:r>
              <a:rPr lang="en-US" dirty="0" smtClean="0"/>
              <a:t>What do northern elephant seals eat?</a:t>
            </a:r>
          </a:p>
          <a:p>
            <a:pPr marL="514350" indent="-514350">
              <a:buFont typeface="+mj-lt"/>
              <a:buAutoNum type="arabicPeriod"/>
            </a:pPr>
            <a:r>
              <a:rPr lang="en-US" dirty="0" smtClean="0"/>
              <a:t>Fish and squid</a:t>
            </a:r>
          </a:p>
          <a:p>
            <a:pPr marL="514350" indent="-514350">
              <a:buFont typeface="+mj-lt"/>
              <a:buAutoNum type="arabicPeriod"/>
            </a:pPr>
            <a:r>
              <a:rPr lang="en-US" dirty="0" smtClean="0"/>
              <a:t>Crabs and lobsters</a:t>
            </a:r>
          </a:p>
          <a:p>
            <a:pPr marL="514350" indent="-514350">
              <a:buFont typeface="+mj-lt"/>
              <a:buAutoNum type="arabicPeriod"/>
            </a:pPr>
            <a:r>
              <a:rPr lang="en-US" dirty="0" smtClean="0"/>
              <a:t>Marine mammals and sea birds</a:t>
            </a:r>
          </a:p>
          <a:p>
            <a:pPr marL="514350" indent="-514350">
              <a:buFont typeface="+mj-lt"/>
              <a:buAutoNum type="arabicPeriod"/>
            </a:pPr>
            <a:r>
              <a:rPr lang="en-US" dirty="0" smtClean="0"/>
              <a:t>Clams and shrimp</a:t>
            </a:r>
          </a:p>
          <a:p>
            <a:pPr marL="514350" indent="-514350">
              <a:buFont typeface="+mj-lt"/>
              <a:buAutoNum type="arabicPeriod"/>
            </a:pPr>
            <a:endParaRPr lang="en-US" dirty="0" smtClean="0"/>
          </a:p>
        </p:txBody>
      </p:sp>
    </p:spTree>
    <p:extLst>
      <p:ext uri="{BB962C8B-B14F-4D97-AF65-F5344CB8AC3E}">
        <p14:creationId xmlns:p14="http://schemas.microsoft.com/office/powerpoint/2010/main" val="41008468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Mesopelagic Prey</a:t>
            </a:r>
            <a:endParaRPr lang="en-US" dirty="0"/>
          </a:p>
        </p:txBody>
      </p:sp>
      <p:pic>
        <p:nvPicPr>
          <p:cNvPr id="4" name="Picture 3"/>
          <p:cNvPicPr>
            <a:picLocks noChangeAspect="1"/>
          </p:cNvPicPr>
          <p:nvPr/>
        </p:nvPicPr>
        <p:blipFill>
          <a:blip r:embed="rId3"/>
          <a:stretch>
            <a:fillRect/>
          </a:stretch>
        </p:blipFill>
        <p:spPr>
          <a:xfrm>
            <a:off x="285226" y="2257228"/>
            <a:ext cx="4241171" cy="3178372"/>
          </a:xfrm>
          <a:prstGeom prst="rect">
            <a:avLst/>
          </a:prstGeom>
        </p:spPr>
      </p:pic>
      <p:pic>
        <p:nvPicPr>
          <p:cNvPr id="5" name="Picture 4"/>
          <p:cNvPicPr>
            <a:picLocks noChangeAspect="1"/>
          </p:cNvPicPr>
          <p:nvPr/>
        </p:nvPicPr>
        <p:blipFill>
          <a:blip r:embed="rId4"/>
          <a:stretch>
            <a:fillRect/>
          </a:stretch>
        </p:blipFill>
        <p:spPr>
          <a:xfrm>
            <a:off x="4659996" y="2257228"/>
            <a:ext cx="4241171" cy="3178372"/>
          </a:xfrm>
          <a:prstGeom prst="rect">
            <a:avLst/>
          </a:prstGeom>
        </p:spPr>
      </p:pic>
      <p:sp>
        <p:nvSpPr>
          <p:cNvPr id="6" name="TextBox 5"/>
          <p:cNvSpPr txBox="1"/>
          <p:nvPr/>
        </p:nvSpPr>
        <p:spPr>
          <a:xfrm>
            <a:off x="6877424" y="6475158"/>
            <a:ext cx="2253064" cy="369332"/>
          </a:xfrm>
          <a:prstGeom prst="rect">
            <a:avLst/>
          </a:prstGeom>
          <a:noFill/>
        </p:spPr>
        <p:txBody>
          <a:bodyPr wrap="square" rtlCol="0">
            <a:spAutoFit/>
          </a:bodyPr>
          <a:lstStyle/>
          <a:p>
            <a:pPr algn="r"/>
            <a:r>
              <a:rPr lang="en-US" dirty="0" smtClean="0"/>
              <a:t>Naito et al. 2013</a:t>
            </a:r>
            <a:endParaRPr lang="en-US" dirty="0"/>
          </a:p>
        </p:txBody>
      </p:sp>
    </p:spTree>
    <p:extLst>
      <p:ext uri="{BB962C8B-B14F-4D97-AF65-F5344CB8AC3E}">
        <p14:creationId xmlns:p14="http://schemas.microsoft.com/office/powerpoint/2010/main" val="36323219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Males vs. Females</a:t>
            </a:r>
            <a:endParaRPr lang="en-US" dirty="0"/>
          </a:p>
        </p:txBody>
      </p:sp>
      <p:pic>
        <p:nvPicPr>
          <p:cNvPr id="6" name="Picture 5"/>
          <p:cNvPicPr>
            <a:picLocks noChangeAspect="1"/>
          </p:cNvPicPr>
          <p:nvPr/>
        </p:nvPicPr>
        <p:blipFill>
          <a:blip r:embed="rId3"/>
          <a:stretch>
            <a:fillRect/>
          </a:stretch>
        </p:blipFill>
        <p:spPr>
          <a:xfrm>
            <a:off x="324278" y="1731999"/>
            <a:ext cx="7053075" cy="4693112"/>
          </a:xfrm>
          <a:prstGeom prst="rect">
            <a:avLst/>
          </a:prstGeom>
        </p:spPr>
      </p:pic>
    </p:spTree>
    <p:extLst>
      <p:ext uri="{BB962C8B-B14F-4D97-AF65-F5344CB8AC3E}">
        <p14:creationId xmlns:p14="http://schemas.microsoft.com/office/powerpoint/2010/main" val="17626773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220" t="11825" r="15120" b="12325"/>
          <a:stretch/>
        </p:blipFill>
        <p:spPr>
          <a:xfrm>
            <a:off x="1320412" y="109143"/>
            <a:ext cx="6422633" cy="6366016"/>
          </a:xfrm>
          <a:prstGeom prst="rect">
            <a:avLst/>
          </a:prstGeom>
        </p:spPr>
      </p:pic>
      <p:sp>
        <p:nvSpPr>
          <p:cNvPr id="3" name="TextBox 2"/>
          <p:cNvSpPr txBox="1"/>
          <p:nvPr/>
        </p:nvSpPr>
        <p:spPr>
          <a:xfrm>
            <a:off x="6890936" y="6475158"/>
            <a:ext cx="2253064" cy="369332"/>
          </a:xfrm>
          <a:prstGeom prst="rect">
            <a:avLst/>
          </a:prstGeom>
          <a:noFill/>
        </p:spPr>
        <p:txBody>
          <a:bodyPr wrap="square" rtlCol="0">
            <a:spAutoFit/>
          </a:bodyPr>
          <a:lstStyle/>
          <a:p>
            <a:pPr algn="r"/>
            <a:r>
              <a:rPr lang="en-US" dirty="0" smtClean="0"/>
              <a:t>Le Boeuf et al. 2000</a:t>
            </a:r>
            <a:endParaRPr lang="en-US" dirty="0"/>
          </a:p>
        </p:txBody>
      </p:sp>
      <p:sp>
        <p:nvSpPr>
          <p:cNvPr id="6" name="TextBox 5"/>
          <p:cNvSpPr txBox="1"/>
          <p:nvPr/>
        </p:nvSpPr>
        <p:spPr>
          <a:xfrm>
            <a:off x="5850540" y="3134313"/>
            <a:ext cx="1040396" cy="646331"/>
          </a:xfrm>
          <a:prstGeom prst="rect">
            <a:avLst/>
          </a:prstGeom>
          <a:noFill/>
        </p:spPr>
        <p:txBody>
          <a:bodyPr wrap="square" rtlCol="0">
            <a:spAutoFit/>
          </a:bodyPr>
          <a:lstStyle/>
          <a:p>
            <a:r>
              <a:rPr lang="en-US" dirty="0" smtClean="0"/>
              <a:t>Año Nuevo</a:t>
            </a:r>
            <a:endParaRPr lang="en-US" dirty="0"/>
          </a:p>
        </p:txBody>
      </p:sp>
      <p:cxnSp>
        <p:nvCxnSpPr>
          <p:cNvPr id="9" name="Straight Connector 8"/>
          <p:cNvCxnSpPr/>
          <p:nvPr/>
        </p:nvCxnSpPr>
        <p:spPr>
          <a:xfrm>
            <a:off x="7863770" y="1742787"/>
            <a:ext cx="341341"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42095" y="1499607"/>
            <a:ext cx="999864" cy="369332"/>
          </a:xfrm>
          <a:prstGeom prst="rect">
            <a:avLst/>
          </a:prstGeom>
          <a:noFill/>
        </p:spPr>
        <p:txBody>
          <a:bodyPr wrap="square" rtlCol="0">
            <a:spAutoFit/>
          </a:bodyPr>
          <a:lstStyle/>
          <a:p>
            <a:r>
              <a:rPr lang="en-US" dirty="0" smtClean="0"/>
              <a:t>Males</a:t>
            </a:r>
            <a:endParaRPr lang="en-US" dirty="0"/>
          </a:p>
        </p:txBody>
      </p:sp>
      <p:cxnSp>
        <p:nvCxnSpPr>
          <p:cNvPr id="11" name="Straight Connector 10"/>
          <p:cNvCxnSpPr/>
          <p:nvPr/>
        </p:nvCxnSpPr>
        <p:spPr>
          <a:xfrm>
            <a:off x="7863770" y="1985967"/>
            <a:ext cx="341341" cy="0"/>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242095" y="1756297"/>
            <a:ext cx="999864" cy="369332"/>
          </a:xfrm>
          <a:prstGeom prst="rect">
            <a:avLst/>
          </a:prstGeom>
          <a:noFill/>
        </p:spPr>
        <p:txBody>
          <a:bodyPr wrap="square" rtlCol="0">
            <a:spAutoFit/>
          </a:bodyPr>
          <a:lstStyle/>
          <a:p>
            <a:r>
              <a:rPr lang="en-US" dirty="0" smtClean="0"/>
              <a:t>Females</a:t>
            </a:r>
            <a:endParaRPr lang="en-US" dirty="0"/>
          </a:p>
        </p:txBody>
      </p:sp>
    </p:spTree>
    <p:extLst>
      <p:ext uri="{BB962C8B-B14F-4D97-AF65-F5344CB8AC3E}">
        <p14:creationId xmlns:p14="http://schemas.microsoft.com/office/powerpoint/2010/main" val="40510459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and Female Tracks</a:t>
            </a:r>
            <a:endParaRPr lang="en-US" dirty="0"/>
          </a:p>
        </p:txBody>
      </p:sp>
      <p:pic>
        <p:nvPicPr>
          <p:cNvPr id="4" name="Picture 3" descr="Male vs. Female Ano tracks.jpg"/>
          <p:cNvPicPr>
            <a:picLocks noChangeAspect="1"/>
          </p:cNvPicPr>
          <p:nvPr/>
        </p:nvPicPr>
        <p:blipFill rotWithShape="1">
          <a:blip r:embed="rId3">
            <a:extLst>
              <a:ext uri="{28A0092B-C50C-407E-A947-70E740481C1C}">
                <a14:useLocalDpi xmlns:a14="http://schemas.microsoft.com/office/drawing/2010/main" val="0"/>
              </a:ext>
            </a:extLst>
          </a:blip>
          <a:srcRect l="12855" t="11285" r="15330" b="18157"/>
          <a:stretch/>
        </p:blipFill>
        <p:spPr>
          <a:xfrm>
            <a:off x="882888" y="1850865"/>
            <a:ext cx="7264636" cy="4603360"/>
          </a:xfrm>
          <a:prstGeom prst="rect">
            <a:avLst/>
          </a:prstGeom>
        </p:spPr>
      </p:pic>
      <p:sp>
        <p:nvSpPr>
          <p:cNvPr id="7" name="Oval 6"/>
          <p:cNvSpPr/>
          <p:nvPr/>
        </p:nvSpPr>
        <p:spPr>
          <a:xfrm>
            <a:off x="6445053" y="5661753"/>
            <a:ext cx="135100" cy="1351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6958496" y="5150522"/>
            <a:ext cx="1040396" cy="646331"/>
          </a:xfrm>
          <a:prstGeom prst="rect">
            <a:avLst/>
          </a:prstGeom>
          <a:noFill/>
        </p:spPr>
        <p:txBody>
          <a:bodyPr wrap="square" rtlCol="0">
            <a:spAutoFit/>
          </a:bodyPr>
          <a:lstStyle/>
          <a:p>
            <a:r>
              <a:rPr lang="en-US" dirty="0" smtClean="0"/>
              <a:t>Año Nuevo</a:t>
            </a:r>
            <a:endParaRPr lang="en-US" dirty="0"/>
          </a:p>
        </p:txBody>
      </p:sp>
      <p:cxnSp>
        <p:nvCxnSpPr>
          <p:cNvPr id="9" name="Straight Arrow Connector 8"/>
          <p:cNvCxnSpPr/>
          <p:nvPr/>
        </p:nvCxnSpPr>
        <p:spPr>
          <a:xfrm flipV="1">
            <a:off x="6634217" y="5473688"/>
            <a:ext cx="364815" cy="2269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5728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492" y="2039499"/>
            <a:ext cx="4007232" cy="4268168"/>
          </a:xfrm>
          <a:prstGeom prst="rect">
            <a:avLst/>
          </a:prstGeom>
        </p:spPr>
      </p:pic>
      <p:pic>
        <p:nvPicPr>
          <p:cNvPr id="3" name="Picture 2"/>
          <p:cNvPicPr>
            <a:picLocks noChangeAspect="1"/>
          </p:cNvPicPr>
          <p:nvPr/>
        </p:nvPicPr>
        <p:blipFill>
          <a:blip r:embed="rId4"/>
          <a:stretch>
            <a:fillRect/>
          </a:stretch>
        </p:blipFill>
        <p:spPr>
          <a:xfrm>
            <a:off x="4419364" y="2144889"/>
            <a:ext cx="4589618" cy="3570111"/>
          </a:xfrm>
          <a:prstGeom prst="rect">
            <a:avLst/>
          </a:prstGeom>
        </p:spPr>
      </p:pic>
      <p:sp>
        <p:nvSpPr>
          <p:cNvPr id="4" name="Title 1"/>
          <p:cNvSpPr>
            <a:spLocks noGrp="1"/>
          </p:cNvSpPr>
          <p:nvPr>
            <p:ph type="title"/>
          </p:nvPr>
        </p:nvSpPr>
        <p:spPr>
          <a:xfrm>
            <a:off x="612648" y="228600"/>
            <a:ext cx="8153400" cy="990600"/>
          </a:xfrm>
        </p:spPr>
        <p:txBody>
          <a:bodyPr/>
          <a:lstStyle/>
          <a:p>
            <a:r>
              <a:rPr lang="en-US" dirty="0" smtClean="0"/>
              <a:t>Terrestrial vs. Marine </a:t>
            </a:r>
            <a:r>
              <a:rPr lang="en-US" dirty="0"/>
              <a:t>F</a:t>
            </a:r>
            <a:r>
              <a:rPr lang="en-US" dirty="0" smtClean="0"/>
              <a:t>ood </a:t>
            </a:r>
            <a:r>
              <a:rPr lang="en-US" dirty="0"/>
              <a:t>W</a:t>
            </a:r>
            <a:r>
              <a:rPr lang="en-US" dirty="0" smtClean="0"/>
              <a:t>ebs</a:t>
            </a:r>
            <a:endParaRPr lang="en-US" dirty="0"/>
          </a:p>
        </p:txBody>
      </p:sp>
    </p:spTree>
    <p:extLst>
      <p:ext uri="{BB962C8B-B14F-4D97-AF65-F5344CB8AC3E}">
        <p14:creationId xmlns:p14="http://schemas.microsoft.com/office/powerpoint/2010/main" val="4162423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le tracks Le Boeuf 20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07" y="1712948"/>
            <a:ext cx="8255000" cy="5029200"/>
          </a:xfrm>
          <a:prstGeom prst="rect">
            <a:avLst/>
          </a:prstGeom>
        </p:spPr>
      </p:pic>
      <p:sp>
        <p:nvSpPr>
          <p:cNvPr id="2" name="Title 1"/>
          <p:cNvSpPr>
            <a:spLocks noGrp="1"/>
          </p:cNvSpPr>
          <p:nvPr>
            <p:ph type="title"/>
          </p:nvPr>
        </p:nvSpPr>
        <p:spPr/>
        <p:txBody>
          <a:bodyPr/>
          <a:lstStyle/>
          <a:p>
            <a:r>
              <a:rPr lang="en-US" dirty="0" smtClean="0"/>
              <a:t>Male Movement</a:t>
            </a:r>
            <a:endParaRPr lang="en-US" dirty="0"/>
          </a:p>
        </p:txBody>
      </p:sp>
      <p:sp>
        <p:nvSpPr>
          <p:cNvPr id="5" name="TextBox 4"/>
          <p:cNvSpPr txBox="1"/>
          <p:nvPr/>
        </p:nvSpPr>
        <p:spPr>
          <a:xfrm>
            <a:off x="6877424" y="6475158"/>
            <a:ext cx="2253064" cy="369332"/>
          </a:xfrm>
          <a:prstGeom prst="rect">
            <a:avLst/>
          </a:prstGeom>
          <a:noFill/>
        </p:spPr>
        <p:txBody>
          <a:bodyPr wrap="square" rtlCol="0">
            <a:spAutoFit/>
          </a:bodyPr>
          <a:lstStyle/>
          <a:p>
            <a:pPr algn="r"/>
            <a:r>
              <a:rPr lang="en-US" dirty="0" smtClean="0"/>
              <a:t>Le Boeuf et al. 2000</a:t>
            </a:r>
            <a:endParaRPr lang="en-US" dirty="0"/>
          </a:p>
        </p:txBody>
      </p:sp>
      <p:sp>
        <p:nvSpPr>
          <p:cNvPr id="3" name="TextBox 2"/>
          <p:cNvSpPr txBox="1"/>
          <p:nvPr/>
        </p:nvSpPr>
        <p:spPr>
          <a:xfrm>
            <a:off x="8238724" y="4713907"/>
            <a:ext cx="1040396" cy="646331"/>
          </a:xfrm>
          <a:prstGeom prst="rect">
            <a:avLst/>
          </a:prstGeom>
          <a:noFill/>
        </p:spPr>
        <p:txBody>
          <a:bodyPr wrap="square" rtlCol="0">
            <a:spAutoFit/>
          </a:bodyPr>
          <a:lstStyle/>
          <a:p>
            <a:r>
              <a:rPr lang="en-US" dirty="0" smtClean="0"/>
              <a:t>Año Nuevo</a:t>
            </a:r>
            <a:endParaRPr lang="en-US" dirty="0"/>
          </a:p>
        </p:txBody>
      </p:sp>
      <p:cxnSp>
        <p:nvCxnSpPr>
          <p:cNvPr id="7" name="Straight Arrow Connector 6"/>
          <p:cNvCxnSpPr/>
          <p:nvPr/>
        </p:nvCxnSpPr>
        <p:spPr>
          <a:xfrm flipV="1">
            <a:off x="7931332" y="5093260"/>
            <a:ext cx="324279" cy="21293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0882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emale tracks le boeuf 2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37" y="1688747"/>
            <a:ext cx="7905948" cy="4834657"/>
          </a:xfrm>
          <a:prstGeom prst="rect">
            <a:avLst/>
          </a:prstGeom>
        </p:spPr>
      </p:pic>
      <p:sp>
        <p:nvSpPr>
          <p:cNvPr id="2" name="Title 1"/>
          <p:cNvSpPr>
            <a:spLocks noGrp="1"/>
          </p:cNvSpPr>
          <p:nvPr>
            <p:ph type="title"/>
          </p:nvPr>
        </p:nvSpPr>
        <p:spPr/>
        <p:txBody>
          <a:bodyPr/>
          <a:lstStyle/>
          <a:p>
            <a:r>
              <a:rPr lang="en-US" dirty="0" smtClean="0"/>
              <a:t>Female Movement</a:t>
            </a:r>
            <a:endParaRPr lang="en-US" dirty="0"/>
          </a:p>
        </p:txBody>
      </p:sp>
      <p:sp>
        <p:nvSpPr>
          <p:cNvPr id="4" name="TextBox 3"/>
          <p:cNvSpPr txBox="1"/>
          <p:nvPr/>
        </p:nvSpPr>
        <p:spPr>
          <a:xfrm>
            <a:off x="6877424" y="6475158"/>
            <a:ext cx="2253064" cy="369332"/>
          </a:xfrm>
          <a:prstGeom prst="rect">
            <a:avLst/>
          </a:prstGeom>
          <a:noFill/>
        </p:spPr>
        <p:txBody>
          <a:bodyPr wrap="square" rtlCol="0">
            <a:spAutoFit/>
          </a:bodyPr>
          <a:lstStyle/>
          <a:p>
            <a:pPr algn="r"/>
            <a:r>
              <a:rPr lang="en-US" dirty="0" smtClean="0"/>
              <a:t>Le Boeuf et al. 2000</a:t>
            </a:r>
            <a:endParaRPr lang="en-US" dirty="0"/>
          </a:p>
        </p:txBody>
      </p:sp>
      <p:sp>
        <p:nvSpPr>
          <p:cNvPr id="5" name="TextBox 4"/>
          <p:cNvSpPr txBox="1"/>
          <p:nvPr/>
        </p:nvSpPr>
        <p:spPr>
          <a:xfrm>
            <a:off x="8164778" y="4385371"/>
            <a:ext cx="1040396" cy="646331"/>
          </a:xfrm>
          <a:prstGeom prst="rect">
            <a:avLst/>
          </a:prstGeom>
          <a:noFill/>
        </p:spPr>
        <p:txBody>
          <a:bodyPr wrap="square" rtlCol="0">
            <a:spAutoFit/>
          </a:bodyPr>
          <a:lstStyle/>
          <a:p>
            <a:r>
              <a:rPr lang="en-US" dirty="0" smtClean="0"/>
              <a:t>Año Nuevo</a:t>
            </a:r>
            <a:endParaRPr lang="en-US" dirty="0"/>
          </a:p>
        </p:txBody>
      </p:sp>
      <p:cxnSp>
        <p:nvCxnSpPr>
          <p:cNvPr id="7" name="Straight Arrow Connector 6"/>
          <p:cNvCxnSpPr/>
          <p:nvPr/>
        </p:nvCxnSpPr>
        <p:spPr>
          <a:xfrm flipV="1">
            <a:off x="8009024" y="4840414"/>
            <a:ext cx="212807" cy="30688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9522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Movement</a:t>
            </a:r>
            <a:endParaRPr lang="en-US" dirty="0"/>
          </a:p>
        </p:txBody>
      </p:sp>
      <p:pic>
        <p:nvPicPr>
          <p:cNvPr id="5" name="Picture 4" descr="Tracks_AllContaminantSe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51" y="1538599"/>
            <a:ext cx="7889240" cy="5013003"/>
          </a:xfrm>
          <a:prstGeom prst="rect">
            <a:avLst/>
          </a:prstGeom>
        </p:spPr>
      </p:pic>
      <p:sp>
        <p:nvSpPr>
          <p:cNvPr id="8" name="Oval 7"/>
          <p:cNvSpPr/>
          <p:nvPr/>
        </p:nvSpPr>
        <p:spPr>
          <a:xfrm>
            <a:off x="7930637" y="5984918"/>
            <a:ext cx="135100" cy="1351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8444080" y="5473687"/>
            <a:ext cx="1040396" cy="646331"/>
          </a:xfrm>
          <a:prstGeom prst="rect">
            <a:avLst/>
          </a:prstGeom>
          <a:noFill/>
        </p:spPr>
        <p:txBody>
          <a:bodyPr wrap="square" rtlCol="0">
            <a:spAutoFit/>
          </a:bodyPr>
          <a:lstStyle/>
          <a:p>
            <a:r>
              <a:rPr lang="en-US" dirty="0" smtClean="0"/>
              <a:t>Año Nuevo</a:t>
            </a:r>
            <a:endParaRPr lang="en-US" dirty="0"/>
          </a:p>
        </p:txBody>
      </p:sp>
      <p:cxnSp>
        <p:nvCxnSpPr>
          <p:cNvPr id="10" name="Straight Arrow Connector 9"/>
          <p:cNvCxnSpPr/>
          <p:nvPr/>
        </p:nvCxnSpPr>
        <p:spPr>
          <a:xfrm flipV="1">
            <a:off x="8119801" y="5796853"/>
            <a:ext cx="364815" cy="2269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82574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Dive Behavior</a:t>
            </a:r>
            <a:endParaRPr lang="en-US" dirty="0"/>
          </a:p>
        </p:txBody>
      </p:sp>
      <p:pic>
        <p:nvPicPr>
          <p:cNvPr id="6" name="Picture 5" descr="Screen Shot 2016-05-12 at 8.04.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250" y="1675601"/>
            <a:ext cx="5145686" cy="5047299"/>
          </a:xfrm>
          <a:prstGeom prst="rect">
            <a:avLst/>
          </a:prstGeom>
        </p:spPr>
      </p:pic>
      <p:sp>
        <p:nvSpPr>
          <p:cNvPr id="7" name="TextBox 6"/>
          <p:cNvSpPr txBox="1"/>
          <p:nvPr/>
        </p:nvSpPr>
        <p:spPr>
          <a:xfrm>
            <a:off x="6890936" y="6488668"/>
            <a:ext cx="2253064" cy="369332"/>
          </a:xfrm>
          <a:prstGeom prst="rect">
            <a:avLst/>
          </a:prstGeom>
          <a:noFill/>
        </p:spPr>
        <p:txBody>
          <a:bodyPr wrap="square" rtlCol="0">
            <a:spAutoFit/>
          </a:bodyPr>
          <a:lstStyle/>
          <a:p>
            <a:pPr algn="r"/>
            <a:r>
              <a:rPr lang="en-US" dirty="0" smtClean="0"/>
              <a:t>Le Boeuf et al. 1993</a:t>
            </a:r>
            <a:endParaRPr lang="en-US" dirty="0"/>
          </a:p>
        </p:txBody>
      </p:sp>
    </p:spTree>
    <p:extLst>
      <p:ext uri="{BB962C8B-B14F-4D97-AF65-F5344CB8AC3E}">
        <p14:creationId xmlns:p14="http://schemas.microsoft.com/office/powerpoint/2010/main" val="37284208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Dive Behavior</a:t>
            </a:r>
            <a:endParaRPr lang="en-US" dirty="0"/>
          </a:p>
        </p:txBody>
      </p:sp>
      <p:pic>
        <p:nvPicPr>
          <p:cNvPr id="4" name="Picture 3"/>
          <p:cNvPicPr>
            <a:picLocks noChangeAspect="1"/>
          </p:cNvPicPr>
          <p:nvPr/>
        </p:nvPicPr>
        <p:blipFill>
          <a:blip r:embed="rId3"/>
          <a:stretch>
            <a:fillRect/>
          </a:stretch>
        </p:blipFill>
        <p:spPr>
          <a:xfrm>
            <a:off x="1270093" y="1605232"/>
            <a:ext cx="6220664" cy="5021737"/>
          </a:xfrm>
          <a:prstGeom prst="rect">
            <a:avLst/>
          </a:prstGeom>
        </p:spPr>
      </p:pic>
      <p:sp>
        <p:nvSpPr>
          <p:cNvPr id="5" name="TextBox 4"/>
          <p:cNvSpPr txBox="1"/>
          <p:nvPr/>
        </p:nvSpPr>
        <p:spPr>
          <a:xfrm>
            <a:off x="6890936" y="6488668"/>
            <a:ext cx="2253064" cy="369332"/>
          </a:xfrm>
          <a:prstGeom prst="rect">
            <a:avLst/>
          </a:prstGeom>
          <a:noFill/>
        </p:spPr>
        <p:txBody>
          <a:bodyPr wrap="square" rtlCol="0">
            <a:spAutoFit/>
          </a:bodyPr>
          <a:lstStyle/>
          <a:p>
            <a:pPr algn="r"/>
            <a:r>
              <a:rPr lang="en-US" dirty="0" smtClean="0"/>
              <a:t>Block et al. 2003</a:t>
            </a:r>
            <a:endParaRPr lang="en-US" dirty="0"/>
          </a:p>
        </p:txBody>
      </p:sp>
    </p:spTree>
    <p:extLst>
      <p:ext uri="{BB962C8B-B14F-4D97-AF65-F5344CB8AC3E}">
        <p14:creationId xmlns:p14="http://schemas.microsoft.com/office/powerpoint/2010/main" val="26236067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4</a:t>
            </a:r>
            <a:endParaRPr lang="en-US" dirty="0"/>
          </a:p>
        </p:txBody>
      </p:sp>
      <p:sp>
        <p:nvSpPr>
          <p:cNvPr id="3" name="Content Placeholder 2"/>
          <p:cNvSpPr>
            <a:spLocks noGrp="1"/>
          </p:cNvSpPr>
          <p:nvPr>
            <p:ph sz="quarter" idx="1"/>
          </p:nvPr>
        </p:nvSpPr>
        <p:spPr/>
        <p:txBody>
          <a:bodyPr/>
          <a:lstStyle/>
          <a:p>
            <a:pPr marL="0" indent="0">
              <a:buNone/>
            </a:pPr>
            <a:r>
              <a:rPr lang="en-US" dirty="0" smtClean="0"/>
              <a:t>What type of dives do male northern elephant seals typically use when foraging?</a:t>
            </a:r>
          </a:p>
          <a:p>
            <a:pPr marL="514350" indent="-514350">
              <a:buFont typeface="+mj-lt"/>
              <a:buAutoNum type="arabicPeriod"/>
            </a:pPr>
            <a:r>
              <a:rPr lang="en-US" dirty="0" smtClean="0"/>
              <a:t>Pelagic dives</a:t>
            </a:r>
          </a:p>
          <a:p>
            <a:pPr marL="514350" indent="-514350">
              <a:buFont typeface="+mj-lt"/>
              <a:buAutoNum type="arabicPeriod"/>
            </a:pPr>
            <a:r>
              <a:rPr lang="en-US" dirty="0" smtClean="0"/>
              <a:t>Drift dives</a:t>
            </a:r>
          </a:p>
          <a:p>
            <a:pPr marL="514350" indent="-514350">
              <a:buFont typeface="+mj-lt"/>
              <a:buAutoNum type="arabicPeriod"/>
            </a:pPr>
            <a:r>
              <a:rPr lang="en-US" dirty="0" smtClean="0"/>
              <a:t>Benthic dives</a:t>
            </a:r>
          </a:p>
          <a:p>
            <a:pPr marL="514350" indent="-514350">
              <a:buFont typeface="+mj-lt"/>
              <a:buAutoNum type="arabicPeriod"/>
            </a:pPr>
            <a:r>
              <a:rPr lang="en-US" dirty="0" smtClean="0"/>
              <a:t>Other</a:t>
            </a:r>
            <a:endParaRPr lang="en-US" dirty="0"/>
          </a:p>
        </p:txBody>
      </p:sp>
    </p:spTree>
    <p:extLst>
      <p:ext uri="{BB962C8B-B14F-4D97-AF65-F5344CB8AC3E}">
        <p14:creationId xmlns:p14="http://schemas.microsoft.com/office/powerpoint/2010/main" val="3860419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Foraging Areas</a:t>
            </a:r>
            <a:endParaRPr lang="en-US" dirty="0"/>
          </a:p>
        </p:txBody>
      </p:sp>
      <p:pic>
        <p:nvPicPr>
          <p:cNvPr id="4" name="Picture 3" descr="male ffas le boeuf 2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943" y="1594177"/>
            <a:ext cx="6230099" cy="5236228"/>
          </a:xfrm>
          <a:prstGeom prst="rect">
            <a:avLst/>
          </a:prstGeom>
        </p:spPr>
      </p:pic>
      <p:sp>
        <p:nvSpPr>
          <p:cNvPr id="5" name="TextBox 4"/>
          <p:cNvSpPr txBox="1"/>
          <p:nvPr/>
        </p:nvSpPr>
        <p:spPr>
          <a:xfrm>
            <a:off x="6877424" y="6475158"/>
            <a:ext cx="2253064" cy="369332"/>
          </a:xfrm>
          <a:prstGeom prst="rect">
            <a:avLst/>
          </a:prstGeom>
          <a:noFill/>
        </p:spPr>
        <p:txBody>
          <a:bodyPr wrap="square" rtlCol="0">
            <a:spAutoFit/>
          </a:bodyPr>
          <a:lstStyle/>
          <a:p>
            <a:pPr algn="r"/>
            <a:r>
              <a:rPr lang="en-US" dirty="0" smtClean="0"/>
              <a:t>Le Boeuf et al. 2000</a:t>
            </a:r>
            <a:endParaRPr lang="en-US" dirty="0"/>
          </a:p>
        </p:txBody>
      </p:sp>
    </p:spTree>
    <p:extLst>
      <p:ext uri="{BB962C8B-B14F-4D97-AF65-F5344CB8AC3E}">
        <p14:creationId xmlns:p14="http://schemas.microsoft.com/office/powerpoint/2010/main" val="1625213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Foraging Areas</a:t>
            </a:r>
            <a:endParaRPr lang="en-US" dirty="0"/>
          </a:p>
        </p:txBody>
      </p:sp>
      <p:pic>
        <p:nvPicPr>
          <p:cNvPr id="4" name="Picture 3" descr="female ffas le boeuf 2000.png"/>
          <p:cNvPicPr>
            <a:picLocks noChangeAspect="1"/>
          </p:cNvPicPr>
          <p:nvPr/>
        </p:nvPicPr>
        <p:blipFill rotWithShape="1">
          <a:blip r:embed="rId3">
            <a:extLst>
              <a:ext uri="{28A0092B-C50C-407E-A947-70E740481C1C}">
                <a14:useLocalDpi xmlns:a14="http://schemas.microsoft.com/office/drawing/2010/main" val="0"/>
              </a:ext>
            </a:extLst>
          </a:blip>
          <a:srcRect t="30944"/>
          <a:stretch/>
        </p:blipFill>
        <p:spPr>
          <a:xfrm>
            <a:off x="4868650" y="1594175"/>
            <a:ext cx="4207790" cy="4735865"/>
          </a:xfrm>
          <a:prstGeom prst="rect">
            <a:avLst/>
          </a:prstGeom>
        </p:spPr>
      </p:pic>
      <p:sp>
        <p:nvSpPr>
          <p:cNvPr id="5" name="TextBox 4"/>
          <p:cNvSpPr txBox="1"/>
          <p:nvPr/>
        </p:nvSpPr>
        <p:spPr>
          <a:xfrm>
            <a:off x="6877424" y="6475158"/>
            <a:ext cx="2253064" cy="369332"/>
          </a:xfrm>
          <a:prstGeom prst="rect">
            <a:avLst/>
          </a:prstGeom>
          <a:noFill/>
        </p:spPr>
        <p:txBody>
          <a:bodyPr wrap="square" rtlCol="0">
            <a:spAutoFit/>
          </a:bodyPr>
          <a:lstStyle/>
          <a:p>
            <a:pPr algn="r"/>
            <a:r>
              <a:rPr lang="en-US" dirty="0" smtClean="0"/>
              <a:t>Le Boeuf et al. 2000</a:t>
            </a:r>
            <a:endParaRPr lang="en-US" dirty="0"/>
          </a:p>
        </p:txBody>
      </p:sp>
      <p:pic>
        <p:nvPicPr>
          <p:cNvPr id="6" name="Picture 5" descr="female ffas le boeuf 2000.png"/>
          <p:cNvPicPr>
            <a:picLocks noChangeAspect="1"/>
          </p:cNvPicPr>
          <p:nvPr/>
        </p:nvPicPr>
        <p:blipFill rotWithShape="1">
          <a:blip r:embed="rId3">
            <a:extLst>
              <a:ext uri="{28A0092B-C50C-407E-A947-70E740481C1C}">
                <a14:useLocalDpi xmlns:a14="http://schemas.microsoft.com/office/drawing/2010/main" val="0"/>
              </a:ext>
            </a:extLst>
          </a:blip>
          <a:srcRect b="69269"/>
          <a:stretch/>
        </p:blipFill>
        <p:spPr>
          <a:xfrm>
            <a:off x="102274" y="2607424"/>
            <a:ext cx="4612384" cy="2310205"/>
          </a:xfrm>
          <a:prstGeom prst="rect">
            <a:avLst/>
          </a:prstGeom>
        </p:spPr>
      </p:pic>
    </p:spTree>
    <p:extLst>
      <p:ext uri="{BB962C8B-B14F-4D97-AF65-F5344CB8AC3E}">
        <p14:creationId xmlns:p14="http://schemas.microsoft.com/office/powerpoint/2010/main" val="18722581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1538" b="39281"/>
          <a:stretch/>
        </p:blipFill>
        <p:spPr>
          <a:xfrm>
            <a:off x="4508714" y="1834707"/>
            <a:ext cx="4377227" cy="2846596"/>
          </a:xfrm>
          <a:prstGeom prst="rect">
            <a:avLst/>
          </a:prstGeom>
        </p:spPr>
      </p:pic>
      <p:pic>
        <p:nvPicPr>
          <p:cNvPr id="5" name="Picture 4"/>
          <p:cNvPicPr>
            <a:picLocks noChangeAspect="1"/>
          </p:cNvPicPr>
          <p:nvPr/>
        </p:nvPicPr>
        <p:blipFill rotWithShape="1">
          <a:blip r:embed="rId3"/>
          <a:srcRect t="60977" b="7319"/>
          <a:stretch/>
        </p:blipFill>
        <p:spPr>
          <a:xfrm>
            <a:off x="175019" y="3598333"/>
            <a:ext cx="4613482" cy="3259667"/>
          </a:xfrm>
          <a:prstGeom prst="rect">
            <a:avLst/>
          </a:prstGeom>
        </p:spPr>
      </p:pic>
      <p:pic>
        <p:nvPicPr>
          <p:cNvPr id="6" name="Picture 5"/>
          <p:cNvPicPr>
            <a:picLocks noChangeAspect="1"/>
          </p:cNvPicPr>
          <p:nvPr/>
        </p:nvPicPr>
        <p:blipFill rotWithShape="1">
          <a:blip r:embed="rId3"/>
          <a:srcRect b="68877"/>
          <a:stretch/>
        </p:blipFill>
        <p:spPr>
          <a:xfrm>
            <a:off x="175019" y="149577"/>
            <a:ext cx="4481648" cy="3108428"/>
          </a:xfrm>
          <a:prstGeom prst="rect">
            <a:avLst/>
          </a:prstGeom>
        </p:spPr>
      </p:pic>
      <p:sp>
        <p:nvSpPr>
          <p:cNvPr id="7" name="TextBox 6"/>
          <p:cNvSpPr txBox="1"/>
          <p:nvPr/>
        </p:nvSpPr>
        <p:spPr>
          <a:xfrm>
            <a:off x="6877424" y="6475158"/>
            <a:ext cx="2253064" cy="369332"/>
          </a:xfrm>
          <a:prstGeom prst="rect">
            <a:avLst/>
          </a:prstGeom>
          <a:noFill/>
        </p:spPr>
        <p:txBody>
          <a:bodyPr wrap="square" rtlCol="0">
            <a:spAutoFit/>
          </a:bodyPr>
          <a:lstStyle/>
          <a:p>
            <a:pPr algn="r"/>
            <a:r>
              <a:rPr lang="en-US" dirty="0" smtClean="0"/>
              <a:t>Simmons et al. 2007</a:t>
            </a:r>
            <a:endParaRPr lang="en-US" dirty="0"/>
          </a:p>
        </p:txBody>
      </p:sp>
    </p:spTree>
    <p:extLst>
      <p:ext uri="{BB962C8B-B14F-4D97-AF65-F5344CB8AC3E}">
        <p14:creationId xmlns:p14="http://schemas.microsoft.com/office/powerpoint/2010/main" val="7872310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Males and Females Are Different!</a:t>
            </a:r>
            <a:endParaRPr lang="en-US" dirty="0"/>
          </a:p>
        </p:txBody>
      </p:sp>
      <p:pic>
        <p:nvPicPr>
          <p:cNvPr id="4" name="Picture 3"/>
          <p:cNvPicPr>
            <a:picLocks noChangeAspect="1"/>
          </p:cNvPicPr>
          <p:nvPr/>
        </p:nvPicPr>
        <p:blipFill>
          <a:blip r:embed="rId3"/>
          <a:stretch>
            <a:fillRect/>
          </a:stretch>
        </p:blipFill>
        <p:spPr>
          <a:xfrm>
            <a:off x="90428" y="2272444"/>
            <a:ext cx="4476504" cy="2981404"/>
          </a:xfrm>
          <a:prstGeom prst="rect">
            <a:avLst/>
          </a:prstGeom>
        </p:spPr>
      </p:pic>
      <p:pic>
        <p:nvPicPr>
          <p:cNvPr id="5" name="Picture 4"/>
          <p:cNvPicPr>
            <a:picLocks noChangeAspect="1"/>
          </p:cNvPicPr>
          <p:nvPr/>
        </p:nvPicPr>
        <p:blipFill>
          <a:blip r:embed="rId4"/>
          <a:stretch>
            <a:fillRect/>
          </a:stretch>
        </p:blipFill>
        <p:spPr>
          <a:xfrm>
            <a:off x="4620980" y="2258934"/>
            <a:ext cx="4441950" cy="2940571"/>
          </a:xfrm>
          <a:prstGeom prst="rect">
            <a:avLst/>
          </a:prstGeom>
        </p:spPr>
      </p:pic>
    </p:spTree>
    <p:extLst>
      <p:ext uri="{BB962C8B-B14F-4D97-AF65-F5344CB8AC3E}">
        <p14:creationId xmlns:p14="http://schemas.microsoft.com/office/powerpoint/2010/main" val="22922547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Logistical Challenges</a:t>
            </a:r>
            <a:endParaRPr lang="en-US" dirty="0"/>
          </a:p>
        </p:txBody>
      </p:sp>
      <p:pic>
        <p:nvPicPr>
          <p:cNvPr id="5" name="Picture 4"/>
          <p:cNvPicPr>
            <a:picLocks noChangeAspect="1"/>
          </p:cNvPicPr>
          <p:nvPr/>
        </p:nvPicPr>
        <p:blipFill>
          <a:blip r:embed="rId3"/>
          <a:stretch>
            <a:fillRect/>
          </a:stretch>
        </p:blipFill>
        <p:spPr>
          <a:xfrm>
            <a:off x="3969792" y="3584222"/>
            <a:ext cx="4997351" cy="3106248"/>
          </a:xfrm>
          <a:prstGeom prst="rect">
            <a:avLst/>
          </a:prstGeom>
        </p:spPr>
      </p:pic>
      <p:pic>
        <p:nvPicPr>
          <p:cNvPr id="4" name="Content Placeholder 3"/>
          <p:cNvPicPr>
            <a:picLocks noGrp="1" noChangeAspect="1"/>
          </p:cNvPicPr>
          <p:nvPr>
            <p:ph sz="quarter" idx="1"/>
          </p:nvPr>
        </p:nvPicPr>
        <p:blipFill>
          <a:blip r:embed="rId4"/>
          <a:srcRect t="986" b="986"/>
          <a:stretch>
            <a:fillRect/>
          </a:stretch>
        </p:blipFill>
        <p:spPr>
          <a:xfrm>
            <a:off x="193959" y="1656644"/>
            <a:ext cx="5055374" cy="2787543"/>
          </a:xfrm>
        </p:spPr>
      </p:pic>
    </p:spTree>
    <p:extLst>
      <p:ext uri="{BB962C8B-B14F-4D97-AF65-F5344CB8AC3E}">
        <p14:creationId xmlns:p14="http://schemas.microsoft.com/office/powerpoint/2010/main" val="28825129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Drives Differences</a:t>
            </a:r>
            <a:endParaRPr lang="en-US" dirty="0"/>
          </a:p>
        </p:txBody>
      </p:sp>
      <p:pic>
        <p:nvPicPr>
          <p:cNvPr id="4" name="Picture 3"/>
          <p:cNvPicPr>
            <a:picLocks noChangeAspect="1"/>
          </p:cNvPicPr>
          <p:nvPr/>
        </p:nvPicPr>
        <p:blipFill>
          <a:blip r:embed="rId3"/>
          <a:stretch>
            <a:fillRect/>
          </a:stretch>
        </p:blipFill>
        <p:spPr>
          <a:xfrm>
            <a:off x="633581" y="1661727"/>
            <a:ext cx="3595572" cy="2397048"/>
          </a:xfrm>
          <a:prstGeom prst="rect">
            <a:avLst/>
          </a:prstGeom>
        </p:spPr>
      </p:pic>
      <p:pic>
        <p:nvPicPr>
          <p:cNvPr id="5" name="Picture 4"/>
          <p:cNvPicPr>
            <a:picLocks noChangeAspect="1"/>
          </p:cNvPicPr>
          <p:nvPr/>
        </p:nvPicPr>
        <p:blipFill>
          <a:blip r:embed="rId4"/>
          <a:stretch>
            <a:fillRect/>
          </a:stretch>
        </p:blipFill>
        <p:spPr>
          <a:xfrm>
            <a:off x="633581" y="4126324"/>
            <a:ext cx="3595572" cy="2494428"/>
          </a:xfrm>
          <a:prstGeom prst="rect">
            <a:avLst/>
          </a:prstGeom>
        </p:spPr>
      </p:pic>
      <p:pic>
        <p:nvPicPr>
          <p:cNvPr id="6" name="Picture 5"/>
          <p:cNvPicPr>
            <a:picLocks noChangeAspect="1"/>
          </p:cNvPicPr>
          <p:nvPr/>
        </p:nvPicPr>
        <p:blipFill>
          <a:blip r:embed="rId5"/>
          <a:stretch>
            <a:fillRect/>
          </a:stretch>
        </p:blipFill>
        <p:spPr>
          <a:xfrm>
            <a:off x="4316474" y="1661728"/>
            <a:ext cx="4280443" cy="2397048"/>
          </a:xfrm>
          <a:prstGeom prst="rect">
            <a:avLst/>
          </a:prstGeom>
        </p:spPr>
      </p:pic>
      <p:pic>
        <p:nvPicPr>
          <p:cNvPr id="8" name="Picture 7"/>
          <p:cNvPicPr>
            <a:picLocks noChangeAspect="1"/>
          </p:cNvPicPr>
          <p:nvPr/>
        </p:nvPicPr>
        <p:blipFill>
          <a:blip r:embed="rId6"/>
          <a:stretch>
            <a:fillRect/>
          </a:stretch>
        </p:blipFill>
        <p:spPr>
          <a:xfrm>
            <a:off x="4316474" y="4126324"/>
            <a:ext cx="4280443" cy="2492039"/>
          </a:xfrm>
          <a:prstGeom prst="rect">
            <a:avLst/>
          </a:prstGeom>
        </p:spPr>
      </p:pic>
    </p:spTree>
    <p:extLst>
      <p:ext uri="{BB962C8B-B14F-4D97-AF65-F5344CB8AC3E}">
        <p14:creationId xmlns:p14="http://schemas.microsoft.com/office/powerpoint/2010/main" val="40915461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771818"/>
            <a:ext cx="9144000" cy="900016"/>
          </a:xfrm>
          <a:prstGeom prst="rect">
            <a:avLst/>
          </a:prstGeom>
          <a:gradFill flip="none" rotWithShape="1">
            <a:gsLst>
              <a:gs pos="0">
                <a:srgbClr val="5373BF"/>
              </a:gs>
              <a:gs pos="100000">
                <a:srgbClr val="FFFF00"/>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0" y="1671834"/>
            <a:ext cx="9144000" cy="4246280"/>
          </a:xfrm>
          <a:prstGeom prst="rect">
            <a:avLst/>
          </a:prstGeom>
          <a:gradFill flip="none" rotWithShape="1">
            <a:gsLst>
              <a:gs pos="41000">
                <a:schemeClr val="bg2">
                  <a:lumMod val="25000"/>
                </a:schemeClr>
              </a:gs>
              <a:gs pos="100000">
                <a:srgbClr val="D69C58"/>
              </a:gs>
              <a:gs pos="72000">
                <a:schemeClr val="accent6">
                  <a:lumMod val="50000"/>
                </a:schemeClr>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107954" y="771818"/>
            <a:ext cx="6615910" cy="5146296"/>
          </a:xfrm>
          <a:prstGeom prst="rect">
            <a:avLst/>
          </a:prstGeom>
        </p:spPr>
      </p:pic>
      <p:pic>
        <p:nvPicPr>
          <p:cNvPr id="6" name="Picture 5"/>
          <p:cNvPicPr>
            <a:picLocks noChangeAspect="1"/>
          </p:cNvPicPr>
          <p:nvPr/>
        </p:nvPicPr>
        <p:blipFill>
          <a:blip r:embed="rId4"/>
          <a:stretch>
            <a:fillRect/>
          </a:stretch>
        </p:blipFill>
        <p:spPr>
          <a:xfrm>
            <a:off x="5660633" y="888255"/>
            <a:ext cx="3451165" cy="1648217"/>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4167" b="99167" l="2000" r="98889"/>
                    </a14:imgEffect>
                  </a14:imgLayer>
                </a14:imgProps>
              </a:ext>
            </a:extLst>
          </a:blip>
          <a:stretch>
            <a:fillRect/>
          </a:stretch>
        </p:blipFill>
        <p:spPr>
          <a:xfrm>
            <a:off x="3322384" y="4991049"/>
            <a:ext cx="1366153" cy="728615"/>
          </a:xfrm>
          <a:prstGeom prst="rect">
            <a:avLst/>
          </a:prstGeom>
        </p:spPr>
      </p:pic>
      <p:cxnSp>
        <p:nvCxnSpPr>
          <p:cNvPr id="13" name="Curved Connector 12"/>
          <p:cNvCxnSpPr/>
          <p:nvPr/>
        </p:nvCxnSpPr>
        <p:spPr>
          <a:xfrm rot="5400000" flipH="1" flipV="1">
            <a:off x="3386972" y="2419389"/>
            <a:ext cx="3049016" cy="2094305"/>
          </a:xfrm>
          <a:prstGeom prst="curvedConnector3">
            <a:avLst>
              <a:gd name="adj1" fmla="val 46455"/>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7"/>
          <a:stretch>
            <a:fillRect/>
          </a:stretch>
        </p:blipFill>
        <p:spPr>
          <a:xfrm>
            <a:off x="6731053" y="3738860"/>
            <a:ext cx="958716" cy="491342"/>
          </a:xfrm>
          <a:prstGeom prst="rect">
            <a:avLst/>
          </a:prstGeom>
        </p:spPr>
      </p:pic>
      <p:cxnSp>
        <p:nvCxnSpPr>
          <p:cNvPr id="22" name="Straight Arrow Connector 21"/>
          <p:cNvCxnSpPr/>
          <p:nvPr/>
        </p:nvCxnSpPr>
        <p:spPr>
          <a:xfrm flipV="1">
            <a:off x="7336819" y="2563492"/>
            <a:ext cx="202674" cy="132397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174818" y="2113872"/>
            <a:ext cx="119720" cy="63876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229142" y="4230202"/>
            <a:ext cx="656059" cy="7608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3514" y="1592392"/>
            <a:ext cx="2688815" cy="890039"/>
          </a:xfrm>
          <a:prstGeom prst="rect">
            <a:avLst/>
          </a:prstGeom>
          <a:scene3d>
            <a:camera prst="orthographicFront">
              <a:rot lat="0" lon="10800000" rev="0"/>
            </a:camera>
            <a:lightRig rig="threePt" dir="t"/>
          </a:scene3d>
        </p:spPr>
      </p:pic>
      <p:cxnSp>
        <p:nvCxnSpPr>
          <p:cNvPr id="48" name="Curved Connector 47"/>
          <p:cNvCxnSpPr/>
          <p:nvPr/>
        </p:nvCxnSpPr>
        <p:spPr>
          <a:xfrm rot="10800000" flipV="1">
            <a:off x="2702330" y="1671836"/>
            <a:ext cx="3161721" cy="442036"/>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3864328" y="1769806"/>
            <a:ext cx="2094305" cy="98282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628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9"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par>
                                <p:cTn id="35" presetID="9"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dissolve">
                                      <p:cBhvr>
                                        <p:cTn id="37" dur="500"/>
                                        <p:tgtEl>
                                          <p:spTgt spid="48"/>
                                        </p:tgtEl>
                                      </p:cBhvr>
                                    </p:animEffect>
                                  </p:childTnLst>
                                </p:cTn>
                              </p:par>
                              <p:par>
                                <p:cTn id="38" presetID="9"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dissolve">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517840" cy="990600"/>
          </a:xfrm>
        </p:spPr>
        <p:txBody>
          <a:bodyPr>
            <a:normAutofit/>
          </a:bodyPr>
          <a:lstStyle/>
          <a:p>
            <a:r>
              <a:rPr lang="en-US" sz="3900" dirty="0" smtClean="0"/>
              <a:t>Males and Females Are (Mostly) Different</a:t>
            </a:r>
            <a:endParaRPr lang="en-US" sz="3900" dirty="0"/>
          </a:p>
        </p:txBody>
      </p:sp>
      <p:pic>
        <p:nvPicPr>
          <p:cNvPr id="4" name="Content Placeholder 3"/>
          <p:cNvPicPr>
            <a:picLocks noChangeAspect="1"/>
          </p:cNvPicPr>
          <p:nvPr/>
        </p:nvPicPr>
        <p:blipFill>
          <a:blip r:embed="rId3"/>
          <a:srcRect t="2011" b="2011"/>
          <a:stretch>
            <a:fillRect/>
          </a:stretch>
        </p:blipFill>
        <p:spPr>
          <a:xfrm>
            <a:off x="526199" y="1752600"/>
            <a:ext cx="8153400" cy="4495800"/>
          </a:xfrm>
          <a:prstGeom prst="rect">
            <a:avLst/>
          </a:prstGeom>
        </p:spPr>
      </p:pic>
      <p:sp>
        <p:nvSpPr>
          <p:cNvPr id="3" name="Rectangle 2"/>
          <p:cNvSpPr/>
          <p:nvPr/>
        </p:nvSpPr>
        <p:spPr>
          <a:xfrm>
            <a:off x="612652" y="1752600"/>
            <a:ext cx="8030368" cy="44958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877424" y="6475158"/>
            <a:ext cx="2253064" cy="369332"/>
          </a:xfrm>
          <a:prstGeom prst="rect">
            <a:avLst/>
          </a:prstGeom>
          <a:noFill/>
        </p:spPr>
        <p:txBody>
          <a:bodyPr wrap="square" rtlCol="0">
            <a:spAutoFit/>
          </a:bodyPr>
          <a:lstStyle/>
          <a:p>
            <a:pPr algn="r"/>
            <a:r>
              <a:rPr lang="en-US" dirty="0" smtClean="0"/>
              <a:t>Peterson et al. 2015</a:t>
            </a:r>
            <a:endParaRPr lang="en-US" dirty="0"/>
          </a:p>
        </p:txBody>
      </p:sp>
    </p:spTree>
    <p:extLst>
      <p:ext uri="{BB962C8B-B14F-4D97-AF65-F5344CB8AC3E}">
        <p14:creationId xmlns:p14="http://schemas.microsoft.com/office/powerpoint/2010/main" val="36680545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sz="quarter" idx="1"/>
          </p:nvPr>
        </p:nvSpPr>
        <p:spPr>
          <a:xfrm>
            <a:off x="409222" y="1600200"/>
            <a:ext cx="8579556" cy="4495800"/>
          </a:xfrm>
        </p:spPr>
        <p:txBody>
          <a:bodyPr/>
          <a:lstStyle/>
          <a:p>
            <a:r>
              <a:rPr lang="en-US" dirty="0" smtClean="0"/>
              <a:t>Live tracks of elephant seals </a:t>
            </a:r>
          </a:p>
          <a:p>
            <a:pPr marL="0" indent="0">
              <a:buNone/>
            </a:pPr>
            <a:r>
              <a:rPr lang="en-US" dirty="0"/>
              <a:t> </a:t>
            </a:r>
            <a:r>
              <a:rPr lang="en-US" dirty="0" smtClean="0"/>
              <a:t>  (</a:t>
            </a:r>
            <a:r>
              <a:rPr lang="en-US" dirty="0" smtClean="0">
                <a:hlinkClick r:id="rId3"/>
              </a:rPr>
              <a:t>www.seaturtle.org</a:t>
            </a:r>
            <a:r>
              <a:rPr lang="en-US" dirty="0" smtClean="0"/>
              <a:t>, search for elephant seals)</a:t>
            </a:r>
            <a:endParaRPr lang="en-US" dirty="0" smtClean="0"/>
          </a:p>
          <a:p>
            <a:pPr marL="0" indent="0">
              <a:buNone/>
            </a:pPr>
            <a:endParaRPr lang="en-US" dirty="0" smtClean="0">
              <a:sym typeface="Wingdings"/>
            </a:endParaRPr>
          </a:p>
          <a:p>
            <a:r>
              <a:rPr lang="en-US" dirty="0"/>
              <a:t>The Costa Lab </a:t>
            </a:r>
            <a:endParaRPr lang="en-US" dirty="0" smtClean="0"/>
          </a:p>
          <a:p>
            <a:pPr marL="0" indent="0">
              <a:buNone/>
            </a:pPr>
            <a:r>
              <a:rPr lang="en-US" dirty="0"/>
              <a:t> </a:t>
            </a:r>
            <a:r>
              <a:rPr lang="en-US" dirty="0" smtClean="0"/>
              <a:t>  (</a:t>
            </a:r>
            <a:r>
              <a:rPr lang="en-US" dirty="0">
                <a:hlinkClick r:id="rId4"/>
              </a:rPr>
              <a:t>http://costa.eeb.ucsc.edu</a:t>
            </a:r>
            <a:r>
              <a:rPr lang="en-US" dirty="0" smtClean="0">
                <a:hlinkClick r:id="rId4"/>
              </a:rPr>
              <a:t>/</a:t>
            </a:r>
            <a:r>
              <a:rPr lang="en-US" dirty="0" smtClean="0"/>
              <a:t>)</a:t>
            </a:r>
          </a:p>
          <a:p>
            <a:pPr marL="0" indent="0">
              <a:buNone/>
            </a:pPr>
            <a:endParaRPr lang="en-US" dirty="0" smtClean="0"/>
          </a:p>
          <a:p>
            <a:r>
              <a:rPr lang="en-US" dirty="0" err="1" smtClean="0"/>
              <a:t>Ano</a:t>
            </a:r>
            <a:r>
              <a:rPr lang="en-US" dirty="0" smtClean="0"/>
              <a:t> </a:t>
            </a:r>
            <a:r>
              <a:rPr lang="en-US" dirty="0"/>
              <a:t>Nuevo Research </a:t>
            </a:r>
            <a:endParaRPr lang="en-US" dirty="0" smtClean="0"/>
          </a:p>
          <a:p>
            <a:pPr marL="0" indent="0">
              <a:buNone/>
            </a:pPr>
            <a:r>
              <a:rPr lang="en-US" dirty="0"/>
              <a:t> </a:t>
            </a:r>
            <a:r>
              <a:rPr lang="en-US" dirty="0" smtClean="0"/>
              <a:t>  (</a:t>
            </a:r>
            <a:r>
              <a:rPr lang="en-US" dirty="0">
                <a:hlinkClick r:id="rId5"/>
              </a:rPr>
              <a:t>http://www.anonuevoresearch.com</a:t>
            </a:r>
            <a:r>
              <a:rPr lang="en-US" dirty="0" smtClean="0">
                <a:hlinkClick r:id="rId5"/>
              </a:rPr>
              <a:t>/</a:t>
            </a:r>
            <a:r>
              <a:rPr lang="en-US" dirty="0" smtClean="0"/>
              <a:t>)</a:t>
            </a:r>
          </a:p>
          <a:p>
            <a:endParaRPr lang="en-US" dirty="0" smtClean="0"/>
          </a:p>
          <a:p>
            <a:endParaRPr lang="en-US" dirty="0"/>
          </a:p>
        </p:txBody>
      </p:sp>
    </p:spTree>
    <p:extLst>
      <p:ext uri="{BB962C8B-B14F-4D97-AF65-F5344CB8AC3E}">
        <p14:creationId xmlns:p14="http://schemas.microsoft.com/office/powerpoint/2010/main" val="22204256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rriculum_elephantse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32" y="1300260"/>
            <a:ext cx="4275640" cy="5551951"/>
          </a:xfrm>
          <a:prstGeom prst="rect">
            <a:avLst/>
          </a:prstGeom>
        </p:spPr>
      </p:pic>
      <p:sp>
        <p:nvSpPr>
          <p:cNvPr id="6" name="Title 5"/>
          <p:cNvSpPr>
            <a:spLocks noGrp="1"/>
          </p:cNvSpPr>
          <p:nvPr>
            <p:ph type="title"/>
          </p:nvPr>
        </p:nvSpPr>
        <p:spPr/>
        <p:txBody>
          <a:bodyPr/>
          <a:lstStyle/>
          <a:p>
            <a:r>
              <a:rPr lang="en-US" dirty="0" smtClean="0"/>
              <a:t>Educational Resources</a:t>
            </a:r>
            <a:endParaRPr lang="en-US" dirty="0"/>
          </a:p>
        </p:txBody>
      </p:sp>
      <p:sp>
        <p:nvSpPr>
          <p:cNvPr id="9" name="Content Placeholder 8"/>
          <p:cNvSpPr>
            <a:spLocks noGrp="1"/>
          </p:cNvSpPr>
          <p:nvPr>
            <p:ph sz="quarter" idx="1"/>
          </p:nvPr>
        </p:nvSpPr>
        <p:spPr>
          <a:xfrm>
            <a:off x="612648" y="1600200"/>
            <a:ext cx="4373146" cy="4495800"/>
          </a:xfrm>
        </p:spPr>
        <p:txBody>
          <a:bodyPr>
            <a:normAutofit lnSpcReduction="10000"/>
          </a:bodyPr>
          <a:lstStyle/>
          <a:p>
            <a:r>
              <a:rPr lang="en-US" dirty="0" smtClean="0"/>
              <a:t>Point Reyes National Seashore</a:t>
            </a:r>
          </a:p>
          <a:p>
            <a:r>
              <a:rPr lang="en-US" dirty="0" smtClean="0"/>
              <a:t>Geared for middle </a:t>
            </a:r>
            <a:r>
              <a:rPr lang="en-US" dirty="0" smtClean="0"/>
              <a:t>school students</a:t>
            </a:r>
            <a:endParaRPr lang="en-US" dirty="0" smtClean="0"/>
          </a:p>
          <a:p>
            <a:r>
              <a:rPr lang="en-US" dirty="0"/>
              <a:t>Website: </a:t>
            </a:r>
            <a:r>
              <a:rPr lang="en-US" dirty="0">
                <a:hlinkClick r:id="rId4"/>
              </a:rPr>
              <a:t>https://www.nps.gov/pore/learn/education/upload/</a:t>
            </a:r>
            <a:r>
              <a:rPr lang="en-US" dirty="0" smtClean="0">
                <a:hlinkClick r:id="rId4"/>
              </a:rPr>
              <a:t>curriculum_elephantseal.pdf</a:t>
            </a:r>
            <a:r>
              <a:rPr lang="en-US" dirty="0" smtClean="0"/>
              <a:t> </a:t>
            </a:r>
            <a:endParaRPr lang="en-US" dirty="0"/>
          </a:p>
        </p:txBody>
      </p:sp>
    </p:spTree>
    <p:extLst>
      <p:ext uri="{BB962C8B-B14F-4D97-AF65-F5344CB8AC3E}">
        <p14:creationId xmlns:p14="http://schemas.microsoft.com/office/powerpoint/2010/main" val="23513694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Resources</a:t>
            </a:r>
            <a:endParaRPr lang="en-US" dirty="0"/>
          </a:p>
        </p:txBody>
      </p:sp>
      <p:sp>
        <p:nvSpPr>
          <p:cNvPr id="3" name="Content Placeholder 2"/>
          <p:cNvSpPr>
            <a:spLocks noGrp="1"/>
          </p:cNvSpPr>
          <p:nvPr>
            <p:ph sz="quarter" idx="1"/>
          </p:nvPr>
        </p:nvSpPr>
        <p:spPr>
          <a:xfrm>
            <a:off x="612648" y="1600200"/>
            <a:ext cx="8291520" cy="4495800"/>
          </a:xfrm>
        </p:spPr>
        <p:txBody>
          <a:bodyPr/>
          <a:lstStyle/>
          <a:p>
            <a:r>
              <a:rPr lang="en-US" dirty="0" smtClean="0"/>
              <a:t>California Department of Parks and Recreation</a:t>
            </a:r>
          </a:p>
          <a:p>
            <a:r>
              <a:rPr lang="en-US" dirty="0" smtClean="0"/>
              <a:t>Geared for middle </a:t>
            </a:r>
            <a:r>
              <a:rPr lang="en-US" dirty="0" smtClean="0"/>
              <a:t>school students </a:t>
            </a:r>
            <a:r>
              <a:rPr lang="en-US" dirty="0" smtClean="0"/>
              <a:t>(can be adapted for other ages)</a:t>
            </a:r>
          </a:p>
          <a:p>
            <a:r>
              <a:rPr lang="en-US" dirty="0"/>
              <a:t>Website: </a:t>
            </a:r>
            <a:r>
              <a:rPr lang="en-US" dirty="0">
                <a:hlinkClick r:id="rId3"/>
              </a:rPr>
              <a:t>http://</a:t>
            </a:r>
            <a:r>
              <a:rPr lang="en-US" dirty="0" smtClean="0">
                <a:hlinkClick r:id="rId3"/>
              </a:rPr>
              <a:t>www.ports.parks.ca.gov</a:t>
            </a:r>
            <a:r>
              <a:rPr lang="en-US" dirty="0">
                <a:hlinkClick r:id="rId3"/>
              </a:rPr>
              <a:t>/?page_id=</a:t>
            </a:r>
            <a:r>
              <a:rPr lang="en-US" dirty="0" smtClean="0">
                <a:hlinkClick r:id="rId3"/>
              </a:rPr>
              <a:t>23103</a:t>
            </a:r>
            <a:r>
              <a:rPr lang="en-US" dirty="0" smtClean="0"/>
              <a:t> </a:t>
            </a:r>
            <a:endParaRPr lang="en-US" dirty="0"/>
          </a:p>
        </p:txBody>
      </p:sp>
      <p:pic>
        <p:nvPicPr>
          <p:cNvPr id="5" name="Picture 4" descr="Screen Shot 2017-02-21 at 4.36.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47" y="4169066"/>
            <a:ext cx="4207078" cy="2580853"/>
          </a:xfrm>
          <a:prstGeom prst="rect">
            <a:avLst/>
          </a:prstGeom>
        </p:spPr>
      </p:pic>
    </p:spTree>
    <p:extLst>
      <p:ext uri="{BB962C8B-B14F-4D97-AF65-F5344CB8AC3E}">
        <p14:creationId xmlns:p14="http://schemas.microsoft.com/office/powerpoint/2010/main" val="6391057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Resources</a:t>
            </a:r>
            <a:endParaRPr lang="en-US" dirty="0"/>
          </a:p>
        </p:txBody>
      </p:sp>
      <p:sp>
        <p:nvSpPr>
          <p:cNvPr id="3" name="Content Placeholder 2"/>
          <p:cNvSpPr>
            <a:spLocks noGrp="1"/>
          </p:cNvSpPr>
          <p:nvPr>
            <p:ph sz="quarter" idx="1"/>
          </p:nvPr>
        </p:nvSpPr>
        <p:spPr>
          <a:xfrm>
            <a:off x="612648" y="1600200"/>
            <a:ext cx="4494751" cy="4495800"/>
          </a:xfrm>
        </p:spPr>
        <p:txBody>
          <a:bodyPr/>
          <a:lstStyle/>
          <a:p>
            <a:r>
              <a:rPr lang="en-US" dirty="0" smtClean="0"/>
              <a:t>Nova Education</a:t>
            </a:r>
          </a:p>
          <a:p>
            <a:r>
              <a:rPr lang="en-US" dirty="0" smtClean="0"/>
              <a:t>Geared for grades 5-8</a:t>
            </a:r>
          </a:p>
          <a:p>
            <a:r>
              <a:rPr lang="en-US" dirty="0"/>
              <a:t>Website: </a:t>
            </a:r>
            <a:r>
              <a:rPr lang="en-US" dirty="0">
                <a:hlinkClick r:id="rId3"/>
              </a:rPr>
              <a:t>http://www.pbs.org/wgbh/nova/education/activities/3517_ocean911.html#</a:t>
            </a:r>
            <a:r>
              <a:rPr lang="en-US" dirty="0" smtClean="0">
                <a:hlinkClick r:id="rId3"/>
              </a:rPr>
              <a:t>materials</a:t>
            </a:r>
            <a:r>
              <a:rPr lang="en-US" dirty="0" smtClean="0"/>
              <a:t> </a:t>
            </a:r>
            <a:endParaRPr lang="en-US" dirty="0"/>
          </a:p>
        </p:txBody>
      </p:sp>
      <p:pic>
        <p:nvPicPr>
          <p:cNvPr id="4" name="Picture 3" descr="Screen Shot 2017-02-22 at 11.38.37 AM.png"/>
          <p:cNvPicPr>
            <a:picLocks noChangeAspect="1"/>
          </p:cNvPicPr>
          <p:nvPr/>
        </p:nvPicPr>
        <p:blipFill rotWithShape="1">
          <a:blip r:embed="rId4">
            <a:extLst>
              <a:ext uri="{28A0092B-C50C-407E-A947-70E740481C1C}">
                <a14:useLocalDpi xmlns:a14="http://schemas.microsoft.com/office/drawing/2010/main" val="0"/>
              </a:ext>
            </a:extLst>
          </a:blip>
          <a:srcRect r="34015"/>
          <a:stretch/>
        </p:blipFill>
        <p:spPr>
          <a:xfrm>
            <a:off x="5091378" y="1750855"/>
            <a:ext cx="3977443" cy="4128985"/>
          </a:xfrm>
          <a:prstGeom prst="rect">
            <a:avLst/>
          </a:prstGeom>
        </p:spPr>
      </p:pic>
    </p:spTree>
    <p:extLst>
      <p:ext uri="{BB962C8B-B14F-4D97-AF65-F5344CB8AC3E}">
        <p14:creationId xmlns:p14="http://schemas.microsoft.com/office/powerpoint/2010/main" val="6676494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3"/>
          <a:stretch>
            <a:fillRect/>
          </a:stretch>
        </p:blipFill>
        <p:spPr>
          <a:xfrm>
            <a:off x="0" y="423333"/>
            <a:ext cx="9144000" cy="6108192"/>
          </a:xfrm>
          <a:prstGeom prst="rect">
            <a:avLst/>
          </a:prstGeom>
        </p:spPr>
      </p:pic>
      <p:sp>
        <p:nvSpPr>
          <p:cNvPr id="5" name="TextBox 4"/>
          <p:cNvSpPr txBox="1"/>
          <p:nvPr/>
        </p:nvSpPr>
        <p:spPr>
          <a:xfrm>
            <a:off x="155222" y="553648"/>
            <a:ext cx="3513667" cy="707886"/>
          </a:xfrm>
          <a:prstGeom prst="rect">
            <a:avLst/>
          </a:prstGeom>
          <a:noFill/>
        </p:spPr>
        <p:txBody>
          <a:bodyPr wrap="square" rtlCol="0">
            <a:spAutoFit/>
          </a:bodyPr>
          <a:lstStyle/>
          <a:p>
            <a:r>
              <a:rPr lang="en-US" sz="4000" dirty="0" smtClean="0">
                <a:solidFill>
                  <a:srgbClr val="FFFFFF"/>
                </a:solidFill>
              </a:rPr>
              <a:t>Questions?</a:t>
            </a:r>
            <a:endParaRPr lang="en-US" sz="4000" dirty="0">
              <a:solidFill>
                <a:srgbClr val="FFFFFF"/>
              </a:solidFill>
            </a:endParaRPr>
          </a:p>
        </p:txBody>
      </p:sp>
    </p:spTree>
    <p:extLst>
      <p:ext uri="{BB962C8B-B14F-4D97-AF65-F5344CB8AC3E}">
        <p14:creationId xmlns:p14="http://schemas.microsoft.com/office/powerpoint/2010/main" val="20146280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674" y="3623408"/>
            <a:ext cx="4296701" cy="3018432"/>
          </a:xfrm>
          <a:prstGeom prst="rect">
            <a:avLst/>
          </a:prstGeom>
        </p:spPr>
      </p:pic>
      <p:pic>
        <p:nvPicPr>
          <p:cNvPr id="6" name="Picture 5"/>
          <p:cNvPicPr>
            <a:picLocks noChangeAspect="1"/>
          </p:cNvPicPr>
          <p:nvPr/>
        </p:nvPicPr>
        <p:blipFill>
          <a:blip r:embed="rId4"/>
          <a:stretch>
            <a:fillRect/>
          </a:stretch>
        </p:blipFill>
        <p:spPr>
          <a:xfrm>
            <a:off x="4039039" y="259544"/>
            <a:ext cx="2435274" cy="3247032"/>
          </a:xfrm>
          <a:prstGeom prst="rect">
            <a:avLst/>
          </a:prstGeom>
        </p:spPr>
      </p:pic>
      <p:pic>
        <p:nvPicPr>
          <p:cNvPr id="7" name="Picture 6"/>
          <p:cNvPicPr>
            <a:picLocks noChangeAspect="1"/>
          </p:cNvPicPr>
          <p:nvPr/>
        </p:nvPicPr>
        <p:blipFill rotWithShape="1">
          <a:blip r:embed="rId5"/>
          <a:srcRect r="13937"/>
          <a:stretch/>
        </p:blipFill>
        <p:spPr>
          <a:xfrm>
            <a:off x="202674" y="282640"/>
            <a:ext cx="3729212" cy="3250955"/>
          </a:xfrm>
          <a:prstGeom prst="rect">
            <a:avLst/>
          </a:prstGeom>
        </p:spPr>
      </p:pic>
      <p:pic>
        <p:nvPicPr>
          <p:cNvPr id="8" name="Picture 7"/>
          <p:cNvPicPr>
            <a:picLocks noChangeAspect="1"/>
          </p:cNvPicPr>
          <p:nvPr/>
        </p:nvPicPr>
        <p:blipFill>
          <a:blip r:embed="rId6"/>
          <a:stretch>
            <a:fillRect/>
          </a:stretch>
        </p:blipFill>
        <p:spPr>
          <a:xfrm>
            <a:off x="4834305" y="3623409"/>
            <a:ext cx="4024576" cy="3018432"/>
          </a:xfrm>
          <a:prstGeom prst="rect">
            <a:avLst/>
          </a:prstGeom>
        </p:spPr>
      </p:pic>
      <p:pic>
        <p:nvPicPr>
          <p:cNvPr id="10" name="Picture 9"/>
          <p:cNvPicPr>
            <a:picLocks noChangeAspect="1"/>
          </p:cNvPicPr>
          <p:nvPr/>
        </p:nvPicPr>
        <p:blipFill rotWithShape="1">
          <a:blip r:embed="rId7"/>
          <a:srcRect l="8353"/>
          <a:stretch/>
        </p:blipFill>
        <p:spPr>
          <a:xfrm>
            <a:off x="6566651" y="259544"/>
            <a:ext cx="2283466" cy="1674032"/>
          </a:xfrm>
          <a:prstGeom prst="rect">
            <a:avLst/>
          </a:prstGeom>
        </p:spPr>
      </p:pic>
      <p:pic>
        <p:nvPicPr>
          <p:cNvPr id="11" name="Picture 10"/>
          <p:cNvPicPr>
            <a:picLocks noChangeAspect="1"/>
          </p:cNvPicPr>
          <p:nvPr/>
        </p:nvPicPr>
        <p:blipFill>
          <a:blip r:embed="rId8"/>
          <a:stretch>
            <a:fillRect/>
          </a:stretch>
        </p:blipFill>
        <p:spPr>
          <a:xfrm>
            <a:off x="6566651" y="1999476"/>
            <a:ext cx="2283465" cy="1518505"/>
          </a:xfrm>
          <a:prstGeom prst="rect">
            <a:avLst/>
          </a:prstGeom>
        </p:spPr>
      </p:pic>
    </p:spTree>
    <p:extLst>
      <p:ext uri="{BB962C8B-B14F-4D97-AF65-F5344CB8AC3E}">
        <p14:creationId xmlns:p14="http://schemas.microsoft.com/office/powerpoint/2010/main" val="17873094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a:t>
            </a:r>
            <a:endParaRPr lang="en-US" dirty="0"/>
          </a:p>
        </p:txBody>
      </p:sp>
      <p:sp>
        <p:nvSpPr>
          <p:cNvPr id="3" name="Content Placeholder 2"/>
          <p:cNvSpPr>
            <a:spLocks noGrp="1"/>
          </p:cNvSpPr>
          <p:nvPr>
            <p:ph sz="quarter" idx="1"/>
          </p:nvPr>
        </p:nvSpPr>
        <p:spPr/>
        <p:txBody>
          <a:bodyPr/>
          <a:lstStyle/>
          <a:p>
            <a:pPr marL="0" indent="0">
              <a:buNone/>
            </a:pPr>
            <a:r>
              <a:rPr lang="en-US" dirty="0" smtClean="0"/>
              <a:t>Which groups of marine mammals are called pinnipeds?</a:t>
            </a:r>
          </a:p>
          <a:p>
            <a:pPr marL="514350" indent="-514350">
              <a:buFont typeface="+mj-lt"/>
              <a:buAutoNum type="arabicPeriod"/>
            </a:pPr>
            <a:r>
              <a:rPr lang="en-US" dirty="0" smtClean="0"/>
              <a:t>Whales and dolphins</a:t>
            </a:r>
          </a:p>
          <a:p>
            <a:pPr marL="514350" indent="-514350">
              <a:buFont typeface="+mj-lt"/>
              <a:buAutoNum type="arabicPeriod"/>
            </a:pPr>
            <a:r>
              <a:rPr lang="en-US" dirty="0" smtClean="0"/>
              <a:t>Manatees and dugongs</a:t>
            </a:r>
          </a:p>
          <a:p>
            <a:pPr marL="514350" indent="-514350">
              <a:buFont typeface="+mj-lt"/>
              <a:buAutoNum type="arabicPeriod"/>
            </a:pPr>
            <a:r>
              <a:rPr lang="en-US" dirty="0" smtClean="0"/>
              <a:t>Sea otters and polar bears</a:t>
            </a:r>
          </a:p>
          <a:p>
            <a:pPr marL="514350" indent="-514350">
              <a:buFont typeface="+mj-lt"/>
              <a:buAutoNum type="arabicPeriod"/>
            </a:pPr>
            <a:r>
              <a:rPr lang="en-US" dirty="0" smtClean="0"/>
              <a:t>Seals and sea lions</a:t>
            </a:r>
          </a:p>
        </p:txBody>
      </p:sp>
    </p:spTree>
    <p:extLst>
      <p:ext uri="{BB962C8B-B14F-4D97-AF65-F5344CB8AC3E}">
        <p14:creationId xmlns:p14="http://schemas.microsoft.com/office/powerpoint/2010/main" val="42602562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338033" y="3335867"/>
            <a:ext cx="2286000" cy="1361326"/>
            <a:chOff x="4648200" y="4448924"/>
            <a:chExt cx="2286000" cy="1361326"/>
          </a:xfrm>
        </p:grpSpPr>
        <p:pic>
          <p:nvPicPr>
            <p:cNvPr id="17" name="Picture 1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0" y="4448924"/>
              <a:ext cx="2286000" cy="1361326"/>
            </a:xfrm>
            <a:prstGeom prst="rect">
              <a:avLst/>
            </a:prstGeom>
            <a:noFill/>
            <a:ln w="9525">
              <a:noFill/>
              <a:miter lim="800000"/>
              <a:headEnd/>
              <a:tailEnd/>
            </a:ln>
          </p:spPr>
        </p:pic>
        <p:sp>
          <p:nvSpPr>
            <p:cNvPr id="18" name="Rectangle 17"/>
            <p:cNvSpPr/>
            <p:nvPr/>
          </p:nvSpPr>
          <p:spPr>
            <a:xfrm>
              <a:off x="4953000" y="4667250"/>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Pinnipeds</a:t>
            </a:r>
            <a:endParaRPr lang="en-US" dirty="0"/>
          </a:p>
        </p:txBody>
      </p:sp>
      <p:sp>
        <p:nvSpPr>
          <p:cNvPr id="14" name="Content Placeholder 2"/>
          <p:cNvSpPr>
            <a:spLocks noGrp="1"/>
          </p:cNvSpPr>
          <p:nvPr>
            <p:ph sz="quarter" idx="1"/>
          </p:nvPr>
        </p:nvSpPr>
        <p:spPr>
          <a:xfrm>
            <a:off x="612648" y="1600200"/>
            <a:ext cx="8153400" cy="4495800"/>
          </a:xfrm>
        </p:spPr>
        <p:txBody>
          <a:bodyPr>
            <a:normAutofit/>
          </a:bodyPr>
          <a:lstStyle/>
          <a:p>
            <a:r>
              <a:rPr lang="en-US" sz="3300" dirty="0" smtClean="0"/>
              <a:t>Walruses (Odobenidae)</a:t>
            </a:r>
          </a:p>
          <a:p>
            <a:pPr lvl="1"/>
            <a:r>
              <a:rPr lang="en-US" sz="3000" dirty="0" smtClean="0"/>
              <a:t>1 species</a:t>
            </a:r>
          </a:p>
          <a:p>
            <a:pPr marL="365760" lvl="1" indent="0">
              <a:buNone/>
            </a:pPr>
            <a:endParaRPr lang="en-US" sz="3000" dirty="0" smtClean="0"/>
          </a:p>
          <a:p>
            <a:r>
              <a:rPr lang="en-US" sz="3300" dirty="0"/>
              <a:t>Sea lions and fur seals (Otariidae)</a:t>
            </a:r>
          </a:p>
          <a:p>
            <a:pPr lvl="1"/>
            <a:r>
              <a:rPr lang="en-US" sz="3000" dirty="0"/>
              <a:t>14 </a:t>
            </a:r>
            <a:r>
              <a:rPr lang="en-US" sz="3000" dirty="0" smtClean="0"/>
              <a:t>species</a:t>
            </a:r>
          </a:p>
          <a:p>
            <a:pPr marL="365760" lvl="1" indent="0">
              <a:buNone/>
            </a:pPr>
            <a:endParaRPr lang="en-US" sz="3000" dirty="0" smtClean="0"/>
          </a:p>
          <a:p>
            <a:r>
              <a:rPr lang="en-US" sz="3300" dirty="0"/>
              <a:t>Seals (Phocidae)</a:t>
            </a:r>
          </a:p>
          <a:p>
            <a:pPr lvl="1"/>
            <a:r>
              <a:rPr lang="en-US" sz="3000" dirty="0"/>
              <a:t>18 species</a:t>
            </a:r>
          </a:p>
          <a:p>
            <a:pPr lvl="1"/>
            <a:endParaRPr lang="en-US" sz="3000" dirty="0" smtClean="0"/>
          </a:p>
          <a:p>
            <a:pPr lvl="1"/>
            <a:endParaRPr lang="en-US" sz="3000" dirty="0"/>
          </a:p>
        </p:txBody>
      </p:sp>
      <p:pic>
        <p:nvPicPr>
          <p:cNvPr id="15" name="Picture 2" descr="http://nolaj.ca/IMAGES%20for%20website/ILLUSTRATIONS%20at%20420%20px/2-2-5-walrus-420.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02037" y="1672576"/>
            <a:ext cx="1600200" cy="1303020"/>
          </a:xfrm>
          <a:prstGeom prst="rect">
            <a:avLst/>
          </a:prstGeom>
          <a:noFill/>
        </p:spPr>
      </p:pic>
      <p:grpSp>
        <p:nvGrpSpPr>
          <p:cNvPr id="19" name="Group 18"/>
          <p:cNvGrpSpPr/>
          <p:nvPr/>
        </p:nvGrpSpPr>
        <p:grpSpPr>
          <a:xfrm>
            <a:off x="3944794" y="4676775"/>
            <a:ext cx="3048000" cy="1419225"/>
            <a:chOff x="5105400" y="1295400"/>
            <a:chExt cx="3048000" cy="1419225"/>
          </a:xfrm>
        </p:grpSpPr>
        <p:pic>
          <p:nvPicPr>
            <p:cNvPr id="20"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05400" y="1295400"/>
              <a:ext cx="2440705" cy="1419225"/>
            </a:xfrm>
            <a:prstGeom prst="rect">
              <a:avLst/>
            </a:prstGeom>
            <a:noFill/>
            <a:ln w="9525">
              <a:noFill/>
              <a:miter lim="800000"/>
              <a:headEnd/>
              <a:tailEnd/>
            </a:ln>
          </p:spPr>
        </p:pic>
        <p:sp>
          <p:nvSpPr>
            <p:cNvPr id="21" name="Rectangle 20"/>
            <p:cNvSpPr/>
            <p:nvPr/>
          </p:nvSpPr>
          <p:spPr>
            <a:xfrm>
              <a:off x="5791200" y="1295400"/>
              <a:ext cx="2362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77000" y="1524000"/>
              <a:ext cx="1295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527077" y="4767748"/>
            <a:ext cx="8153400" cy="1403659"/>
          </a:xfrm>
          <a:prstGeom prst="rect">
            <a:avLst/>
          </a:prstGeom>
          <a:solidFill>
            <a:schemeClr val="accent1">
              <a:alpha val="1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84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elephant seals</a:t>
            </a:r>
            <a:endParaRPr lang="en-US" dirty="0"/>
          </a:p>
        </p:txBody>
      </p:sp>
      <p:pic>
        <p:nvPicPr>
          <p:cNvPr id="5" name="Picture 4"/>
          <p:cNvPicPr>
            <a:picLocks noChangeAspect="1"/>
          </p:cNvPicPr>
          <p:nvPr/>
        </p:nvPicPr>
        <p:blipFill>
          <a:blip r:embed="rId3"/>
          <a:stretch>
            <a:fillRect/>
          </a:stretch>
        </p:blipFill>
        <p:spPr>
          <a:xfrm>
            <a:off x="2048227" y="1481666"/>
            <a:ext cx="5247217" cy="2505981"/>
          </a:xfrm>
          <a:prstGeom prst="rect">
            <a:avLst/>
          </a:prstGeom>
        </p:spPr>
      </p:pic>
      <p:pic>
        <p:nvPicPr>
          <p:cNvPr id="7" name="Picture 6"/>
          <p:cNvPicPr>
            <a:picLocks noChangeAspect="1"/>
          </p:cNvPicPr>
          <p:nvPr/>
        </p:nvPicPr>
        <p:blipFill>
          <a:blip r:embed="rId4"/>
          <a:stretch>
            <a:fillRect/>
          </a:stretch>
        </p:blipFill>
        <p:spPr>
          <a:xfrm>
            <a:off x="725537" y="3931203"/>
            <a:ext cx="3482256" cy="2786027"/>
          </a:xfrm>
          <a:prstGeom prst="rect">
            <a:avLst/>
          </a:prstGeom>
        </p:spPr>
      </p:pic>
      <p:pic>
        <p:nvPicPr>
          <p:cNvPr id="8" name="Picture 7"/>
          <p:cNvPicPr>
            <a:picLocks noChangeAspect="1"/>
          </p:cNvPicPr>
          <p:nvPr/>
        </p:nvPicPr>
        <p:blipFill>
          <a:blip r:embed="rId5"/>
          <a:stretch>
            <a:fillRect/>
          </a:stretch>
        </p:blipFill>
        <p:spPr>
          <a:xfrm>
            <a:off x="4347468" y="3945876"/>
            <a:ext cx="4175644" cy="2785122"/>
          </a:xfrm>
          <a:prstGeom prst="rect">
            <a:avLst/>
          </a:prstGeom>
        </p:spPr>
      </p:pic>
    </p:spTree>
    <p:extLst>
      <p:ext uri="{BB962C8B-B14F-4D97-AF65-F5344CB8AC3E}">
        <p14:creationId xmlns:p14="http://schemas.microsoft.com/office/powerpoint/2010/main" val="6752624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2</a:t>
            </a:r>
            <a:endParaRPr lang="en-US" dirty="0"/>
          </a:p>
        </p:txBody>
      </p:sp>
      <p:sp>
        <p:nvSpPr>
          <p:cNvPr id="3" name="Content Placeholder 2"/>
          <p:cNvSpPr>
            <a:spLocks noGrp="1"/>
          </p:cNvSpPr>
          <p:nvPr>
            <p:ph sz="quarter" idx="1"/>
          </p:nvPr>
        </p:nvSpPr>
        <p:spPr/>
        <p:txBody>
          <a:bodyPr/>
          <a:lstStyle/>
          <a:p>
            <a:pPr marL="0" indent="0">
              <a:buNone/>
            </a:pPr>
            <a:r>
              <a:rPr lang="en-US" dirty="0" smtClean="0"/>
              <a:t>Have you seen a northern elephant seal before?</a:t>
            </a:r>
          </a:p>
          <a:p>
            <a:pPr marL="514350" indent="-514350">
              <a:buFont typeface="+mj-lt"/>
              <a:buAutoNum type="arabicPeriod"/>
            </a:pPr>
            <a:r>
              <a:rPr lang="en-US" dirty="0" smtClean="0"/>
              <a:t>Yes</a:t>
            </a:r>
          </a:p>
          <a:p>
            <a:pPr marL="514350" indent="-514350">
              <a:buFont typeface="+mj-lt"/>
              <a:buAutoNum type="arabicPeriod"/>
            </a:pPr>
            <a:r>
              <a:rPr lang="en-US" dirty="0" smtClean="0"/>
              <a:t>No</a:t>
            </a:r>
          </a:p>
          <a:p>
            <a:pPr marL="514350" indent="-514350">
              <a:buFont typeface="+mj-lt"/>
              <a:buAutoNum type="arabicPeriod"/>
            </a:pPr>
            <a:r>
              <a:rPr lang="en-US" dirty="0" smtClean="0"/>
              <a:t>Not sure</a:t>
            </a:r>
          </a:p>
          <a:p>
            <a:endParaRPr lang="en-US" dirty="0"/>
          </a:p>
        </p:txBody>
      </p:sp>
    </p:spTree>
    <p:extLst>
      <p:ext uri="{BB962C8B-B14F-4D97-AF65-F5344CB8AC3E}">
        <p14:creationId xmlns:p14="http://schemas.microsoft.com/office/powerpoint/2010/main" val="116259808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1976</TotalTime>
  <Words>2338</Words>
  <Application>Microsoft Macintosh PowerPoint</Application>
  <PresentationFormat>On-screen Show (4:3)</PresentationFormat>
  <Paragraphs>222</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Median</vt:lpstr>
      <vt:lpstr>Male vs. female: feeding behavior of northern elephant seals </vt:lpstr>
      <vt:lpstr>PowerPoint Presentation</vt:lpstr>
      <vt:lpstr>Terrestrial vs. Marine Food Webs</vt:lpstr>
      <vt:lpstr>Logistical Challenges</vt:lpstr>
      <vt:lpstr>PowerPoint Presentation</vt:lpstr>
      <vt:lpstr>Poll Question 1</vt:lpstr>
      <vt:lpstr>Pinnipeds</vt:lpstr>
      <vt:lpstr>Northern elephant seals</vt:lpstr>
      <vt:lpstr>Poll Question 2</vt:lpstr>
      <vt:lpstr>PowerPoint Presentation</vt:lpstr>
      <vt:lpstr>PowerPoint Presentation</vt:lpstr>
      <vt:lpstr>PowerPoint Presentation</vt:lpstr>
      <vt:lpstr>Male Annual Life Cycle</vt:lpstr>
      <vt:lpstr>Female Annual Life Cycle</vt:lpstr>
      <vt:lpstr>UCSC Research</vt:lpstr>
      <vt:lpstr>PowerPoint Presentation</vt:lpstr>
      <vt:lpstr>Elephant Seal Home Range (Before)</vt:lpstr>
      <vt:lpstr>Elephant Seal Home Range (After)</vt:lpstr>
      <vt:lpstr>PowerPoint Presentation</vt:lpstr>
      <vt:lpstr>Dive Types</vt:lpstr>
      <vt:lpstr>Diving Profiles</vt:lpstr>
      <vt:lpstr>3D Dive Behavior</vt:lpstr>
      <vt:lpstr>PowerPoint Presentation</vt:lpstr>
      <vt:lpstr>Jaw Motion Events</vt:lpstr>
      <vt:lpstr>Poll Question 3</vt:lpstr>
      <vt:lpstr>Mesopelagic Prey</vt:lpstr>
      <vt:lpstr>Males vs. Females</vt:lpstr>
      <vt:lpstr>PowerPoint Presentation</vt:lpstr>
      <vt:lpstr>Male and Female Tracks</vt:lpstr>
      <vt:lpstr>Male Movement</vt:lpstr>
      <vt:lpstr>Female Movement</vt:lpstr>
      <vt:lpstr>Female Movement</vt:lpstr>
      <vt:lpstr>Male Dive Behavior</vt:lpstr>
      <vt:lpstr>Female Dive Behavior</vt:lpstr>
      <vt:lpstr>Poll Question 4</vt:lpstr>
      <vt:lpstr>Male Foraging Areas</vt:lpstr>
      <vt:lpstr>Female Foraging Areas</vt:lpstr>
      <vt:lpstr>PowerPoint Presentation</vt:lpstr>
      <vt:lpstr>Males and Females Are Different!</vt:lpstr>
      <vt:lpstr>What Drives Differences</vt:lpstr>
      <vt:lpstr>PowerPoint Presentation</vt:lpstr>
      <vt:lpstr>Males and Females Are (Mostly) Different</vt:lpstr>
      <vt:lpstr>More Information</vt:lpstr>
      <vt:lpstr>Educational Resources</vt:lpstr>
      <vt:lpstr>Educational Resources</vt:lpstr>
      <vt:lpstr>Educational Resources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Kienle</dc:creator>
  <cp:lastModifiedBy>Sarah Kienle</cp:lastModifiedBy>
  <cp:revision>110</cp:revision>
  <cp:lastPrinted>2017-02-23T22:27:11Z</cp:lastPrinted>
  <dcterms:created xsi:type="dcterms:W3CDTF">2016-05-10T16:34:19Z</dcterms:created>
  <dcterms:modified xsi:type="dcterms:W3CDTF">2017-02-23T22:46:01Z</dcterms:modified>
</cp:coreProperties>
</file>