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14" r:id="rId3"/>
    <p:sldId id="280" r:id="rId4"/>
    <p:sldId id="261" r:id="rId5"/>
    <p:sldId id="260" r:id="rId6"/>
    <p:sldId id="292" r:id="rId7"/>
    <p:sldId id="294" r:id="rId8"/>
    <p:sldId id="281" r:id="rId9"/>
    <p:sldId id="282" r:id="rId10"/>
    <p:sldId id="284" r:id="rId11"/>
    <p:sldId id="286" r:id="rId12"/>
    <p:sldId id="287" r:id="rId13"/>
    <p:sldId id="285" r:id="rId14"/>
    <p:sldId id="288" r:id="rId15"/>
    <p:sldId id="289" r:id="rId16"/>
    <p:sldId id="290" r:id="rId17"/>
    <p:sldId id="291" r:id="rId18"/>
    <p:sldId id="302" r:id="rId19"/>
    <p:sldId id="295" r:id="rId20"/>
    <p:sldId id="307" r:id="rId21"/>
    <p:sldId id="298" r:id="rId22"/>
    <p:sldId id="308" r:id="rId23"/>
    <p:sldId id="309" r:id="rId24"/>
    <p:sldId id="311" r:id="rId25"/>
    <p:sldId id="312" r:id="rId26"/>
    <p:sldId id="313" r:id="rId27"/>
    <p:sldId id="310" r:id="rId28"/>
    <p:sldId id="305" r:id="rId29"/>
    <p:sldId id="301" r:id="rId30"/>
    <p:sldId id="304" r:id="rId31"/>
    <p:sldId id="317" r:id="rId32"/>
    <p:sldId id="283" r:id="rId33"/>
    <p:sldId id="315" r:id="rId34"/>
    <p:sldId id="316" r:id="rId35"/>
    <p:sldId id="2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Hajduk - NOAA Federa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8D"/>
    <a:srgbClr val="004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9381" autoAdjust="0"/>
  </p:normalViewPr>
  <p:slideViewPr>
    <p:cSldViewPr snapToGrid="0">
      <p:cViewPr varScale="1">
        <p:scale>
          <a:sx n="77" d="100"/>
          <a:sy n="77" d="100"/>
        </p:scale>
        <p:origin x="882"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BEC6B-F892-BE4D-94DB-5EBEC66961BE}"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09C4-71B9-1848-893C-E3FC66F8310E}" type="slidenum">
              <a:rPr lang="en-US" smtClean="0"/>
              <a:t>‹#›</a:t>
            </a:fld>
            <a:endParaRPr lang="en-US"/>
          </a:p>
        </p:txBody>
      </p:sp>
    </p:spTree>
    <p:extLst>
      <p:ext uri="{BB962C8B-B14F-4D97-AF65-F5344CB8AC3E}">
        <p14:creationId xmlns:p14="http://schemas.microsoft.com/office/powerpoint/2010/main" val="1602680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Olympic Coast National Marine Sanctuary shown on left; Photo by Nancy Sefton: https://sanctuaries.noaa.gov/pgallery/pgolympic/habitats/habitats_8.html  </a:t>
            </a:r>
          </a:p>
          <a:p>
            <a:pPr eaLnBrk="1" hangingPunct="1"/>
            <a:r>
              <a:rPr lang="en-US" altLang="en-US" dirty="0">
                <a:latin typeface="Arial" panose="020B0604020202020204" pitchFamily="34" charset="0"/>
                <a:ea typeface="ＭＳ Ｐゴシック" panose="020B0600070205080204" pitchFamily="34" charset="-128"/>
              </a:rPr>
              <a:t>A California rocky shore is on the right; Photo by Clark CC-BY-NC 2.0: https://flic.kr/p/N8ySVL</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a:t>
            </a:fld>
            <a:endParaRPr lang="en-US"/>
          </a:p>
        </p:txBody>
      </p:sp>
    </p:spTree>
    <p:extLst>
      <p:ext uri="{BB962C8B-B14F-4D97-AF65-F5344CB8AC3E}">
        <p14:creationId xmlns:p14="http://schemas.microsoft.com/office/powerpoint/2010/main" val="157737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The Giant Green Anemone is hard to miss. Its huge! Sometimes you will see them all curled up with sand and small rocks attached to their body to prevent drying out.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l">
              <a:spcBef>
                <a:spcPts val="0"/>
              </a:spcBef>
              <a:spcAft>
                <a:spcPts val="0"/>
              </a:spcAft>
            </a:pPr>
            <a:r>
              <a:rPr lang="en-US" sz="1800" dirty="0">
                <a:effectLst/>
                <a:latin typeface="Arial" panose="020B0604020202020204" pitchFamily="34" charset="0"/>
                <a:ea typeface="Cambria" panose="02040503050406030204" pitchFamily="18" charset="0"/>
                <a:cs typeface="Times New Roman" panose="02020603050405020304" pitchFamily="18" charset="0"/>
              </a:rPr>
              <a:t>Giant green anemones are often solitary while the aggregating ones are found in groups of clones.  The giant greens live in the mid- to </a:t>
            </a:r>
            <a:r>
              <a:rPr lang="en-US" sz="1800" dirty="0" err="1">
                <a:effectLst/>
                <a:latin typeface="Arial" panose="020B0604020202020204" pitchFamily="34" charset="0"/>
                <a:ea typeface="Cambria" panose="02040503050406030204" pitchFamily="18" charset="0"/>
                <a:cs typeface="Times New Roman" panose="02020603050405020304" pitchFamily="18" charset="0"/>
              </a:rPr>
              <a:t>lowtide</a:t>
            </a:r>
            <a:r>
              <a:rPr lang="en-US" sz="1800" dirty="0">
                <a:effectLst/>
                <a:latin typeface="Arial" panose="020B0604020202020204" pitchFamily="34" charset="0"/>
                <a:ea typeface="Cambria" panose="02040503050406030204" pitchFamily="18" charset="0"/>
                <a:cs typeface="Times New Roman" panose="02020603050405020304" pitchFamily="18" charset="0"/>
              </a:rPr>
              <a:t> zone and are not that abundant in the simulated monitoring.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l">
              <a:spcBef>
                <a:spcPts val="0"/>
              </a:spcBef>
              <a:spcAft>
                <a:spcPts val="0"/>
              </a:spcAft>
            </a:pPr>
            <a:r>
              <a:rPr lang="en-US" sz="1800" dirty="0">
                <a:effectLst/>
                <a:latin typeface="Arial" panose="020B060402020202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l">
              <a:spcBef>
                <a:spcPts val="0"/>
              </a:spcBef>
              <a:spcAft>
                <a:spcPts val="0"/>
              </a:spcAft>
            </a:pPr>
            <a:r>
              <a:rPr lang="en-US" sz="1800" dirty="0">
                <a:effectLst/>
                <a:latin typeface="Arial" panose="020B0604020202020204" pitchFamily="34" charset="0"/>
                <a:ea typeface="Cambria" panose="02040503050406030204" pitchFamily="18" charset="0"/>
                <a:cs typeface="Times New Roman" panose="02020603050405020304" pitchFamily="18" charset="0"/>
              </a:rPr>
              <a:t>New anemones bud off from the adult and are seen on the base of the animal.  (The identification card has a nice picture of this.)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l">
              <a:spcBef>
                <a:spcPts val="0"/>
              </a:spcBef>
              <a:spcAft>
                <a:spcPts val="0"/>
              </a:spcAft>
            </a:pPr>
            <a:r>
              <a:rPr lang="en-US" sz="1800" dirty="0">
                <a:effectLst/>
                <a:latin typeface="Arial" panose="020B0604020202020204" pitchFamily="34" charset="0"/>
                <a:ea typeface="Cambria" panose="02040503050406030204" pitchFamily="18" charset="0"/>
                <a:cs typeface="Times New Roman" panose="02020603050405020304" pitchFamily="18" charset="0"/>
              </a:rPr>
              <a:t>Photo: K. Soave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11</a:t>
            </a:fld>
            <a:endParaRPr lang="en-US"/>
          </a:p>
        </p:txBody>
      </p:sp>
    </p:spTree>
    <p:extLst>
      <p:ext uri="{BB962C8B-B14F-4D97-AF65-F5344CB8AC3E}">
        <p14:creationId xmlns:p14="http://schemas.microsoft.com/office/powerpoint/2010/main" val="219684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Chitons are mollusks. Mollusks are often shelled animals with a large muscular foot. This phylum includes snails, mussels and clams.  Chitons are a more primitive group of mollusks with eight separate plates, rather than one shell.  They use the foot to hold on tightly to the rocks as the waves crash around. They can easily be overlooked.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Photos: K. Soave and J. Saltzman</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12</a:t>
            </a:fld>
            <a:endParaRPr lang="en-US"/>
          </a:p>
        </p:txBody>
      </p:sp>
    </p:spTree>
    <p:extLst>
      <p:ext uri="{BB962C8B-B14F-4D97-AF65-F5344CB8AC3E}">
        <p14:creationId xmlns:p14="http://schemas.microsoft.com/office/powerpoint/2010/main" val="254757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There are two species of snails to monitor at Duxbury.  The abundant turban snail lives in the high to mid zone.  It has a very round shell and is generally brown to black in color.  The turban snail is an herbivore and grazes on the algae.  The whelks are predatory and have an elongated shell.  They are gray in color.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Hermit crabs live in snail shells and may be difficult to identify in photos. Photos: K. Soave and A. Devitt</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13</a:t>
            </a:fld>
            <a:endParaRPr lang="en-US"/>
          </a:p>
        </p:txBody>
      </p:sp>
    </p:spTree>
    <p:extLst>
      <p:ext uri="{BB962C8B-B14F-4D97-AF65-F5344CB8AC3E}">
        <p14:creationId xmlns:p14="http://schemas.microsoft.com/office/powerpoint/2010/main" val="1487248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Sea stars are the most well known and easily identified species in the rocky intertidal habitat.  The most abundant species is the ochre (o-</a:t>
            </a:r>
            <a:r>
              <a:rPr lang="en-US" altLang="en-US" dirty="0" err="1">
                <a:latin typeface="Arial" panose="020B0604020202020204" pitchFamily="34" charset="0"/>
                <a:ea typeface="ＭＳ Ｐゴシック" panose="020B0600070205080204" pitchFamily="34" charset="-128"/>
              </a:rPr>
              <a:t>ker</a:t>
            </a:r>
            <a:r>
              <a:rPr lang="en-US" altLang="en-US" dirty="0">
                <a:latin typeface="Arial" panose="020B0604020202020204" pitchFamily="34" charset="0"/>
                <a:ea typeface="ＭＳ Ｐゴシック" panose="020B0600070205080204" pitchFamily="34" charset="-128"/>
              </a:rPr>
              <a:t>) sea star. It grows up to 10 inches in diameter and has a few color morphs – orange, brown and purple.  Sea stars are predators and are very important in the dynamics of the rocky intertidal zone.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On the smaller side are six-armed sea stars. They grow only to an inch in diameter.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Very rare at Duxbury, yet much more abundant at other rocky intertidal zones, are bat stars.  They are very colorful and grow to about 5 inches in diameter.  The name comes from the webbing between the arms of the bat star.</a:t>
            </a:r>
          </a:p>
          <a:p>
            <a:pPr eaLnBrk="1" hangingPunct="1"/>
            <a:r>
              <a:rPr lang="en-US" altLang="en-US" dirty="0">
                <a:latin typeface="Arial" panose="020B0604020202020204" pitchFamily="34" charset="0"/>
                <a:ea typeface="ＭＳ Ｐゴシック" panose="020B0600070205080204" pitchFamily="34" charset="-128"/>
              </a:rPr>
              <a:t>Photos: K. Soave</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14</a:t>
            </a:fld>
            <a:endParaRPr lang="en-US"/>
          </a:p>
        </p:txBody>
      </p:sp>
    </p:spTree>
    <p:extLst>
      <p:ext uri="{BB962C8B-B14F-4D97-AF65-F5344CB8AC3E}">
        <p14:creationId xmlns:p14="http://schemas.microsoft.com/office/powerpoint/2010/main" val="75550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Limpets are another interesting group of mollusks. They only have one shell that covers their muscular foot. The limpets monitored at Duxbury are small in size - a quarter to a half an inch in diameter.  Some people think they look like little volcanoes.  Another species that is found on the outer reefs in the high wave action area are owl limpets. They grow much larger, up to 2 inches in diameter. </a:t>
            </a:r>
          </a:p>
          <a:p>
            <a:pPr eaLnBrk="1" hangingPunct="1"/>
            <a:r>
              <a:rPr lang="en-US" altLang="en-US" dirty="0">
                <a:latin typeface="Arial" panose="020B0604020202020204" pitchFamily="34" charset="0"/>
                <a:ea typeface="ＭＳ Ｐゴシック" panose="020B0600070205080204" pitchFamily="34" charset="-128"/>
              </a:rPr>
              <a:t>Large photo: </a:t>
            </a:r>
            <a:r>
              <a:rPr lang="en-US" sz="1800" dirty="0">
                <a:effectLst/>
                <a:latin typeface="Arial" panose="020B0604020202020204" pitchFamily="34" charset="0"/>
                <a:ea typeface="Arial" panose="020B0604020202020204" pitchFamily="34" charset="0"/>
              </a:rPr>
              <a:t>Photo: H. Zell CC BY-SA 3.0</a:t>
            </a:r>
            <a:r>
              <a:rPr lang="en-US" altLang="en-US" dirty="0">
                <a:latin typeface="Arial" panose="020B0604020202020204" pitchFamily="34" charset="0"/>
                <a:ea typeface="ＭＳ Ｐゴシック" panose="020B0600070205080204" pitchFamily="34" charset="-128"/>
              </a:rPr>
              <a:t>: https://en.wikipedia.org/wiki/Lottia_digitalis</a:t>
            </a:r>
          </a:p>
        </p:txBody>
      </p:sp>
      <p:sp>
        <p:nvSpPr>
          <p:cNvPr id="4" name="Slide Number Placeholder 3"/>
          <p:cNvSpPr>
            <a:spLocks noGrp="1"/>
          </p:cNvSpPr>
          <p:nvPr>
            <p:ph type="sldNum" sz="quarter" idx="5"/>
          </p:nvPr>
        </p:nvSpPr>
        <p:spPr/>
        <p:txBody>
          <a:bodyPr/>
          <a:lstStyle/>
          <a:p>
            <a:fld id="{E79B09C4-71B9-1848-893C-E3FC66F8310E}" type="slidenum">
              <a:rPr lang="en-US" smtClean="0"/>
              <a:t>15</a:t>
            </a:fld>
            <a:endParaRPr lang="en-US"/>
          </a:p>
        </p:txBody>
      </p:sp>
    </p:spTree>
    <p:extLst>
      <p:ext uri="{BB962C8B-B14F-4D97-AF65-F5344CB8AC3E}">
        <p14:creationId xmlns:p14="http://schemas.microsoft.com/office/powerpoint/2010/main" val="2467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Mussels hang on tight to the rocks with threads that glue onto the rocks. They open their shells slightly when the tide is high to filter feed for plankton. When the tide is out, the shells close up to retain moisture. They are usually clustered together like in this photo in the intertidal zone.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16</a:t>
            </a:fld>
            <a:endParaRPr lang="en-US"/>
          </a:p>
        </p:txBody>
      </p:sp>
    </p:spTree>
    <p:extLst>
      <p:ext uri="{BB962C8B-B14F-4D97-AF65-F5344CB8AC3E}">
        <p14:creationId xmlns:p14="http://schemas.microsoft.com/office/powerpoint/2010/main" val="111889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Barnacles are not in the mollusk group although they may appear similar to some mollusks. They do have a shell, but not a muscular foot.  Barnacles are actually closely related to shrimp. A fun way to think about barnacles is that they are shrimp that have glued their heads to the rock, built a strong home around themselves, with doors that shut when the tide is out.  They open the doors, called plates, under the water so they can kick their legs to filter food out of the water.  The barnacles here are small - less than the width of your pinky finger (less than 1 cm in diameter). They are abundant in the high zone of the rocky intertidal habitat.  You will not have to count all the barnacles in your quadrat, just how many squares are they present in.</a:t>
            </a:r>
          </a:p>
          <a:p>
            <a:pPr eaLnBrk="1" hangingPunct="1"/>
            <a:r>
              <a:rPr lang="en-US" altLang="en-US" dirty="0">
                <a:latin typeface="Arial" panose="020B0604020202020204" pitchFamily="34" charset="0"/>
                <a:ea typeface="ＭＳ Ｐゴシック" panose="020B0600070205080204" pitchFamily="34" charset="-128"/>
              </a:rPr>
              <a:t>Photo: </a:t>
            </a:r>
            <a:r>
              <a:rPr lang="en-US" dirty="0">
                <a:effectLst/>
              </a:rPr>
              <a:t>James St. John CC BY 2.0; learn more: https://www.flickr.com/photos/47445767@N05/50642365548/</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17</a:t>
            </a:fld>
            <a:endParaRPr lang="en-US"/>
          </a:p>
        </p:txBody>
      </p:sp>
    </p:spTree>
    <p:extLst>
      <p:ext uri="{BB962C8B-B14F-4D97-AF65-F5344CB8AC3E}">
        <p14:creationId xmlns:p14="http://schemas.microsoft.com/office/powerpoint/2010/main" val="1054691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Students and researchers can easily study the rocky intertidal habitat because its accessible from shore. But how about under the water in the subtidal zone? In the shallower depths, researchers use quadrats when SCUBA diving, but how about at deeper depths, where scuba is not a safe or efficient option? At Cordell Bank National Marine Sanctuary, scientists use remotely operated vehicles to get below the surface and use video and photos to estimate the abundance of fishes and invertebrates.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panose="020B0600070205080204" pitchFamily="34" charset="-128"/>
              </a:rPr>
              <a:t>Photos: NOAA</a:t>
            </a:r>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18</a:t>
            </a:fld>
            <a:endParaRPr lang="en-US"/>
          </a:p>
        </p:txBody>
      </p:sp>
    </p:spTree>
    <p:extLst>
      <p:ext uri="{BB962C8B-B14F-4D97-AF65-F5344CB8AC3E}">
        <p14:creationId xmlns:p14="http://schemas.microsoft.com/office/powerpoint/2010/main" val="182594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The pictures you will be looking at today come from Cordell Bank, an underwater island/rocky reef about 20 miles west of Point Reyes and Bodega Head. Most of the bank sits on the continental shelf at 400 feet, while some of it rises to peaks of 115 feet below the surface of the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Image: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19</a:t>
            </a:fld>
            <a:endParaRPr lang="en-US"/>
          </a:p>
        </p:txBody>
      </p:sp>
    </p:spTree>
    <p:extLst>
      <p:ext uri="{BB962C8B-B14F-4D97-AF65-F5344CB8AC3E}">
        <p14:creationId xmlns:p14="http://schemas.microsoft.com/office/powerpoint/2010/main" val="1322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Orange Cup Coral is a stony coral, its tentacle tips are hard. It filter feeds for plankton, and is typically solitary, although, they can be abundant in certain areas. You will count these as individuals in the 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20</a:t>
            </a:fld>
            <a:endParaRPr lang="en-US"/>
          </a:p>
        </p:txBody>
      </p:sp>
    </p:spTree>
    <p:extLst>
      <p:ext uri="{BB962C8B-B14F-4D97-AF65-F5344CB8AC3E}">
        <p14:creationId xmlns:p14="http://schemas.microsoft.com/office/powerpoint/2010/main" val="277891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NOAA’s National Marine Sanctuaries protect more than just water. They protect cultural resources, coastlines, reefs, benthic (bottom) environments etc. Along the west coast of North America lie 5 sanctuaries that are in some of the most productive waters in the world. This is due to the Eastern Boundary Current called the California current. It provides abundant nutrients for the marine food web. The bottom environment is valuable habitat both at the intertidal zone and subtidal zone.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Map: NOAA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3</a:t>
            </a:fld>
            <a:endParaRPr lang="en-US"/>
          </a:p>
        </p:txBody>
      </p:sp>
    </p:spTree>
    <p:extLst>
      <p:ext uri="{BB962C8B-B14F-4D97-AF65-F5344CB8AC3E}">
        <p14:creationId xmlns:p14="http://schemas.microsoft.com/office/powerpoint/2010/main" val="1765920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Hydrocoral is another stony coral that that can be pink or purple. It is very fragile and slow growing. It can take 25 years to grow 1.5 inches! They filter feed for plankton and are solitary, but like orange cup coral, can be abundant in areas. Count these individually 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21</a:t>
            </a:fld>
            <a:endParaRPr lang="en-US"/>
          </a:p>
        </p:txBody>
      </p:sp>
    </p:spTree>
    <p:extLst>
      <p:ext uri="{BB962C8B-B14F-4D97-AF65-F5344CB8AC3E}">
        <p14:creationId xmlns:p14="http://schemas.microsoft.com/office/powerpoint/2010/main" val="94260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Strawberry anemones are bright pink and sometimes orange. They stand by themselves, but are very abundant. They use their stinging tentacle tips to catch plankton in the currents. They  thrive in strong current areas. These would be too hard to count individually, so this species you will count and record the number of squares they appear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22</a:t>
            </a:fld>
            <a:endParaRPr lang="en-US"/>
          </a:p>
        </p:txBody>
      </p:sp>
    </p:spTree>
    <p:extLst>
      <p:ext uri="{BB962C8B-B14F-4D97-AF65-F5344CB8AC3E}">
        <p14:creationId xmlns:p14="http://schemas.microsoft.com/office/powerpoint/2010/main" val="72415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Sponges come in a variety of shapes and sizes and are very difficult to identify to species. There are over 5,000 species in the world’s ocean and fresh water areas. They eat plankton by filter feeding. The small holes in sponges take in water. This body part is known as Ostia. The water goes through the sponge and is sent out the large holes known as Oscula. Plankton, bacteria and detritus are left behind in the sponge for it to consume! Since there are so many species, just look for organisms that look like a sponge.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23</a:t>
            </a:fld>
            <a:endParaRPr lang="en-US"/>
          </a:p>
        </p:txBody>
      </p:sp>
    </p:spTree>
    <p:extLst>
      <p:ext uri="{BB962C8B-B14F-4D97-AF65-F5344CB8AC3E}">
        <p14:creationId xmlns:p14="http://schemas.microsoft.com/office/powerpoint/2010/main" val="1382236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One of the categories on the data sheet is bare rock. The depths of the bank determine the type of marine life that live there and their abundance. The bottom habitat of Cordell Bank is mostly granite rock. It provides a place offshore for species to live on. Hundreds of different invertebrates use this habitat as a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24</a:t>
            </a:fld>
            <a:endParaRPr lang="en-US"/>
          </a:p>
        </p:txBody>
      </p:sp>
    </p:spTree>
    <p:extLst>
      <p:ext uri="{BB962C8B-B14F-4D97-AF65-F5344CB8AC3E}">
        <p14:creationId xmlns:p14="http://schemas.microsoft.com/office/powerpoint/2010/main" val="4272322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Crinoids are also known as Feather Stars. They are related to sea stars and  sea cucumbers. Crinoids can live as deep as 3,300 ft! They feed on plankton, detritus and bacteria. They can detach and drift in the currents to land in a new home.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25</a:t>
            </a:fld>
            <a:endParaRPr lang="en-US"/>
          </a:p>
        </p:txBody>
      </p:sp>
    </p:spTree>
    <p:extLst>
      <p:ext uri="{BB962C8B-B14F-4D97-AF65-F5344CB8AC3E}">
        <p14:creationId xmlns:p14="http://schemas.microsoft.com/office/powerpoint/2010/main" val="3958100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There are numerous species of sea stars at Cordell Bank. They are radially symmetrical and are cousins to crinoids, sea urchins and sea cucumbers.</a:t>
            </a:r>
          </a:p>
          <a:p>
            <a:r>
              <a:rPr lang="en-US" altLang="en-US" dirty="0">
                <a:latin typeface="Arial" panose="020B0604020202020204" pitchFamily="34" charset="0"/>
                <a:ea typeface="ＭＳ Ｐゴシック" panose="020B0600070205080204" pitchFamily="34" charset="-128"/>
              </a:rPr>
              <a:t>Photo: NOAA</a:t>
            </a:r>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26</a:t>
            </a:fld>
            <a:endParaRPr lang="en-US"/>
          </a:p>
        </p:txBody>
      </p:sp>
    </p:spTree>
    <p:extLst>
      <p:ext uri="{BB962C8B-B14F-4D97-AF65-F5344CB8AC3E}">
        <p14:creationId xmlns:p14="http://schemas.microsoft.com/office/powerpoint/2010/main" val="1876697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Here’s a quick quiz: What species do you see? </a:t>
            </a:r>
          </a:p>
          <a:p>
            <a:pPr eaLnBrk="1" hangingPunct="1"/>
            <a:r>
              <a:rPr lang="en-US" altLang="en-US" dirty="0">
                <a:latin typeface="Arial" panose="020B0604020202020204" pitchFamily="34" charset="0"/>
                <a:ea typeface="ＭＳ Ｐゴシック" panose="020B0600070205080204" pitchFamily="34" charset="-128"/>
              </a:rPr>
              <a:t>There are strawberry anemones (lighter pink and fluorescent pink), sponge and hydrocoral. </a:t>
            </a:r>
          </a:p>
          <a:p>
            <a:pPr eaLnBrk="1" hangingPunct="1"/>
            <a:r>
              <a:rPr lang="en-US" altLang="en-US" dirty="0">
                <a:latin typeface="Arial" panose="020B0604020202020204" pitchFamily="34" charset="0"/>
                <a:ea typeface="ＭＳ Ｐゴシック" panose="020B0600070205080204" pitchFamily="34" charset="-128"/>
              </a:rPr>
              <a:t>(On click, arrows point to the strawberry anemones, sponge, and hydrocoral) </a:t>
            </a:r>
          </a:p>
          <a:p>
            <a:pPr eaLnBrk="1" hangingPunct="1"/>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27</a:t>
            </a:fld>
            <a:endParaRPr lang="en-US"/>
          </a:p>
        </p:txBody>
      </p:sp>
    </p:spTree>
    <p:extLst>
      <p:ext uri="{BB962C8B-B14F-4D97-AF65-F5344CB8AC3E}">
        <p14:creationId xmlns:p14="http://schemas.microsoft.com/office/powerpoint/2010/main" val="376120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What do you see in this photo? Press the space bar to see arrows point to animals. </a:t>
            </a:r>
          </a:p>
          <a:p>
            <a:pPr eaLnBrk="1" hangingPunct="1"/>
            <a:r>
              <a:rPr lang="en-US" altLang="en-US" dirty="0">
                <a:latin typeface="Arial" panose="020B0604020202020204" pitchFamily="34" charset="0"/>
                <a:ea typeface="ＭＳ Ｐゴシック" panose="020B0600070205080204" pitchFamily="34" charset="-128"/>
              </a:rPr>
              <a:t>Strawberry anemones, sponge, sea star and a sea cucumber. We are not counting the sea cucumber on our data sheet. You can include it on the unidentified/other category to take note of it. </a:t>
            </a:r>
          </a:p>
          <a:p>
            <a:pPr eaLnBrk="1" hangingPunct="1"/>
            <a:r>
              <a:rPr lang="en-US" altLang="en-US" dirty="0">
                <a:latin typeface="Arial" panose="020B0604020202020204" pitchFamily="34" charset="0"/>
                <a:ea typeface="ＭＳ Ｐゴシック" panose="020B0600070205080204" pitchFamily="34" charset="-128"/>
              </a:rPr>
              <a:t>Photo: 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28</a:t>
            </a:fld>
            <a:endParaRPr lang="en-US"/>
          </a:p>
        </p:txBody>
      </p:sp>
    </p:spTree>
    <p:extLst>
      <p:ext uri="{BB962C8B-B14F-4D97-AF65-F5344CB8AC3E}">
        <p14:creationId xmlns:p14="http://schemas.microsoft.com/office/powerpoint/2010/main" val="938019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Here you should see sponges, orange cup corals, strawberry anemones and a sea star (upper right), as well as some bits of hydrocoral.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endParaRPr lang="en-US" altLang="en-US" b="1"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29</a:t>
            </a:fld>
            <a:endParaRPr lang="en-US"/>
          </a:p>
        </p:txBody>
      </p:sp>
    </p:spTree>
    <p:extLst>
      <p:ext uri="{BB962C8B-B14F-4D97-AF65-F5344CB8AC3E}">
        <p14:creationId xmlns:p14="http://schemas.microsoft.com/office/powerpoint/2010/main" val="2227495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Bare rock, sea star, crinoids, orange cup coral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NOAA</a:t>
            </a:r>
            <a:endParaRPr lang="en-US" altLang="en-US" b="1"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30</a:t>
            </a:fld>
            <a:endParaRPr lang="en-US"/>
          </a:p>
        </p:txBody>
      </p:sp>
    </p:spTree>
    <p:extLst>
      <p:ext uri="{BB962C8B-B14F-4D97-AF65-F5344CB8AC3E}">
        <p14:creationId xmlns:p14="http://schemas.microsoft.com/office/powerpoint/2010/main" val="3061480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Greater </a:t>
            </a:r>
            <a:r>
              <a:rPr lang="en-US" altLang="en-US" dirty="0" err="1">
                <a:latin typeface="Arial" panose="020B0604020202020204" pitchFamily="34" charset="0"/>
                <a:ea typeface="ＭＳ Ｐゴシック" panose="020B0600070205080204" pitchFamily="34" charset="-128"/>
              </a:rPr>
              <a:t>Farallones</a:t>
            </a:r>
            <a:r>
              <a:rPr lang="en-US" altLang="en-US" dirty="0">
                <a:latin typeface="Arial" panose="020B0604020202020204" pitchFamily="34" charset="0"/>
                <a:ea typeface="ＭＳ Ｐゴシック" panose="020B0600070205080204" pitchFamily="34" charset="-128"/>
              </a:rPr>
              <a:t> National Marine Sanctuary protects the waters surrounding Point Reyes and the Farallon Islands and the near shore waters of Bolinas Lagoon and </a:t>
            </a:r>
            <a:r>
              <a:rPr lang="en-US" altLang="en-US" dirty="0" err="1">
                <a:latin typeface="Arial" panose="020B0604020202020204" pitchFamily="34" charset="0"/>
                <a:ea typeface="ＭＳ Ｐゴシック" panose="020B0600070205080204" pitchFamily="34" charset="-128"/>
              </a:rPr>
              <a:t>Tomales</a:t>
            </a:r>
            <a:r>
              <a:rPr lang="en-US" altLang="en-US" dirty="0">
                <a:latin typeface="Arial" panose="020B0604020202020204" pitchFamily="34" charset="0"/>
                <a:ea typeface="ＭＳ Ｐゴシック" panose="020B0600070205080204" pitchFamily="34" charset="-128"/>
              </a:rPr>
              <a:t> Bay and all along the Sonoma coast up to just above Point Arena, CA.  Here is Duxbury Reef which is the area where the intertidal photos were taken.  </a:t>
            </a:r>
          </a:p>
          <a:p>
            <a:pPr eaLnBrk="1" hangingPunct="1"/>
            <a:r>
              <a:rPr lang="en-US" altLang="en-US" dirty="0">
                <a:latin typeface="Arial" panose="020B0604020202020204" pitchFamily="34" charset="0"/>
                <a:ea typeface="ＭＳ Ｐゴシック" panose="020B0600070205080204" pitchFamily="34" charset="-128"/>
              </a:rPr>
              <a:t>Photo: J. Saltzman</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4</a:t>
            </a:fld>
            <a:endParaRPr lang="en-US"/>
          </a:p>
        </p:txBody>
      </p:sp>
    </p:spTree>
    <p:extLst>
      <p:ext uri="{BB962C8B-B14F-4D97-AF65-F5344CB8AC3E}">
        <p14:creationId xmlns:p14="http://schemas.microsoft.com/office/powerpoint/2010/main" val="158921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Helvetica Neue"/>
              </a:rPr>
              <a:t>Abalone are not monitored in this activity, but this graphic helps to understand</a:t>
            </a:r>
            <a:r>
              <a:rPr lang="en-US" sz="1800" dirty="0">
                <a:effectLst/>
                <a:latin typeface="Arial" panose="020B0604020202020204" pitchFamily="34" charset="0"/>
                <a:ea typeface="Calibri" panose="020F0502020204030204" pitchFamily="34" charset="0"/>
              </a:rPr>
              <a:t> vertical zonation patterns in the intertidal and subtidal zones. </a:t>
            </a:r>
            <a:r>
              <a:rPr lang="en-US" b="0" i="0" dirty="0">
                <a:solidFill>
                  <a:srgbClr val="212529"/>
                </a:solidFill>
                <a:effectLst/>
                <a:latin typeface="Helvetica Neue"/>
              </a:rPr>
              <a:t>The black abalone is one of seven species of abalone at the California coast. It is one of two abalone species currently listed as federally endangered, alongside white abalone. Decades of overharvesting in California, coupled with disease, have devastated black and white abalone populations. </a:t>
            </a:r>
          </a:p>
          <a:p>
            <a:pPr algn="l"/>
            <a:r>
              <a:rPr lang="en-US" b="0" i="0" dirty="0">
                <a:solidFill>
                  <a:srgbClr val="212529"/>
                </a:solidFill>
                <a:effectLst/>
                <a:latin typeface="Helvetica Neue"/>
              </a:rPr>
              <a:t>Illustration: </a:t>
            </a:r>
            <a:r>
              <a:rPr lang="en-US" b="0" i="0" dirty="0">
                <a:solidFill>
                  <a:srgbClr val="444444"/>
                </a:solidFill>
                <a:effectLst/>
                <a:latin typeface="Helvetica Neue"/>
              </a:rPr>
              <a:t>Theodora </a:t>
            </a:r>
            <a:r>
              <a:rPr lang="en-US" b="0" i="0" dirty="0" err="1">
                <a:solidFill>
                  <a:srgbClr val="444444"/>
                </a:solidFill>
                <a:effectLst/>
                <a:latin typeface="Helvetica Neue"/>
              </a:rPr>
              <a:t>Mautz</a:t>
            </a:r>
            <a:r>
              <a:rPr lang="en-US" b="0" i="0" dirty="0">
                <a:solidFill>
                  <a:srgbClr val="444444"/>
                </a:solidFill>
                <a:effectLst/>
                <a:latin typeface="Helvetica Neue"/>
              </a:rPr>
              <a:t> / Point Reyes National Seashore / NPS</a:t>
            </a:r>
          </a:p>
          <a:p>
            <a:pPr algn="l"/>
            <a:r>
              <a:rPr lang="en-US" b="0" i="0" dirty="0">
                <a:solidFill>
                  <a:srgbClr val="444444"/>
                </a:solidFill>
                <a:effectLst/>
                <a:latin typeface="Helvetica Neue"/>
              </a:rPr>
              <a:t>Learn more: https://www.nps.gov/articles/000/sfanblog_why-black-abalone.htm</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31</a:t>
            </a:fld>
            <a:endParaRPr lang="en-US"/>
          </a:p>
        </p:txBody>
      </p:sp>
    </p:spTree>
    <p:extLst>
      <p:ext uri="{BB962C8B-B14F-4D97-AF65-F5344CB8AC3E}">
        <p14:creationId xmlns:p14="http://schemas.microsoft.com/office/powerpoint/2010/main" val="1065256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It is your turn to practice monitoring with life-size photos and quadrats. You will learn to better identify species while practicing the data collection method.</a:t>
            </a:r>
          </a:p>
          <a:p>
            <a:pPr eaLnBrk="1" hangingPunct="1"/>
            <a:r>
              <a:rPr lang="en-US" altLang="en-US" dirty="0">
                <a:latin typeface="Arial" panose="020B0604020202020204" pitchFamily="34" charset="0"/>
                <a:ea typeface="ＭＳ Ｐゴシック" panose="020B0600070205080204" pitchFamily="34" charset="-128"/>
              </a:rPr>
              <a:t>Photo: J. Pearse</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32</a:t>
            </a:fld>
            <a:endParaRPr lang="en-US"/>
          </a:p>
        </p:txBody>
      </p:sp>
    </p:spTree>
    <p:extLst>
      <p:ext uri="{BB962C8B-B14F-4D97-AF65-F5344CB8AC3E}">
        <p14:creationId xmlns:p14="http://schemas.microsoft.com/office/powerpoint/2010/main" val="3213151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35</a:t>
            </a:fld>
            <a:endParaRPr lang="en-US"/>
          </a:p>
        </p:txBody>
      </p:sp>
    </p:spTree>
    <p:extLst>
      <p:ext uri="{BB962C8B-B14F-4D97-AF65-F5344CB8AC3E}">
        <p14:creationId xmlns:p14="http://schemas.microsoft.com/office/powerpoint/2010/main" val="22948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The photo on left shows rocky intertidal habitat at Greater Farallones National Marine Sanctuary. The rocky intertidal and subtidal habitats on the West Coast are packed with life. Students are helping the national marine sanctuaries protect these marine habitats by monitoring the life in these zones. </a:t>
            </a:r>
            <a:r>
              <a:rPr lang="en-US" sz="1800" dirty="0">
                <a:effectLst/>
                <a:latin typeface="Times New Roman" panose="02020603050405020304" pitchFamily="18" charset="0"/>
                <a:ea typeface="Times New Roman" panose="02020603050405020304" pitchFamily="18" charset="0"/>
              </a:rPr>
              <a:t>Rocky intertidal habitat comprises much of West Coast sanctuary shorelines, including 56 percent of the Monterey Bay National Marine Sanctuary coast. </a:t>
            </a:r>
            <a:r>
              <a:rPr lang="en-US" altLang="en-US" dirty="0">
                <a:latin typeface="Arial" panose="020B0604020202020204" pitchFamily="34" charset="0"/>
                <a:ea typeface="ＭＳ Ｐゴシック" panose="020B0600070205080204" pitchFamily="34" charset="-128"/>
              </a:rPr>
              <a:t>Photo: J. Pearse</a:t>
            </a:r>
          </a:p>
          <a:p>
            <a:pPr eaLnBrk="1" hangingPunct="1"/>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Photo on right: Students monitor a rocky intertidal community with a quadrat at a national marine sanctuary in California. Photo: Jessie </a:t>
            </a:r>
            <a:r>
              <a:rPr lang="en-US" sz="1800" dirty="0" err="1">
                <a:effectLst/>
                <a:latin typeface="Arial" panose="020B0604020202020204" pitchFamily="34" charset="0"/>
                <a:ea typeface="Calibri" panose="020F0502020204030204" pitchFamily="34" charset="0"/>
              </a:rPr>
              <a:t>Altstatt</a:t>
            </a:r>
            <a:endParaRPr lang="en-US" sz="1800" dirty="0">
              <a:effectLst/>
              <a:latin typeface="Arial" panose="020B0604020202020204" pitchFamily="34" charset="0"/>
              <a:ea typeface="Calibri" panose="020F050202020403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Today you will learn how and why we monitor the rocky intertidal and subtidal habitats.</a:t>
            </a:r>
          </a:p>
        </p:txBody>
      </p:sp>
      <p:sp>
        <p:nvSpPr>
          <p:cNvPr id="4" name="Slide Number Placeholder 3"/>
          <p:cNvSpPr>
            <a:spLocks noGrp="1"/>
          </p:cNvSpPr>
          <p:nvPr>
            <p:ph type="sldNum" sz="quarter" idx="5"/>
          </p:nvPr>
        </p:nvSpPr>
        <p:spPr/>
        <p:txBody>
          <a:bodyPr/>
          <a:lstStyle/>
          <a:p>
            <a:fld id="{E79B09C4-71B9-1848-893C-E3FC66F8310E}" type="slidenum">
              <a:rPr lang="en-US" smtClean="0"/>
              <a:t>5</a:t>
            </a:fld>
            <a:endParaRPr lang="en-US"/>
          </a:p>
        </p:txBody>
      </p:sp>
    </p:spTree>
    <p:extLst>
      <p:ext uri="{BB962C8B-B14F-4D97-AF65-F5344CB8AC3E}">
        <p14:creationId xmlns:p14="http://schemas.microsoft.com/office/powerpoint/2010/main" val="296221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The reason we monitor is to find out how our intertidal life changes over time. How is it affected by climate changes, pollution, coastal development, human trampling and harvesting? We need to monitor specific sites to follow these changes over time. If we discover that changes are occurring, studies can be focused on the causes and whether action should be taken to counter the changes. But first it is necessary to have some good rigorous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Photo: Monterey Bay National Marine Sanctuary/NOAA</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6</a:t>
            </a:fld>
            <a:endParaRPr lang="en-US"/>
          </a:p>
        </p:txBody>
      </p:sp>
    </p:spTree>
    <p:extLst>
      <p:ext uri="{BB962C8B-B14F-4D97-AF65-F5344CB8AC3E}">
        <p14:creationId xmlns:p14="http://schemas.microsoft.com/office/powerpoint/2010/main" val="128090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One impact on rocky intertidal species is people walking, investigating and having fun looking around tidepools.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Linux Libertine"/>
              </a:rPr>
              <a:t>Photo is of beach at Cannery Row, Monterey Bay National Marine Sanctuary, Monterey, 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Linux Libertine"/>
              </a:rPr>
              <a:t>Photo: Jim G. CC BY 2.0; learn more: https://www.flickr.com/photos/jimg944/6799489813</a:t>
            </a:r>
          </a:p>
          <a:p>
            <a:endParaRPr lang="en-US" b="1" dirty="0"/>
          </a:p>
        </p:txBody>
      </p:sp>
      <p:sp>
        <p:nvSpPr>
          <p:cNvPr id="4" name="Slide Number Placeholder 3"/>
          <p:cNvSpPr>
            <a:spLocks noGrp="1"/>
          </p:cNvSpPr>
          <p:nvPr>
            <p:ph type="sldNum" sz="quarter" idx="5"/>
          </p:nvPr>
        </p:nvSpPr>
        <p:spPr/>
        <p:txBody>
          <a:bodyPr/>
          <a:lstStyle/>
          <a:p>
            <a:fld id="{E79B09C4-71B9-1848-893C-E3FC66F8310E}" type="slidenum">
              <a:rPr lang="en-US" smtClean="0"/>
              <a:t>7</a:t>
            </a:fld>
            <a:endParaRPr lang="en-US"/>
          </a:p>
        </p:txBody>
      </p:sp>
    </p:spTree>
    <p:extLst>
      <p:ext uri="{BB962C8B-B14F-4D97-AF65-F5344CB8AC3E}">
        <p14:creationId xmlns:p14="http://schemas.microsoft.com/office/powerpoint/2010/main" val="389848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Students in the field use a few different pieces of equipment. The first is the transect tape. At Duxbury Reef there are two permanently marked transects.  A long tape is used to mark the transect.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quadrat is a plastic square that is a half meter by a half meter which means it covers an area of a quarter of a square meter (0.25 m2).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When in the field we have kneepads in order to get close to the ground to see what wonderful creatures are living there!</a:t>
            </a:r>
          </a:p>
          <a:p>
            <a:pPr eaLnBrk="1" hangingPunct="1"/>
            <a:r>
              <a:rPr lang="en-US" altLang="en-US" dirty="0">
                <a:latin typeface="Arial" panose="020B0604020202020204" pitchFamily="34" charset="0"/>
                <a:ea typeface="ＭＳ Ｐゴシック" panose="020B0600070205080204" pitchFamily="34" charset="-128"/>
              </a:rPr>
              <a:t>Photo: J. Pearse</a:t>
            </a:r>
          </a:p>
        </p:txBody>
      </p:sp>
      <p:sp>
        <p:nvSpPr>
          <p:cNvPr id="4" name="Slide Number Placeholder 3"/>
          <p:cNvSpPr>
            <a:spLocks noGrp="1"/>
          </p:cNvSpPr>
          <p:nvPr>
            <p:ph type="sldNum" sz="quarter" idx="5"/>
          </p:nvPr>
        </p:nvSpPr>
        <p:spPr/>
        <p:txBody>
          <a:bodyPr/>
          <a:lstStyle/>
          <a:p>
            <a:fld id="{E79B09C4-71B9-1848-893C-E3FC66F8310E}" type="slidenum">
              <a:rPr lang="en-US" smtClean="0"/>
              <a:t>8</a:t>
            </a:fld>
            <a:endParaRPr lang="en-US"/>
          </a:p>
        </p:txBody>
      </p:sp>
    </p:spTree>
    <p:extLst>
      <p:ext uri="{BB962C8B-B14F-4D97-AF65-F5344CB8AC3E}">
        <p14:creationId xmlns:p14="http://schemas.microsoft.com/office/powerpoint/2010/main" val="2482329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There are many groups of organisms that we will be identifying and counting.  They are sea anemones, several mollusks, barnacles and sea stars.</a:t>
            </a:r>
          </a:p>
          <a:p>
            <a:pPr eaLnBrk="1" hangingPunct="1"/>
            <a:r>
              <a:rPr lang="en-US" altLang="en-US" dirty="0">
                <a:latin typeface="Arial" panose="020B0604020202020204" pitchFamily="34" charset="0"/>
                <a:ea typeface="ＭＳ Ｐゴシック" panose="020B0600070205080204" pitchFamily="34" charset="-128"/>
              </a:rPr>
              <a:t>Photo: K. Soave</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9</a:t>
            </a:fld>
            <a:endParaRPr lang="en-US"/>
          </a:p>
        </p:txBody>
      </p:sp>
    </p:spTree>
    <p:extLst>
      <p:ext uri="{BB962C8B-B14F-4D97-AF65-F5344CB8AC3E}">
        <p14:creationId xmlns:p14="http://schemas.microsoft.com/office/powerpoint/2010/main" val="278080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There are three species of anemones found at Duxbury Reef.  The most abundant one is the aggregating anemone, about an inch in diameter.  The top picture shows them open, when under water.  And the photo below shows them when exposed to the air.  They are the green little blobs. They often cover themselves with small rocks and sand to help keep the moisture in during the low tide period.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brooding anemone is a small brownish anemone that is rare.  It gets its name from the way it reproduces.  New anemones bud off from the adult and are seen on the base of the animal.  (The identification card has a nice picture of this.)  </a:t>
            </a:r>
          </a:p>
          <a:p>
            <a:pPr eaLnBrk="1" hangingPunct="1"/>
            <a:r>
              <a:rPr lang="en-US" altLang="en-US" dirty="0">
                <a:latin typeface="Arial" panose="020B0604020202020204" pitchFamily="34" charset="0"/>
                <a:ea typeface="ＭＳ Ｐゴシック" panose="020B0600070205080204" pitchFamily="34" charset="-128"/>
              </a:rPr>
              <a:t>Photos: K. Soave</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10</a:t>
            </a:fld>
            <a:endParaRPr lang="en-US"/>
          </a:p>
        </p:txBody>
      </p:sp>
    </p:spTree>
    <p:extLst>
      <p:ext uri="{BB962C8B-B14F-4D97-AF65-F5344CB8AC3E}">
        <p14:creationId xmlns:p14="http://schemas.microsoft.com/office/powerpoint/2010/main" val="42998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A072F3-DA7C-4397-9183-A42E5300A0C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103999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072F3-DA7C-4397-9183-A42E5300A0C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159235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072F3-DA7C-4397-9183-A42E5300A0C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248323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072F3-DA7C-4397-9183-A42E5300A0C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82720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A072F3-DA7C-4397-9183-A42E5300A0C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27394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A072F3-DA7C-4397-9183-A42E5300A0C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255838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A072F3-DA7C-4397-9183-A42E5300A0C7}"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190459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A072F3-DA7C-4397-9183-A42E5300A0C7}"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20488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072F3-DA7C-4397-9183-A42E5300A0C7}"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170631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A072F3-DA7C-4397-9183-A42E5300A0C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186513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A072F3-DA7C-4397-9183-A42E5300A0C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44D95-6E69-47CF-A91D-A0B6F3398A6F}" type="slidenum">
              <a:rPr lang="en-US" smtClean="0"/>
              <a:t>‹#›</a:t>
            </a:fld>
            <a:endParaRPr lang="en-US"/>
          </a:p>
        </p:txBody>
      </p:sp>
    </p:spTree>
    <p:extLst>
      <p:ext uri="{BB962C8B-B14F-4D97-AF65-F5344CB8AC3E}">
        <p14:creationId xmlns:p14="http://schemas.microsoft.com/office/powerpoint/2010/main" val="13480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072F3-DA7C-4397-9183-A42E5300A0C7}"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44D95-6E69-47CF-A91D-A0B6F3398A6F}" type="slidenum">
              <a:rPr lang="en-US" smtClean="0"/>
              <a:t>‹#›</a:t>
            </a:fld>
            <a:endParaRPr lang="en-US"/>
          </a:p>
        </p:txBody>
      </p:sp>
    </p:spTree>
    <p:extLst>
      <p:ext uri="{BB962C8B-B14F-4D97-AF65-F5344CB8AC3E}">
        <p14:creationId xmlns:p14="http://schemas.microsoft.com/office/powerpoint/2010/main" val="383228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3FFD9-AFF6-F449-8B8B-6F090AB5329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7">
            <a:extLst>
              <a:ext uri="{FF2B5EF4-FFF2-40B4-BE49-F238E27FC236}">
                <a16:creationId xmlns:a16="http://schemas.microsoft.com/office/drawing/2014/main" id="{2C40B6C0-5659-8B34-B9C0-78BB4865A9CE}"/>
              </a:ext>
            </a:extLst>
          </p:cNvPr>
          <p:cNvSpPr txBox="1">
            <a:spLocks noGrp="1"/>
          </p:cNvSpPr>
          <p:nvPr>
            <p:ph type="title" idx="4294967295"/>
          </p:nvPr>
        </p:nvSpPr>
        <p:spPr>
          <a:xfrm>
            <a:off x="1524000" y="1704621"/>
            <a:ext cx="9144000" cy="23221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9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Tidal Tales: Monitoring Marine Life</a:t>
            </a:r>
          </a:p>
        </p:txBody>
      </p:sp>
    </p:spTree>
    <p:extLst>
      <p:ext uri="{BB962C8B-B14F-4D97-AF65-F5344CB8AC3E}">
        <p14:creationId xmlns:p14="http://schemas.microsoft.com/office/powerpoint/2010/main" val="164849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306910" y="251606"/>
            <a:ext cx="10352119" cy="2037251"/>
          </a:xfrm>
        </p:spPr>
        <p:txBody>
          <a:bodyPr>
            <a:normAutofit fontScale="90000"/>
          </a:bodyPr>
          <a:lstStyle/>
          <a:p>
            <a:pPr lvl="0" eaLnBrk="0" fontAlgn="base" hangingPunct="0">
              <a:spcAft>
                <a:spcPct val="0"/>
              </a:spcAft>
            </a:pPr>
            <a:r>
              <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Aggregating Anemone</a:t>
            </a:r>
            <a:br>
              <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sz="4000" i="1" dirty="0" err="1">
                <a:solidFill>
                  <a:schemeClr val="bg1"/>
                </a:solidFill>
                <a:latin typeface="Arial" panose="020B0604020202020204" pitchFamily="34" charset="0"/>
                <a:ea typeface="ＭＳ Ｐゴシック" panose="020B0600070205080204" pitchFamily="34" charset="-128"/>
                <a:cs typeface="Arial" panose="020B0604020202020204" pitchFamily="34" charset="0"/>
              </a:rPr>
              <a:t>Anthopleura</a:t>
            </a:r>
            <a:r>
              <a:rPr lang="en-US" altLang="en-US" sz="40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4000" i="1" dirty="0" err="1">
                <a:solidFill>
                  <a:schemeClr val="bg1"/>
                </a:solidFill>
                <a:latin typeface="Arial" panose="020B0604020202020204" pitchFamily="34" charset="0"/>
                <a:ea typeface="ＭＳ Ｐゴシック" panose="020B0600070205080204" pitchFamily="34" charset="-128"/>
                <a:cs typeface="Arial" panose="020B0604020202020204" pitchFamily="34" charset="0"/>
              </a:rPr>
              <a:t>elegantissima</a:t>
            </a:r>
            <a:br>
              <a:rPr lang="en-US" altLang="en-US" b="1" dirty="0">
                <a:solidFill>
                  <a:schemeClr val="bg1"/>
                </a:solidFill>
                <a:latin typeface="Times New Roman" panose="02020603050405020304" pitchFamily="18" charset="0"/>
              </a:rPr>
            </a:br>
            <a:br>
              <a:rPr lang="en-US" altLang="en-US" b="1" dirty="0">
                <a:latin typeface="Times New Roman" panose="02020603050405020304" pitchFamily="18" charset="0"/>
              </a:rPr>
            </a:br>
            <a:endParaRPr lang="en-US" dirty="0">
              <a:latin typeface="Arial" panose="020B0604020202020204" pitchFamily="34" charset="0"/>
              <a:cs typeface="Arial" panose="020B0604020202020204" pitchFamily="34" charset="0"/>
            </a:endParaRPr>
          </a:p>
        </p:txBody>
      </p:sp>
      <p:pic>
        <p:nvPicPr>
          <p:cNvPr id="8" name="Picture 4" descr="Two aggregating green anemone with tentacles extended">
            <a:extLst>
              <a:ext uri="{FF2B5EF4-FFF2-40B4-BE49-F238E27FC236}">
                <a16:creationId xmlns:a16="http://schemas.microsoft.com/office/drawing/2014/main" id="{680C4516-6BA6-FC47-B2B9-C7FF09CC9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 r="1"/>
          <a:stretch/>
        </p:blipFill>
        <p:spPr bwMode="auto">
          <a:xfrm>
            <a:off x="396240" y="1504024"/>
            <a:ext cx="5379088" cy="388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everal aggregating anemones with that are closed in shallow water">
            <a:extLst>
              <a:ext uri="{FF2B5EF4-FFF2-40B4-BE49-F238E27FC236}">
                <a16:creationId xmlns:a16="http://schemas.microsoft.com/office/drawing/2014/main" id="{F63519A8-4943-4346-8074-19409E9D7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48" y="470263"/>
            <a:ext cx="5130802" cy="388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any aggregating anemones">
            <a:extLst>
              <a:ext uri="{FF2B5EF4-FFF2-40B4-BE49-F238E27FC236}">
                <a16:creationId xmlns:a16="http://schemas.microsoft.com/office/drawing/2014/main" id="{D126B084-A079-3846-A45E-1DC556754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605" y="4059494"/>
            <a:ext cx="4530724" cy="269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p:nvPr>
        </p:nvSpPr>
        <p:spPr>
          <a:xfrm>
            <a:off x="2952206" y="197207"/>
            <a:ext cx="6257108" cy="1325563"/>
          </a:xfrm>
        </p:spPr>
        <p:txBody>
          <a:bodyPr>
            <a:normAutofit fontScale="90000"/>
          </a:bodyPr>
          <a:lstStyle/>
          <a:p>
            <a:pPr lvl="0" algn="ctr" eaLnBrk="0" fontAlgn="base" hangingPunct="0">
              <a:lnSpc>
                <a:spcPct val="100000"/>
              </a:lnSpc>
              <a:spcAft>
                <a:spcPct val="0"/>
              </a:spcAft>
            </a:pPr>
            <a:br>
              <a:rPr lang="en-US" altLang="en-US" sz="4000" i="1" dirty="0">
                <a:solidFill>
                  <a:srgbClr val="000000"/>
                </a:solidFill>
                <a:latin typeface="Times New Roman" panose="02020603050405020304" pitchFamily="18" charset="0"/>
                <a:ea typeface="ＭＳ Ｐゴシック" panose="020B0600070205080204" pitchFamily="34" charset="-128"/>
              </a:rPr>
            </a:br>
            <a:r>
              <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Giant Green Anemone</a:t>
            </a:r>
            <a:br>
              <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sz="4000" b="1" i="1" dirty="0" err="1">
                <a:solidFill>
                  <a:schemeClr val="bg1"/>
                </a:solidFill>
                <a:ea typeface="ＭＳ Ｐゴシック" panose="020B0600070205080204" pitchFamily="34" charset="-128"/>
              </a:rPr>
              <a:t>Anthopleura</a:t>
            </a:r>
            <a:r>
              <a:rPr lang="en-US" altLang="en-US" sz="4000" b="1" i="1" dirty="0">
                <a:solidFill>
                  <a:schemeClr val="bg1"/>
                </a:solidFill>
                <a:ea typeface="ＭＳ Ｐゴシック" panose="020B0600070205080204" pitchFamily="34" charset="-128"/>
              </a:rPr>
              <a:t> </a:t>
            </a:r>
            <a:r>
              <a:rPr lang="en-US" altLang="en-US" sz="4000" b="1" i="1" dirty="0" err="1">
                <a:solidFill>
                  <a:schemeClr val="bg1"/>
                </a:solidFill>
                <a:ea typeface="ＭＳ Ｐゴシック" panose="020B0600070205080204" pitchFamily="34" charset="-128"/>
              </a:rPr>
              <a:t>xanthogrammica</a:t>
            </a:r>
            <a:br>
              <a:rPr lang="en-US" altLang="en-US" sz="4000" dirty="0">
                <a:solidFill>
                  <a:srgbClr val="000000"/>
                </a:solidFill>
                <a:latin typeface="Times New Roman" panose="02020603050405020304" pitchFamily="18" charset="0"/>
                <a:ea typeface="ＭＳ Ｐゴシック" panose="020B0600070205080204" pitchFamily="34" charset="-128"/>
              </a:rPr>
            </a:br>
            <a:endParaRPr lang="en-US" dirty="0">
              <a:latin typeface="Arial" panose="020B0604020202020204" pitchFamily="34" charset="0"/>
              <a:cs typeface="Arial" panose="020B0604020202020204" pitchFamily="34" charset="0"/>
            </a:endParaRPr>
          </a:p>
        </p:txBody>
      </p:sp>
      <p:pic>
        <p:nvPicPr>
          <p:cNvPr id="5" name="Picture 3" descr="Giant green anemone with tentacles extended">
            <a:extLst>
              <a:ext uri="{FF2B5EF4-FFF2-40B4-BE49-F238E27FC236}">
                <a16:creationId xmlns:a16="http://schemas.microsoft.com/office/drawing/2014/main" id="{E9B17604-D857-1247-B305-8DECCDCD7E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9" t="1772" r="487" b="1863"/>
          <a:stretch/>
        </p:blipFill>
        <p:spPr bwMode="auto">
          <a:xfrm>
            <a:off x="3068320" y="1522771"/>
            <a:ext cx="6140994" cy="504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00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 name="Picture 6" descr="This chiton has a smooth surface. A band of grey and white runs around the edge. The central plates have a wavy brown and white pattern. ">
            <a:extLst>
              <a:ext uri="{FF2B5EF4-FFF2-40B4-BE49-F238E27FC236}">
                <a16:creationId xmlns:a16="http://schemas.microsoft.com/office/drawing/2014/main" id="{BFA22B72-3116-0B45-80D7-E854B2FEA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3" r="4580"/>
          <a:stretch/>
        </p:blipFill>
        <p:spPr bwMode="auto">
          <a:xfrm>
            <a:off x="8067039" y="1904164"/>
            <a:ext cx="4110543" cy="33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he eight plates of this chiton are clearly visible. The edge of the chiton is darker grey and appears moss-like. The middle section is lighter grey.">
            <a:extLst>
              <a:ext uri="{FF2B5EF4-FFF2-40B4-BE49-F238E27FC236}">
                <a16:creationId xmlns:a16="http://schemas.microsoft.com/office/drawing/2014/main" id="{2B066057-4B86-8D4B-AF2E-38CF28B982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 t="3951" r="15585" b="16908"/>
          <a:stretch/>
        </p:blipFill>
        <p:spPr bwMode="auto">
          <a:xfrm>
            <a:off x="4640493" y="1903390"/>
            <a:ext cx="3274147" cy="333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is chiton has a rough surface that is mottled grey and green, which helps it blend in with surrounding rock. A band of purple with white dots runs along its length. Chitons are shaped like pill bugs.">
            <a:extLst>
              <a:ext uri="{FF2B5EF4-FFF2-40B4-BE49-F238E27FC236}">
                <a16:creationId xmlns:a16="http://schemas.microsoft.com/office/drawing/2014/main" id="{CC6E48D8-6F42-EE4E-B169-37B980F02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 y="1903390"/>
            <a:ext cx="4444872" cy="333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B5ECB4D3-F684-F04B-B1F1-C05DEAEC2218}"/>
              </a:ext>
            </a:extLst>
          </p:cNvPr>
          <p:cNvSpPr txBox="1">
            <a:spLocks noGrp="1"/>
          </p:cNvSpPr>
          <p:nvPr>
            <p:ph type="title" idx="4294967295"/>
          </p:nvPr>
        </p:nvSpPr>
        <p:spPr>
          <a:xfrm>
            <a:off x="660737" y="684359"/>
            <a:ext cx="1086962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Chitons</a:t>
            </a:r>
            <a:endParaRPr kumimoji="0" lang="en-US" sz="4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19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2000"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2073864" y="58668"/>
            <a:ext cx="8044271" cy="1325563"/>
          </a:xfrm>
        </p:spPr>
        <p:txBody>
          <a:bodyPr>
            <a:normAutofit/>
          </a:bodyPr>
          <a:lstStyle/>
          <a:p>
            <a:pPr algn="ctr"/>
            <a:r>
              <a:rPr lang="en-US" altLang="en-US" dirty="0">
                <a:solidFill>
                  <a:schemeClr val="bg1"/>
                </a:solidFill>
                <a:latin typeface="Arial" panose="020B0604020202020204" pitchFamily="34" charset="0"/>
                <a:ea typeface="+mn-ea"/>
                <a:cs typeface="Arial" panose="020B0604020202020204" pitchFamily="34" charset="0"/>
              </a:rPr>
              <a:t>Snails</a:t>
            </a:r>
          </a:p>
        </p:txBody>
      </p:sp>
      <p:pic>
        <p:nvPicPr>
          <p:cNvPr id="8" name="Picture 5" descr="A hermit crab emerges from a snail shell.">
            <a:extLst>
              <a:ext uri="{FF2B5EF4-FFF2-40B4-BE49-F238E27FC236}">
                <a16:creationId xmlns:a16="http://schemas.microsoft.com/office/drawing/2014/main" id="{90B86D5A-45BB-3E42-A149-71B088116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317" y="1792218"/>
            <a:ext cx="278875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0082480-FA23-3E49-9A22-80CBDC9D7820}"/>
              </a:ext>
            </a:extLst>
          </p:cNvPr>
          <p:cNvSpPr txBox="1"/>
          <p:nvPr/>
        </p:nvSpPr>
        <p:spPr>
          <a:xfrm>
            <a:off x="179540" y="4857750"/>
            <a:ext cx="3581400" cy="1261884"/>
          </a:xfrm>
          <a:prstGeom prst="rect">
            <a:avLst/>
          </a:prstGeom>
          <a:noFill/>
        </p:spPr>
        <p:txBody>
          <a:bodyPr wrap="square" rtlCol="0">
            <a:spAutoFit/>
          </a:bodyPr>
          <a:lstStyle/>
          <a:p>
            <a:pPr algn="ctr">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Turban Snails</a:t>
            </a:r>
          </a:p>
          <a:p>
            <a:pPr algn="ctr">
              <a:spcBef>
                <a:spcPct val="0"/>
              </a:spcBef>
              <a:buFontTx/>
              <a:buNone/>
            </a:pPr>
            <a:r>
              <a:rPr lang="en-US" altLang="en-US" sz="2400" i="1" dirty="0">
                <a:solidFill>
                  <a:schemeClr val="bg1"/>
                </a:solidFill>
                <a:latin typeface="Arial" panose="020B0604020202020204" pitchFamily="34" charset="0"/>
                <a:cs typeface="Arial" panose="020B0604020202020204" pitchFamily="34" charset="0"/>
              </a:rPr>
              <a:t>Tegula</a:t>
            </a:r>
            <a:r>
              <a:rPr lang="en-US" altLang="en-US" sz="2400" dirty="0">
                <a:solidFill>
                  <a:schemeClr val="bg1"/>
                </a:solidFill>
                <a:latin typeface="Arial" panose="020B0604020202020204" pitchFamily="34" charset="0"/>
                <a:cs typeface="Arial" panose="020B0604020202020204" pitchFamily="34" charset="0"/>
              </a:rPr>
              <a:t> spp.</a:t>
            </a:r>
          </a:p>
          <a:p>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E0C4E99-FEBB-4240-9662-946A6EC568F4}"/>
              </a:ext>
            </a:extLst>
          </p:cNvPr>
          <p:cNvSpPr txBox="1"/>
          <p:nvPr/>
        </p:nvSpPr>
        <p:spPr>
          <a:xfrm>
            <a:off x="4341884" y="4734789"/>
            <a:ext cx="4311651" cy="1631216"/>
          </a:xfrm>
          <a:prstGeom prst="rect">
            <a:avLst/>
          </a:prstGeom>
          <a:noFill/>
        </p:spPr>
        <p:txBody>
          <a:bodyPr wrap="square" rtlCol="0">
            <a:spAutoFit/>
          </a:bodyPr>
          <a:lstStyle/>
          <a:p>
            <a:pPr algn="ctr">
              <a:spcBef>
                <a:spcPct val="0"/>
              </a:spcBef>
              <a:buFontTx/>
              <a:buNone/>
            </a:pPr>
            <a:r>
              <a:rPr lang="en-US" altLang="en-US" sz="3200" dirty="0">
                <a:solidFill>
                  <a:schemeClr val="bg1"/>
                </a:solidFill>
                <a:latin typeface="Arial" panose="020B0604020202020204" pitchFamily="34" charset="0"/>
                <a:cs typeface="Arial" panose="020B0604020202020204" pitchFamily="34" charset="0"/>
              </a:rPr>
              <a:t>Whelks</a:t>
            </a:r>
            <a:endParaRPr lang="en-US" altLang="en-US" sz="3200" i="1" dirty="0">
              <a:solidFill>
                <a:schemeClr val="bg1"/>
              </a:solidFill>
              <a:latin typeface="Arial" panose="020B0604020202020204" pitchFamily="34" charset="0"/>
              <a:cs typeface="Arial" panose="020B0604020202020204" pitchFamily="34" charset="0"/>
            </a:endParaRPr>
          </a:p>
          <a:p>
            <a:pPr algn="ctr">
              <a:spcBef>
                <a:spcPct val="0"/>
              </a:spcBef>
              <a:buFontTx/>
              <a:buNone/>
            </a:pPr>
            <a:r>
              <a:rPr lang="en-US" altLang="en-US" sz="2400" i="1" dirty="0" err="1">
                <a:solidFill>
                  <a:schemeClr val="bg1"/>
                </a:solidFill>
                <a:latin typeface="Arial" panose="020B0604020202020204" pitchFamily="34" charset="0"/>
                <a:cs typeface="Arial" panose="020B0604020202020204" pitchFamily="34" charset="0"/>
              </a:rPr>
              <a:t>Acanthinucella</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spp</a:t>
            </a:r>
            <a:r>
              <a:rPr lang="en-US" altLang="en-US" sz="2400" dirty="0">
                <a:solidFill>
                  <a:schemeClr val="bg1"/>
                </a:solidFill>
                <a:latin typeface="Arial" panose="020B0604020202020204" pitchFamily="34" charset="0"/>
                <a:cs typeface="Arial" panose="020B0604020202020204" pitchFamily="34" charset="0"/>
              </a:rPr>
              <a:t>/</a:t>
            </a:r>
            <a:br>
              <a:rPr lang="en-US" altLang="en-US" sz="2400" dirty="0">
                <a:solidFill>
                  <a:schemeClr val="bg1"/>
                </a:solidFill>
                <a:latin typeface="Arial" panose="020B0604020202020204" pitchFamily="34" charset="0"/>
                <a:cs typeface="Arial" panose="020B0604020202020204" pitchFamily="34" charset="0"/>
              </a:rPr>
            </a:br>
            <a:r>
              <a:rPr lang="en-US" altLang="en-US" sz="2400" i="1" dirty="0" err="1">
                <a:solidFill>
                  <a:schemeClr val="bg1"/>
                </a:solidFill>
                <a:latin typeface="Arial" panose="020B0604020202020204" pitchFamily="34" charset="0"/>
                <a:cs typeface="Arial" panose="020B0604020202020204" pitchFamily="34" charset="0"/>
              </a:rPr>
              <a:t>Nucella</a:t>
            </a:r>
            <a:r>
              <a:rPr lang="en-US" altLang="en-US" sz="2400" dirty="0">
                <a:solidFill>
                  <a:schemeClr val="bg1"/>
                </a:solidFill>
                <a:latin typeface="Arial" panose="020B0604020202020204" pitchFamily="34" charset="0"/>
                <a:cs typeface="Arial" panose="020B0604020202020204" pitchFamily="34" charset="0"/>
              </a:rPr>
              <a:t> spp.</a:t>
            </a:r>
          </a:p>
          <a:p>
            <a:endParaRPr lang="en-US"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89F7391-D43B-6546-AC04-4B5626BCC6FF}"/>
              </a:ext>
            </a:extLst>
          </p:cNvPr>
          <p:cNvSpPr txBox="1"/>
          <p:nvPr/>
        </p:nvSpPr>
        <p:spPr>
          <a:xfrm>
            <a:off x="9308219" y="4230618"/>
            <a:ext cx="2730137" cy="1631216"/>
          </a:xfrm>
          <a:prstGeom prst="rect">
            <a:avLst/>
          </a:prstGeom>
          <a:noFill/>
        </p:spPr>
        <p:txBody>
          <a:bodyPr wrap="square" rtlCol="0">
            <a:spAutoFit/>
          </a:bodyPr>
          <a:lstStyle/>
          <a:p>
            <a:pPr algn="ctr">
              <a:spcBef>
                <a:spcPct val="0"/>
              </a:spcBef>
              <a:buFontTx/>
              <a:buNone/>
            </a:pPr>
            <a:r>
              <a:rPr lang="en-US" altLang="en-US" sz="2800" dirty="0">
                <a:solidFill>
                  <a:schemeClr val="bg1"/>
                </a:solidFill>
                <a:latin typeface="Arial" panose="020B0604020202020204" pitchFamily="34" charset="0"/>
                <a:cs typeface="Arial" panose="020B0604020202020204" pitchFamily="34" charset="0"/>
              </a:rPr>
              <a:t>Hermit crabs use their shells, too!</a:t>
            </a:r>
            <a:endParaRPr lang="en-US" altLang="en-US" sz="2400" dirty="0">
              <a:solidFill>
                <a:srgbClr val="FF0000"/>
              </a:solidFill>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13" name="Picture 12" descr="A group of black turban snails attached to rocks">
            <a:extLst>
              <a:ext uri="{FF2B5EF4-FFF2-40B4-BE49-F238E27FC236}">
                <a16:creationId xmlns:a16="http://schemas.microsoft.com/office/drawing/2014/main" id="{3CBE4020-9920-E1A8-A23E-E9A9F4248B22}"/>
              </a:ext>
            </a:extLst>
          </p:cNvPr>
          <p:cNvPicPr>
            <a:picLocks noChangeAspect="1"/>
          </p:cNvPicPr>
          <p:nvPr/>
        </p:nvPicPr>
        <p:blipFill rotWithShape="1">
          <a:blip r:embed="rId4">
            <a:extLst>
              <a:ext uri="{28A0092B-C50C-407E-A947-70E740481C1C}">
                <a14:useLocalDpi xmlns:a14="http://schemas.microsoft.com/office/drawing/2010/main" val="0"/>
              </a:ext>
            </a:extLst>
          </a:blip>
          <a:srcRect t="10939" b="4129"/>
          <a:stretch/>
        </p:blipFill>
        <p:spPr>
          <a:xfrm>
            <a:off x="168801" y="1413638"/>
            <a:ext cx="3828952" cy="3233738"/>
          </a:xfrm>
          <a:prstGeom prst="rect">
            <a:avLst/>
          </a:prstGeom>
        </p:spPr>
      </p:pic>
      <p:pic>
        <p:nvPicPr>
          <p:cNvPr id="2" name="Picture 1">
            <a:extLst>
              <a:ext uri="{FF2B5EF4-FFF2-40B4-BE49-F238E27FC236}">
                <a16:creationId xmlns:a16="http://schemas.microsoft.com/office/drawing/2014/main" id="{165EB5DE-BABE-2A93-8C82-1EC9AC24E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9" t="4687" r="2601" b="3897"/>
          <a:stretch/>
        </p:blipFill>
        <p:spPr bwMode="auto">
          <a:xfrm>
            <a:off x="4143881" y="1430646"/>
            <a:ext cx="5087801" cy="32167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56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 name="Picture 2" descr="This ochre sea star is orange with five arms.">
            <a:extLst>
              <a:ext uri="{FF2B5EF4-FFF2-40B4-BE49-F238E27FC236}">
                <a16:creationId xmlns:a16="http://schemas.microsoft.com/office/drawing/2014/main" id="{45D11A03-D5EB-134E-B7F8-837CD406B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36" t="4881" r="2414"/>
          <a:stretch>
            <a:fillRect/>
          </a:stretch>
        </p:blipFill>
        <p:spPr bwMode="auto">
          <a:xfrm>
            <a:off x="0" y="2311797"/>
            <a:ext cx="3691429" cy="371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his six-armed star is pale tan and has thinner arms than the ochre sea star.">
            <a:extLst>
              <a:ext uri="{FF2B5EF4-FFF2-40B4-BE49-F238E27FC236}">
                <a16:creationId xmlns:a16="http://schemas.microsoft.com/office/drawing/2014/main" id="{99D9D10B-FDA6-8141-BB8E-31395FA9D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103" y="2300824"/>
            <a:ext cx="3820273" cy="371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This bat star is a maroon color with bright red spots. The arms are wider where they attach to the central body, giving them a more wing-like appearance.">
            <a:extLst>
              <a:ext uri="{FF2B5EF4-FFF2-40B4-BE49-F238E27FC236}">
                <a16:creationId xmlns:a16="http://schemas.microsoft.com/office/drawing/2014/main" id="{80460D1F-74FE-2040-BF0A-1D2AB30BF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3993"/>
          <a:stretch>
            <a:fillRect/>
          </a:stretch>
        </p:blipFill>
        <p:spPr bwMode="auto">
          <a:xfrm>
            <a:off x="8419770" y="2311798"/>
            <a:ext cx="3772230" cy="371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32C601A-821A-2D4A-B548-48303087023D}"/>
              </a:ext>
            </a:extLst>
          </p:cNvPr>
          <p:cNvSpPr txBox="1"/>
          <p:nvPr/>
        </p:nvSpPr>
        <p:spPr>
          <a:xfrm>
            <a:off x="-10161" y="1185343"/>
            <a:ext cx="3701589" cy="1231106"/>
          </a:xfrm>
          <a:prstGeom prst="rect">
            <a:avLst/>
          </a:prstGeom>
          <a:noFill/>
        </p:spPr>
        <p:txBody>
          <a:bodyPr wrap="square" rtlCol="0">
            <a:spAutoFit/>
          </a:bodyPr>
          <a:lstStyle/>
          <a:p>
            <a:pPr algn="ctr">
              <a:spcBef>
                <a:spcPct val="0"/>
              </a:spcBef>
            </a:pPr>
            <a:r>
              <a:rPr lang="en-US" altLang="en-US" sz="2800" dirty="0">
                <a:solidFill>
                  <a:schemeClr val="bg1"/>
                </a:solidFill>
              </a:rPr>
              <a:t>Ochre sea star</a:t>
            </a:r>
          </a:p>
          <a:p>
            <a:pPr algn="ctr">
              <a:spcBef>
                <a:spcPct val="0"/>
              </a:spcBef>
              <a:buFontTx/>
              <a:buNone/>
            </a:pPr>
            <a:r>
              <a:rPr lang="en-US" altLang="en-US" sz="2800" i="1" dirty="0">
                <a:solidFill>
                  <a:schemeClr val="bg1"/>
                </a:solidFill>
              </a:rPr>
              <a:t>Pisaster </a:t>
            </a:r>
            <a:r>
              <a:rPr lang="en-US" altLang="en-US" sz="2800" i="1" dirty="0" err="1">
                <a:solidFill>
                  <a:schemeClr val="bg1"/>
                </a:solidFill>
              </a:rPr>
              <a:t>ochraceus</a:t>
            </a:r>
            <a:endParaRPr lang="en-US" altLang="en-US" sz="2800" i="1" dirty="0">
              <a:solidFill>
                <a:schemeClr val="bg1"/>
              </a:solidFill>
            </a:endParaRPr>
          </a:p>
          <a:p>
            <a:endParaRPr lang="en-US" dirty="0"/>
          </a:p>
        </p:txBody>
      </p:sp>
      <p:sp>
        <p:nvSpPr>
          <p:cNvPr id="9" name="TextBox 8">
            <a:extLst>
              <a:ext uri="{FF2B5EF4-FFF2-40B4-BE49-F238E27FC236}">
                <a16:creationId xmlns:a16="http://schemas.microsoft.com/office/drawing/2014/main" id="{AA065108-A0CB-384C-9265-EB3F8985031A}"/>
              </a:ext>
            </a:extLst>
          </p:cNvPr>
          <p:cNvSpPr txBox="1"/>
          <p:nvPr/>
        </p:nvSpPr>
        <p:spPr>
          <a:xfrm>
            <a:off x="4142103" y="1108399"/>
            <a:ext cx="3820274" cy="1308050"/>
          </a:xfrm>
          <a:prstGeom prst="rect">
            <a:avLst/>
          </a:prstGeom>
          <a:noFill/>
        </p:spPr>
        <p:txBody>
          <a:bodyPr wrap="square" rtlCol="0">
            <a:spAutoFit/>
          </a:bodyPr>
          <a:lstStyle/>
          <a:p>
            <a:pPr algn="ctr">
              <a:spcBef>
                <a:spcPct val="0"/>
              </a:spcBef>
            </a:pPr>
            <a:r>
              <a:rPr lang="en-US" altLang="en-US" sz="3300" dirty="0">
                <a:solidFill>
                  <a:schemeClr val="bg1"/>
                </a:solidFill>
              </a:rPr>
              <a:t>Six-armed star</a:t>
            </a:r>
          </a:p>
          <a:p>
            <a:pPr algn="ctr">
              <a:spcBef>
                <a:spcPct val="0"/>
              </a:spcBef>
              <a:buFontTx/>
              <a:buNone/>
            </a:pPr>
            <a:r>
              <a:rPr lang="en-US" altLang="en-US" sz="2800" i="1" dirty="0" err="1">
                <a:solidFill>
                  <a:schemeClr val="bg1"/>
                </a:solidFill>
              </a:rPr>
              <a:t>Aleptasterias</a:t>
            </a:r>
            <a:r>
              <a:rPr lang="en-US" altLang="en-US" sz="2800" i="1" dirty="0">
                <a:solidFill>
                  <a:schemeClr val="bg1"/>
                </a:solidFill>
              </a:rPr>
              <a:t> </a:t>
            </a:r>
            <a:r>
              <a:rPr lang="en-US" altLang="en-US" sz="2800" i="1" dirty="0" err="1">
                <a:solidFill>
                  <a:schemeClr val="bg1"/>
                </a:solidFill>
              </a:rPr>
              <a:t>hexactis</a:t>
            </a:r>
            <a:endParaRPr lang="en-US" altLang="en-US" sz="2800" i="1" dirty="0">
              <a:solidFill>
                <a:schemeClr val="bg1"/>
              </a:solidFill>
            </a:endParaRPr>
          </a:p>
          <a:p>
            <a:endParaRPr lang="en-US" dirty="0"/>
          </a:p>
        </p:txBody>
      </p:sp>
      <p:sp>
        <p:nvSpPr>
          <p:cNvPr id="10" name="TextBox 9">
            <a:extLst>
              <a:ext uri="{FF2B5EF4-FFF2-40B4-BE49-F238E27FC236}">
                <a16:creationId xmlns:a16="http://schemas.microsoft.com/office/drawing/2014/main" id="{554BD4DD-F842-4840-A976-CE3E45048884}"/>
              </a:ext>
            </a:extLst>
          </p:cNvPr>
          <p:cNvSpPr txBox="1"/>
          <p:nvPr/>
        </p:nvSpPr>
        <p:spPr>
          <a:xfrm>
            <a:off x="8419769" y="1108399"/>
            <a:ext cx="3772230" cy="1308050"/>
          </a:xfrm>
          <a:prstGeom prst="rect">
            <a:avLst/>
          </a:prstGeom>
          <a:noFill/>
        </p:spPr>
        <p:txBody>
          <a:bodyPr wrap="square" rtlCol="0">
            <a:spAutoFit/>
          </a:bodyPr>
          <a:lstStyle/>
          <a:p>
            <a:pPr algn="ctr">
              <a:spcBef>
                <a:spcPct val="0"/>
              </a:spcBef>
            </a:pPr>
            <a:r>
              <a:rPr lang="en-US" altLang="en-US" sz="3300" dirty="0">
                <a:solidFill>
                  <a:schemeClr val="bg1"/>
                </a:solidFill>
              </a:rPr>
              <a:t>Bat star</a:t>
            </a:r>
          </a:p>
          <a:p>
            <a:pPr algn="ctr">
              <a:spcBef>
                <a:spcPct val="0"/>
              </a:spcBef>
              <a:buFontTx/>
              <a:buNone/>
            </a:pPr>
            <a:r>
              <a:rPr lang="en-US" altLang="en-US" sz="2800" i="1" dirty="0" err="1">
                <a:solidFill>
                  <a:schemeClr val="bg1"/>
                </a:solidFill>
              </a:rPr>
              <a:t>Asterina</a:t>
            </a:r>
            <a:r>
              <a:rPr lang="en-US" altLang="en-US" sz="2800" i="1" dirty="0">
                <a:solidFill>
                  <a:schemeClr val="bg1"/>
                </a:solidFill>
              </a:rPr>
              <a:t> </a:t>
            </a:r>
            <a:r>
              <a:rPr lang="en-US" altLang="en-US" sz="2800" i="1" dirty="0" err="1">
                <a:solidFill>
                  <a:schemeClr val="bg1"/>
                </a:solidFill>
              </a:rPr>
              <a:t>miniata</a:t>
            </a:r>
            <a:endParaRPr lang="en-US" altLang="en-US" sz="2800" i="1" dirty="0">
              <a:solidFill>
                <a:schemeClr val="bg1"/>
              </a:solidFill>
            </a:endParaRPr>
          </a:p>
          <a:p>
            <a:endParaRPr lang="en-US" dirty="0"/>
          </a:p>
        </p:txBody>
      </p:sp>
      <p:sp>
        <p:nvSpPr>
          <p:cNvPr id="2" name="Title 1">
            <a:extLst>
              <a:ext uri="{FF2B5EF4-FFF2-40B4-BE49-F238E27FC236}">
                <a16:creationId xmlns:a16="http://schemas.microsoft.com/office/drawing/2014/main" id="{4E6324C5-C94C-6F32-7BD0-4C621F553CA6}"/>
              </a:ext>
            </a:extLst>
          </p:cNvPr>
          <p:cNvSpPr txBox="1">
            <a:spLocks noGrp="1"/>
          </p:cNvSpPr>
          <p:nvPr>
            <p:ph type="title" idx="4294967295"/>
          </p:nvPr>
        </p:nvSpPr>
        <p:spPr>
          <a:xfrm>
            <a:off x="4344131" y="175616"/>
            <a:ext cx="336731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Sea stars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9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2073862" y="0"/>
            <a:ext cx="8044271" cy="1325563"/>
          </a:xfrm>
        </p:spPr>
        <p:txBody>
          <a:bodyPr>
            <a:normAutofit/>
          </a:bodyPr>
          <a:lstStyle/>
          <a:p>
            <a:pPr algn="ctr"/>
            <a:r>
              <a:rPr lang="en-US" altLang="en-US" sz="4000" dirty="0">
                <a:solidFill>
                  <a:schemeClr val="bg1"/>
                </a:solidFill>
                <a:latin typeface="Arial" panose="020B0604020202020204" pitchFamily="34" charset="0"/>
                <a:ea typeface="+mn-ea"/>
                <a:cs typeface="Arial" panose="020B0604020202020204" pitchFamily="34" charset="0"/>
              </a:rPr>
              <a:t>Limpets</a:t>
            </a:r>
            <a:br>
              <a:rPr lang="en-US" altLang="en-US" sz="4000" dirty="0">
                <a:solidFill>
                  <a:schemeClr val="bg1"/>
                </a:solidFill>
                <a:latin typeface="Arial" panose="020B0604020202020204" pitchFamily="34" charset="0"/>
                <a:ea typeface="+mn-ea"/>
                <a:cs typeface="Arial" panose="020B0604020202020204" pitchFamily="34" charset="0"/>
              </a:rPr>
            </a:br>
            <a:r>
              <a:rPr lang="en-US" altLang="en-US" sz="2400" i="1" dirty="0" err="1">
                <a:solidFill>
                  <a:schemeClr val="bg1"/>
                </a:solidFill>
                <a:latin typeface="Arial" panose="020B0604020202020204" pitchFamily="34" charset="0"/>
                <a:ea typeface="+mn-ea"/>
                <a:cs typeface="Arial" panose="020B0604020202020204" pitchFamily="34" charset="0"/>
              </a:rPr>
              <a:t>Lottia</a:t>
            </a:r>
            <a:r>
              <a:rPr lang="en-US" altLang="en-US" sz="2400" i="1" dirty="0">
                <a:solidFill>
                  <a:schemeClr val="bg1"/>
                </a:solidFill>
                <a:latin typeface="Arial" panose="020B0604020202020204" pitchFamily="34" charset="0"/>
                <a:ea typeface="+mn-ea"/>
                <a:cs typeface="Arial" panose="020B0604020202020204" pitchFamily="34" charset="0"/>
              </a:rPr>
              <a:t> spp./ </a:t>
            </a:r>
            <a:r>
              <a:rPr lang="en-US" altLang="en-US" sz="2400" i="1" dirty="0" err="1">
                <a:solidFill>
                  <a:schemeClr val="bg1"/>
                </a:solidFill>
                <a:latin typeface="Arial" panose="020B0604020202020204" pitchFamily="34" charset="0"/>
                <a:ea typeface="+mn-ea"/>
                <a:cs typeface="Arial" panose="020B0604020202020204" pitchFamily="34" charset="0"/>
              </a:rPr>
              <a:t>Macclintockia</a:t>
            </a:r>
            <a:r>
              <a:rPr lang="en-US" altLang="en-US" sz="2400" i="1" dirty="0">
                <a:solidFill>
                  <a:schemeClr val="bg1"/>
                </a:solidFill>
                <a:latin typeface="Arial" panose="020B0604020202020204" pitchFamily="34" charset="0"/>
                <a:ea typeface="+mn-ea"/>
                <a:cs typeface="Arial" panose="020B0604020202020204" pitchFamily="34" charset="0"/>
              </a:rPr>
              <a:t> spp. </a:t>
            </a:r>
            <a:endParaRPr lang="en-US" sz="2400" i="1" dirty="0">
              <a:solidFill>
                <a:schemeClr val="bg1"/>
              </a:solidFill>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318B72FC-0AAE-C039-8A64-E1CDF4249B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9" t="101" r="127" b="508"/>
          <a:stretch/>
        </p:blipFill>
        <p:spPr bwMode="auto">
          <a:xfrm>
            <a:off x="2073862" y="1325563"/>
            <a:ext cx="7921908" cy="51106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350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p:nvPr>
        </p:nvSpPr>
        <p:spPr>
          <a:xfrm>
            <a:off x="457200" y="1"/>
            <a:ext cx="11340790" cy="1441450"/>
          </a:xfrm>
        </p:spPr>
        <p:txBody>
          <a:bodyPr>
            <a:normAutofit fontScale="90000"/>
          </a:bodyPr>
          <a:lstStyle/>
          <a:p>
            <a:pPr algn="ct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Sea Mussels</a:t>
            </a:r>
            <a:br>
              <a:rPr lang="en-US" altLang="en-US" dirty="0">
                <a:solidFill>
                  <a:schemeClr val="bg1"/>
                </a:solidFill>
                <a:latin typeface="Arial" panose="020B0604020202020204" pitchFamily="34" charset="0"/>
                <a:cs typeface="Arial" panose="020B0604020202020204" pitchFamily="34" charset="0"/>
              </a:rPr>
            </a:br>
            <a:r>
              <a:rPr lang="en-US" altLang="en-US" sz="2700" i="1" dirty="0">
                <a:solidFill>
                  <a:schemeClr val="bg1"/>
                </a:solidFill>
                <a:latin typeface="Arial" panose="020B0604020202020204" pitchFamily="34" charset="0"/>
                <a:cs typeface="Arial" panose="020B0604020202020204" pitchFamily="34" charset="0"/>
              </a:rPr>
              <a:t>Mytilus californianus</a:t>
            </a:r>
            <a:br>
              <a:rPr lang="en-US" altLang="en-US" sz="2700" i="1"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pic>
        <p:nvPicPr>
          <p:cNvPr id="5" name="Picture 3" descr="A large group of sea mussels">
            <a:extLst>
              <a:ext uri="{FF2B5EF4-FFF2-40B4-BE49-F238E27FC236}">
                <a16:creationId xmlns:a16="http://schemas.microsoft.com/office/drawing/2014/main" id="{51F61746-F812-7049-A3E8-F33A9620F1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15099" y="1624013"/>
            <a:ext cx="7326741" cy="446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0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927994" y="347023"/>
            <a:ext cx="8044271" cy="1325563"/>
          </a:xfrm>
        </p:spPr>
        <p:txBody>
          <a:bodyPr>
            <a:normAutofit fontScale="90000"/>
          </a:bodyPr>
          <a:lstStyle/>
          <a:p>
            <a:pPr algn="ctr"/>
            <a:r>
              <a:rPr lang="en-US" altLang="en-US" dirty="0">
                <a:solidFill>
                  <a:schemeClr val="bg1"/>
                </a:solidFill>
                <a:latin typeface="Arial" panose="020B0604020202020204" pitchFamily="34" charset="0"/>
                <a:ea typeface="+mn-ea"/>
                <a:cs typeface="Arial" panose="020B0604020202020204" pitchFamily="34" charset="0"/>
              </a:rPr>
              <a:t>Barnacles</a:t>
            </a:r>
            <a:br>
              <a:rPr lang="en-US" altLang="en-US" b="1" dirty="0">
                <a:solidFill>
                  <a:schemeClr val="bg1"/>
                </a:solidFill>
                <a:latin typeface="Times New Roman" panose="02020603050405020304" pitchFamily="18" charset="0"/>
              </a:rPr>
            </a:br>
            <a:r>
              <a:rPr lang="en-US" altLang="en-US" sz="2700" i="1" dirty="0">
                <a:solidFill>
                  <a:schemeClr val="bg1"/>
                </a:solidFill>
                <a:latin typeface="Arial" panose="020B0604020202020204" pitchFamily="34" charset="0"/>
                <a:ea typeface="+mn-ea"/>
                <a:cs typeface="Arial" panose="020B0604020202020204" pitchFamily="34" charset="0"/>
              </a:rPr>
              <a:t>Balanus</a:t>
            </a:r>
            <a:r>
              <a:rPr lang="en-US" altLang="en-US" dirty="0">
                <a:solidFill>
                  <a:schemeClr val="bg1"/>
                </a:solidFill>
                <a:latin typeface="Arial" panose="020B0604020202020204" pitchFamily="34" charset="0"/>
                <a:cs typeface="Arial" panose="020B0604020202020204" pitchFamily="34" charset="0"/>
              </a:rPr>
              <a:t> </a:t>
            </a:r>
            <a:r>
              <a:rPr lang="en-US" altLang="en-US" sz="2700" dirty="0">
                <a:solidFill>
                  <a:schemeClr val="bg1"/>
                </a:solidFill>
                <a:latin typeface="Arial" panose="020B0604020202020204" pitchFamily="34" charset="0"/>
                <a:ea typeface="+mn-ea"/>
                <a:cs typeface="Arial" panose="020B0604020202020204" pitchFamily="34" charset="0"/>
              </a:rPr>
              <a:t>and</a:t>
            </a:r>
            <a:r>
              <a:rPr lang="en-US" altLang="en-US" dirty="0">
                <a:solidFill>
                  <a:schemeClr val="bg1"/>
                </a:solidFill>
                <a:latin typeface="Arial" panose="020B0604020202020204" pitchFamily="34" charset="0"/>
                <a:cs typeface="Arial" panose="020B0604020202020204" pitchFamily="34" charset="0"/>
              </a:rPr>
              <a:t> </a:t>
            </a:r>
            <a:r>
              <a:rPr lang="en-US" altLang="en-US" sz="2700" i="1" dirty="0" err="1">
                <a:solidFill>
                  <a:schemeClr val="bg1"/>
                </a:solidFill>
                <a:latin typeface="Arial" panose="020B0604020202020204" pitchFamily="34" charset="0"/>
                <a:ea typeface="+mn-ea"/>
                <a:cs typeface="Arial" panose="020B0604020202020204" pitchFamily="34" charset="0"/>
              </a:rPr>
              <a:t>Chthamalus</a:t>
            </a:r>
            <a:r>
              <a:rPr lang="en-US" altLang="en-US" sz="2700" i="1" dirty="0">
                <a:solidFill>
                  <a:schemeClr val="bg1"/>
                </a:solidFill>
                <a:latin typeface="Arial" panose="020B0604020202020204" pitchFamily="34" charset="0"/>
                <a:ea typeface="+mn-ea"/>
                <a:cs typeface="Arial" panose="020B0604020202020204" pitchFamily="34" charset="0"/>
              </a:rPr>
              <a:t> spp.</a:t>
            </a:r>
            <a:br>
              <a:rPr lang="en-US" altLang="en-US" i="1" dirty="0">
                <a:solidFill>
                  <a:schemeClr val="bg1"/>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3" name="Picture 2" descr="Barnacles attached to rocks at low tide">
            <a:extLst>
              <a:ext uri="{FF2B5EF4-FFF2-40B4-BE49-F238E27FC236}">
                <a16:creationId xmlns:a16="http://schemas.microsoft.com/office/drawing/2014/main" id="{B5C74CE7-19B8-C7C1-354D-02088B4EDB6D}"/>
              </a:ext>
            </a:extLst>
          </p:cNvPr>
          <p:cNvPicPr>
            <a:picLocks noChangeAspect="1"/>
          </p:cNvPicPr>
          <p:nvPr/>
        </p:nvPicPr>
        <p:blipFill rotWithShape="1">
          <a:blip r:embed="rId3">
            <a:extLst>
              <a:ext uri="{28A0092B-C50C-407E-A947-70E740481C1C}">
                <a14:useLocalDpi xmlns:a14="http://schemas.microsoft.com/office/drawing/2010/main" val="0"/>
              </a:ext>
            </a:extLst>
          </a:blip>
          <a:srcRect b="11008"/>
          <a:stretch/>
        </p:blipFill>
        <p:spPr>
          <a:xfrm>
            <a:off x="2132375" y="1486021"/>
            <a:ext cx="7635508" cy="5371979"/>
          </a:xfrm>
          <a:prstGeom prst="rect">
            <a:avLst/>
          </a:prstGeom>
        </p:spPr>
      </p:pic>
    </p:spTree>
    <p:extLst>
      <p:ext uri="{BB962C8B-B14F-4D97-AF65-F5344CB8AC3E}">
        <p14:creationId xmlns:p14="http://schemas.microsoft.com/office/powerpoint/2010/main" val="314073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p:nvPr>
        </p:nvSpPr>
        <p:spPr>
          <a:xfrm>
            <a:off x="0" y="292834"/>
            <a:ext cx="12192000" cy="1009651"/>
          </a:xfrm>
        </p:spPr>
        <p:txBody>
          <a:bodyPr>
            <a:noAutofit/>
          </a:bodyPr>
          <a:lstStyle/>
          <a:p>
            <a:pPr algn="ctr"/>
            <a:br>
              <a:rPr lang="en-US" altLang="en-US" sz="3500" dirty="0">
                <a:solidFill>
                  <a:schemeClr val="bg1"/>
                </a:solidFill>
                <a:latin typeface="Arial" panose="020B0604020202020204" pitchFamily="34" charset="0"/>
                <a:cs typeface="Arial" panose="020B0604020202020204" pitchFamily="34" charset="0"/>
              </a:rPr>
            </a:br>
            <a:r>
              <a:rPr lang="en-US" altLang="en-US" sz="3500" dirty="0">
                <a:solidFill>
                  <a:schemeClr val="bg1"/>
                </a:solidFill>
                <a:latin typeface="Arial" panose="020B0604020202020204" pitchFamily="34" charset="0"/>
                <a:cs typeface="Arial" panose="020B0604020202020204" pitchFamily="34" charset="0"/>
              </a:rPr>
              <a:t>How can we explore and study subtidal habitat?</a:t>
            </a:r>
            <a:br>
              <a:rPr lang="en-US" altLang="en-US" sz="3500" dirty="0">
                <a:latin typeface="Arial" panose="020B0604020202020204" pitchFamily="34" charset="0"/>
                <a:cs typeface="Arial" panose="020B0604020202020204" pitchFamily="34" charset="0"/>
              </a:rPr>
            </a:br>
            <a:endParaRPr lang="en-US" sz="3500" dirty="0">
              <a:latin typeface="Arial" panose="020B0604020202020204" pitchFamily="34" charset="0"/>
              <a:cs typeface="Arial" panose="020B0604020202020204" pitchFamily="34" charset="0"/>
            </a:endParaRPr>
          </a:p>
        </p:txBody>
      </p:sp>
      <p:pic>
        <p:nvPicPr>
          <p:cNvPr id="9" name="Picture 8" descr="A brown fish swims above rocks covered with pink coral and white sponges.&#10;">
            <a:extLst>
              <a:ext uri="{FF2B5EF4-FFF2-40B4-BE49-F238E27FC236}">
                <a16:creationId xmlns:a16="http://schemas.microsoft.com/office/drawing/2014/main" id="{99348FE7-CD70-A941-AB89-66DDE1D3077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8607" r="-5965" b="5357"/>
          <a:stretch/>
        </p:blipFill>
        <p:spPr bwMode="auto">
          <a:xfrm>
            <a:off x="-699872" y="1495550"/>
            <a:ext cx="8511304" cy="4043879"/>
          </a:xfrm>
          <a:prstGeom prst="rect">
            <a:avLst/>
          </a:prstGeom>
          <a:ln>
            <a:noFill/>
          </a:ln>
          <a:extLst>
            <a:ext uri="{53640926-AAD7-44D8-BBD7-CCE9431645EC}">
              <a14:shadowObscured xmlns:a14="http://schemas.microsoft.com/office/drawing/2010/main"/>
            </a:ext>
          </a:extLst>
        </p:spPr>
      </p:pic>
      <p:pic>
        <p:nvPicPr>
          <p:cNvPr id="8" name="Picture 5" descr="A remotely operated vehicle is lowered into the water using a mechanical arm attached to a ship.">
            <a:extLst>
              <a:ext uri="{FF2B5EF4-FFF2-40B4-BE49-F238E27FC236}">
                <a16:creationId xmlns:a16="http://schemas.microsoft.com/office/drawing/2014/main" id="{BB694E02-D81B-2D43-AF64-CB5AB2660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892" y="1489150"/>
            <a:ext cx="4443843" cy="342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13A2E76-8C43-8E4D-AC15-65B841DCC763}"/>
              </a:ext>
            </a:extLst>
          </p:cNvPr>
          <p:cNvSpPr txBox="1"/>
          <p:nvPr/>
        </p:nvSpPr>
        <p:spPr>
          <a:xfrm>
            <a:off x="7580892" y="5083407"/>
            <a:ext cx="4885368" cy="830997"/>
          </a:xfrm>
          <a:prstGeom prst="rect">
            <a:avLst/>
          </a:prstGeom>
          <a:noFill/>
        </p:spPr>
        <p:txBody>
          <a:bodyPr wrap="square" rtlCol="0">
            <a:spAutoFit/>
          </a:bodyPr>
          <a:lstStyle/>
          <a:p>
            <a:r>
              <a:rPr lang="en-US" sz="2400" dirty="0">
                <a:solidFill>
                  <a:schemeClr val="bg1"/>
                </a:solidFill>
              </a:rPr>
              <a:t>A remotely operated vehicle (ROV) </a:t>
            </a:r>
            <a:br>
              <a:rPr lang="en-US" sz="2400"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8342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2073862" y="0"/>
            <a:ext cx="8044271" cy="1325563"/>
          </a:xfrm>
        </p:spPr>
        <p:txBody>
          <a:bodyPr>
            <a:normAutofit/>
          </a:bodyPr>
          <a:lstStyle/>
          <a:p>
            <a:pPr algn="ctr"/>
            <a:r>
              <a:rPr lang="en-US" altLang="en-US" sz="3900" dirty="0">
                <a:solidFill>
                  <a:schemeClr val="bg1"/>
                </a:solidFill>
                <a:latin typeface="Arial" panose="020B0604020202020204" pitchFamily="34" charset="0"/>
                <a:ea typeface="+mn-ea"/>
                <a:cs typeface="Arial" panose="020B0604020202020204" pitchFamily="34" charset="0"/>
              </a:rPr>
              <a:t>Subtidal habitat</a:t>
            </a:r>
            <a:endParaRPr lang="en-US" sz="3900" dirty="0">
              <a:solidFill>
                <a:schemeClr val="bg1"/>
              </a:solidFill>
              <a:latin typeface="Arial" panose="020B0604020202020204" pitchFamily="34" charset="0"/>
              <a:ea typeface="+mn-ea"/>
              <a:cs typeface="Arial" panose="020B0604020202020204" pitchFamily="34" charset="0"/>
            </a:endParaRPr>
          </a:p>
        </p:txBody>
      </p:sp>
      <p:pic>
        <p:nvPicPr>
          <p:cNvPr id="7" name="Picture 1026" descr="A bathymetric (underwater) map that shows a flat plain off the coast of Point Reyes, a higher point with a plateau where Cordell Bank is located, and a steep drop off just west of Cordell Bank and the Farallone Islands.  ">
            <a:extLst>
              <a:ext uri="{FF2B5EF4-FFF2-40B4-BE49-F238E27FC236}">
                <a16:creationId xmlns:a16="http://schemas.microsoft.com/office/drawing/2014/main" id="{504ADD96-02E3-544B-8872-C3DA14E05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9" r="5181"/>
          <a:stretch/>
        </p:blipFill>
        <p:spPr bwMode="auto">
          <a:xfrm>
            <a:off x="2449550" y="1256412"/>
            <a:ext cx="7292897" cy="525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44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4">
            <a:extLst>
              <a:ext uri="{FF2B5EF4-FFF2-40B4-BE49-F238E27FC236}">
                <a16:creationId xmlns:a16="http://schemas.microsoft.com/office/drawing/2014/main" id="{94BB7865-292F-A1A4-EE28-93CF7359A1B5}"/>
              </a:ext>
            </a:extLst>
          </p:cNvPr>
          <p:cNvSpPr>
            <a:spLocks noGrp="1"/>
          </p:cNvSpPr>
          <p:nvPr>
            <p:ph type="title"/>
          </p:nvPr>
        </p:nvSpPr>
        <p:spPr>
          <a:xfrm>
            <a:off x="0" y="-262964"/>
            <a:ext cx="12192000" cy="1325563"/>
          </a:xfrm>
        </p:spPr>
        <p:txBody>
          <a:bodyPr>
            <a:noAutofit/>
          </a:bodyPr>
          <a:lstStyle/>
          <a:p>
            <a:pPr algn="ctr"/>
            <a:br>
              <a:rPr lang="en-US" altLang="en-US" sz="3300" dirty="0">
                <a:solidFill>
                  <a:schemeClr val="bg1"/>
                </a:solidFill>
                <a:latin typeface="Arial" panose="020B0604020202020204" pitchFamily="34" charset="0"/>
                <a:cs typeface="Arial" panose="020B0604020202020204" pitchFamily="34" charset="0"/>
              </a:rPr>
            </a:br>
            <a:r>
              <a:rPr lang="en-US" altLang="en-US" sz="3300" dirty="0">
                <a:solidFill>
                  <a:schemeClr val="bg1"/>
                </a:solidFill>
                <a:latin typeface="Arial" panose="020B0604020202020204" pitchFamily="34" charset="0"/>
                <a:cs typeface="Arial" panose="020B0604020202020204" pitchFamily="34" charset="0"/>
              </a:rPr>
              <a:t>Which rocky intertidal area looks healthier? Why? </a:t>
            </a:r>
            <a:br>
              <a:rPr lang="en-US" altLang="en-US" sz="3300" dirty="0">
                <a:solidFill>
                  <a:schemeClr val="bg1"/>
                </a:solidFill>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pic>
        <p:nvPicPr>
          <p:cNvPr id="6" name="Picture 5" descr="This rocky tide pool area has some very small algae covering rocks and strands of long algae in a small pool of water. No other organisms are visible. A pair of shoes sit nearby.">
            <a:extLst>
              <a:ext uri="{FF2B5EF4-FFF2-40B4-BE49-F238E27FC236}">
                <a16:creationId xmlns:a16="http://schemas.microsoft.com/office/drawing/2014/main" id="{18768878-2E17-18CD-98E9-BA0811E50AA0}"/>
              </a:ext>
            </a:extLst>
          </p:cNvPr>
          <p:cNvPicPr>
            <a:picLocks noChangeAspect="1"/>
          </p:cNvPicPr>
          <p:nvPr/>
        </p:nvPicPr>
        <p:blipFill rotWithShape="1">
          <a:blip r:embed="rId3">
            <a:extLst>
              <a:ext uri="{28A0092B-C50C-407E-A947-70E740481C1C}">
                <a14:useLocalDpi xmlns:a14="http://schemas.microsoft.com/office/drawing/2010/main" val="0"/>
              </a:ext>
            </a:extLst>
          </a:blip>
          <a:srcRect l="5392" r="1087"/>
          <a:stretch/>
        </p:blipFill>
        <p:spPr>
          <a:xfrm>
            <a:off x="5973557" y="829340"/>
            <a:ext cx="6218444" cy="6028661"/>
          </a:xfrm>
          <a:prstGeom prst="rect">
            <a:avLst/>
          </a:prstGeom>
        </p:spPr>
      </p:pic>
      <p:pic>
        <p:nvPicPr>
          <p:cNvPr id="10" name="Picture 9" descr="This tidepool area has larger clumps of bright green algae growing on rocks, and at least four sea stars are visible.">
            <a:extLst>
              <a:ext uri="{FF2B5EF4-FFF2-40B4-BE49-F238E27FC236}">
                <a16:creationId xmlns:a16="http://schemas.microsoft.com/office/drawing/2014/main" id="{CC8BF933-1602-D870-5516-8CB1609D3D32}"/>
              </a:ext>
            </a:extLst>
          </p:cNvPr>
          <p:cNvPicPr>
            <a:picLocks noChangeAspect="1"/>
          </p:cNvPicPr>
          <p:nvPr/>
        </p:nvPicPr>
        <p:blipFill rotWithShape="1">
          <a:blip r:embed="rId4">
            <a:extLst>
              <a:ext uri="{28A0092B-C50C-407E-A947-70E740481C1C}">
                <a14:useLocalDpi xmlns:a14="http://schemas.microsoft.com/office/drawing/2010/main" val="0"/>
              </a:ext>
            </a:extLst>
          </a:blip>
          <a:srcRect t="12093"/>
          <a:stretch/>
        </p:blipFill>
        <p:spPr>
          <a:xfrm>
            <a:off x="0" y="829340"/>
            <a:ext cx="5988780" cy="6028660"/>
          </a:xfrm>
          <a:prstGeom prst="rect">
            <a:avLst/>
          </a:prstGeom>
        </p:spPr>
      </p:pic>
    </p:spTree>
    <p:extLst>
      <p:ext uri="{BB962C8B-B14F-4D97-AF65-F5344CB8AC3E}">
        <p14:creationId xmlns:p14="http://schemas.microsoft.com/office/powerpoint/2010/main" val="1287475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p:nvPr>
        </p:nvSpPr>
        <p:spPr>
          <a:xfrm>
            <a:off x="838198" y="-34183"/>
            <a:ext cx="10515600" cy="1163229"/>
          </a:xfrm>
        </p:spPr>
        <p:txBody>
          <a:bodyPr>
            <a:noAutofit/>
          </a:bodyPr>
          <a:lstStyle/>
          <a:p>
            <a:pPr algn="ctr"/>
            <a:br>
              <a:rPr lang="en-US" sz="3600" dirty="0">
                <a:solidFill>
                  <a:schemeClr val="bg1"/>
                </a:solidFill>
                <a:latin typeface="Arial" panose="020B0604020202020204" pitchFamily="34" charset="0"/>
                <a:ea typeface="ＭＳ Ｐゴシック" pitchFamily="-109" charset="-128"/>
                <a:cs typeface="Arial" panose="020B0604020202020204" pitchFamily="34" charset="0"/>
              </a:rPr>
            </a:br>
            <a:r>
              <a:rPr lang="en-US" sz="3600" dirty="0">
                <a:solidFill>
                  <a:schemeClr val="bg1"/>
                </a:solidFill>
                <a:latin typeface="Arial" panose="020B0604020202020204" pitchFamily="34" charset="0"/>
                <a:ea typeface="ＭＳ Ｐゴシック" pitchFamily="-109" charset="-128"/>
                <a:cs typeface="Arial" panose="020B0604020202020204" pitchFamily="34" charset="0"/>
              </a:rPr>
              <a:t>Subtidal Species: Cordell Bank</a:t>
            </a:r>
            <a:br>
              <a:rPr lang="en-US" sz="3600" dirty="0">
                <a:solidFill>
                  <a:schemeClr val="bg1"/>
                </a:solidFill>
                <a:effectLst>
                  <a:outerShdw blurRad="38100" dist="38100" dir="2700000" algn="tl">
                    <a:srgbClr val="DDDDDD"/>
                  </a:outerShdw>
                </a:effectLst>
                <a:latin typeface="Arial" panose="020B0604020202020204" pitchFamily="34" charset="0"/>
                <a:ea typeface="ＭＳ Ｐゴシック" pitchFamily="-109" charset="-128"/>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pic>
        <p:nvPicPr>
          <p:cNvPr id="5" name="Picture 3" descr="This coral is circular and bright orange. Tentacles extend into the water from a central body. ">
            <a:extLst>
              <a:ext uri="{FF2B5EF4-FFF2-40B4-BE49-F238E27FC236}">
                <a16:creationId xmlns:a16="http://schemas.microsoft.com/office/drawing/2014/main" id="{F617F67E-3364-F74B-AFF7-BF5D62BD5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01" t="3275" r="8363" b="18144"/>
          <a:stretch>
            <a:fillRect/>
          </a:stretch>
        </p:blipFill>
        <p:spPr bwMode="auto">
          <a:xfrm>
            <a:off x="1804850" y="1867989"/>
            <a:ext cx="8582297" cy="499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D5DC4E1-50B7-2649-8B35-6230334719BF}"/>
              </a:ext>
            </a:extLst>
          </p:cNvPr>
          <p:cNvSpPr txBox="1"/>
          <p:nvPr/>
        </p:nvSpPr>
        <p:spPr>
          <a:xfrm>
            <a:off x="3484880" y="875270"/>
            <a:ext cx="6902267" cy="1246495"/>
          </a:xfrm>
          <a:prstGeom prst="rect">
            <a:avLst/>
          </a:prstGeom>
          <a:noFill/>
        </p:spPr>
        <p:txBody>
          <a:bodyPr wrap="square" rtlCol="0">
            <a:spAutoFit/>
          </a:bodyPr>
          <a:lstStyle/>
          <a:p>
            <a:pPr algn="ctr"/>
            <a:r>
              <a:rPr lang="en-US" altLang="en-US" sz="3300" dirty="0">
                <a:solidFill>
                  <a:schemeClr val="bg1"/>
                </a:solidFill>
              </a:rPr>
              <a:t>Orange Cup Coral</a:t>
            </a:r>
            <a:br>
              <a:rPr lang="en-US" altLang="en-US" sz="2400" dirty="0">
                <a:solidFill>
                  <a:schemeClr val="bg1"/>
                </a:solidFill>
              </a:rPr>
            </a:br>
            <a:r>
              <a:rPr lang="en-US" altLang="en-US" sz="2400" i="1" dirty="0" err="1">
                <a:solidFill>
                  <a:schemeClr val="bg1"/>
                </a:solidFill>
              </a:rPr>
              <a:t>Balanopyllia</a:t>
            </a:r>
            <a:r>
              <a:rPr lang="en-US" altLang="en-US" sz="2400" i="1" dirty="0">
                <a:solidFill>
                  <a:schemeClr val="bg1"/>
                </a:solidFill>
              </a:rPr>
              <a:t> elegans</a:t>
            </a:r>
          </a:p>
          <a:p>
            <a:endParaRPr lang="en-US" dirty="0"/>
          </a:p>
        </p:txBody>
      </p:sp>
    </p:spTree>
    <p:extLst>
      <p:ext uri="{BB962C8B-B14F-4D97-AF65-F5344CB8AC3E}">
        <p14:creationId xmlns:p14="http://schemas.microsoft.com/office/powerpoint/2010/main" val="18358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descr="Hydrocoral branches like a tree. Bright pink and purple hydrocorals grow from rocks."/>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943099" y="322431"/>
            <a:ext cx="8044271" cy="1325563"/>
          </a:xfrm>
        </p:spPr>
        <p:txBody>
          <a:bodyPr>
            <a:normAutofit fontScale="90000"/>
          </a:bodyPr>
          <a:lstStyle/>
          <a:p>
            <a:pPr algn="ctr"/>
            <a:r>
              <a:rPr lang="en-US" altLang="en-US" sz="4000" dirty="0">
                <a:solidFill>
                  <a:schemeClr val="bg1"/>
                </a:solidFill>
                <a:latin typeface="Arial" panose="020B0604020202020204" pitchFamily="34" charset="0"/>
                <a:ea typeface="+mn-ea"/>
                <a:cs typeface="Arial" panose="020B0604020202020204" pitchFamily="34" charset="0"/>
              </a:rPr>
              <a:t>Hydrocoral</a:t>
            </a:r>
            <a:br>
              <a:rPr lang="en-US" altLang="en-US" b="1" dirty="0">
                <a:solidFill>
                  <a:schemeClr val="bg1"/>
                </a:solidFill>
                <a:latin typeface="Times New Roman" panose="02020603050405020304" pitchFamily="18" charset="0"/>
              </a:rPr>
            </a:br>
            <a:r>
              <a:rPr lang="en-US" altLang="en-US" sz="2700" i="1" dirty="0" err="1">
                <a:solidFill>
                  <a:schemeClr val="bg1"/>
                </a:solidFill>
                <a:latin typeface="Arial" panose="020B0604020202020204" pitchFamily="34" charset="0"/>
                <a:ea typeface="+mn-ea"/>
                <a:cs typeface="Arial" panose="020B0604020202020204" pitchFamily="34" charset="0"/>
              </a:rPr>
              <a:t>Stylaster</a:t>
            </a:r>
            <a:r>
              <a:rPr lang="en-US" altLang="en-US" sz="2700" i="1" dirty="0">
                <a:solidFill>
                  <a:schemeClr val="bg1"/>
                </a:solidFill>
                <a:latin typeface="Arial" panose="020B0604020202020204" pitchFamily="34" charset="0"/>
                <a:ea typeface="+mn-ea"/>
                <a:cs typeface="Arial" panose="020B0604020202020204" pitchFamily="34" charset="0"/>
              </a:rPr>
              <a:t> </a:t>
            </a:r>
            <a:r>
              <a:rPr lang="en-US" altLang="en-US" sz="2700" i="1" dirty="0" err="1">
                <a:solidFill>
                  <a:schemeClr val="bg1"/>
                </a:solidFill>
                <a:latin typeface="Arial" panose="020B0604020202020204" pitchFamily="34" charset="0"/>
                <a:ea typeface="+mn-ea"/>
                <a:cs typeface="Arial" panose="020B0604020202020204" pitchFamily="34" charset="0"/>
              </a:rPr>
              <a:t>californicus</a:t>
            </a:r>
            <a:br>
              <a:rPr lang="en-US" altLang="en-US" i="1" dirty="0">
                <a:solidFill>
                  <a:schemeClr val="bg1"/>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B8B75734-B224-7941-91BE-C07E5437E20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0" r="14751" b="15103"/>
          <a:stretch>
            <a:fillRect/>
          </a:stretch>
        </p:blipFill>
        <p:spPr bwMode="auto">
          <a:xfrm>
            <a:off x="2073863" y="1330346"/>
            <a:ext cx="7998985" cy="520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01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itle 5">
            <a:extLst>
              <a:ext uri="{FF2B5EF4-FFF2-40B4-BE49-F238E27FC236}">
                <a16:creationId xmlns:a16="http://schemas.microsoft.com/office/drawing/2014/main" id="{3D5DC4E1-50B7-2649-8B35-6230334719BF}"/>
              </a:ext>
            </a:extLst>
          </p:cNvPr>
          <p:cNvSpPr txBox="1">
            <a:spLocks noGrp="1"/>
          </p:cNvSpPr>
          <p:nvPr>
            <p:ph type="title" idx="4294967295"/>
          </p:nvPr>
        </p:nvSpPr>
        <p:spPr>
          <a:xfrm>
            <a:off x="1804851" y="233144"/>
            <a:ext cx="8582297"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Strawberry Anemones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Corynactis</a:t>
            </a:r>
            <a:r>
              <a:rPr kumimoji="0" lang="en-US" altLang="en-US" sz="2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californica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7" name="Picture 3" descr="These strawberry anemones are bright pink and have a long, tube-like base. Lighter colored tentacles radiate from the base like flower petals. (But these are animals, not plants.) ">
            <a:extLst>
              <a:ext uri="{FF2B5EF4-FFF2-40B4-BE49-F238E27FC236}">
                <a16:creationId xmlns:a16="http://schemas.microsoft.com/office/drawing/2014/main" id="{67BC8B43-9616-074A-922C-501E532D8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6" t="2856" r="5362" b="2856"/>
          <a:stretch>
            <a:fillRect/>
          </a:stretch>
        </p:blipFill>
        <p:spPr bwMode="auto">
          <a:xfrm>
            <a:off x="1804850" y="1434366"/>
            <a:ext cx="8582297" cy="51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7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0" y="-229908"/>
            <a:ext cx="12191999" cy="1554855"/>
          </a:xfrm>
        </p:spPr>
        <p:txBody>
          <a:bodyPr>
            <a:normAutofit/>
          </a:bodyPr>
          <a:lstStyle/>
          <a:p>
            <a:pPr algn="ctr"/>
            <a:r>
              <a:rPr kumimoji="0" lang="en-US" altLang="en-US" sz="36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Sponges</a:t>
            </a:r>
            <a:endParaRPr kumimoji="0" lang="en-US" sz="36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7" name="Picture 3" descr="A sponge grows among anemones and coral. The sponge is yellow and irregular in shape. Round openings are visible from its body. ">
            <a:extLst>
              <a:ext uri="{FF2B5EF4-FFF2-40B4-BE49-F238E27FC236}">
                <a16:creationId xmlns:a16="http://schemas.microsoft.com/office/drawing/2014/main" id="{7A0B643A-2AE3-3444-AF0C-6FDB534EE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1" t="2315" r="10949" b="2750"/>
          <a:stretch/>
        </p:blipFill>
        <p:spPr bwMode="auto">
          <a:xfrm>
            <a:off x="1700589" y="1052357"/>
            <a:ext cx="8492190" cy="541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D8F0FF-0B9D-A349-AAF3-21E756477C97}"/>
              </a:ext>
            </a:extLst>
          </p:cNvPr>
          <p:cNvSpPr txBox="1"/>
          <p:nvPr/>
        </p:nvSpPr>
        <p:spPr>
          <a:xfrm>
            <a:off x="-1254464" y="5111932"/>
            <a:ext cx="7841117" cy="1200329"/>
          </a:xfrm>
          <a:prstGeom prst="rect">
            <a:avLst/>
          </a:prstGeom>
          <a:noFill/>
        </p:spPr>
        <p:txBody>
          <a:bodyPr wrap="square" rtlCol="0">
            <a:spAutoFit/>
          </a:bodyPr>
          <a:lstStyle/>
          <a:p>
            <a:pPr algn="ctr"/>
            <a:r>
              <a:rPr lang="en-US" altLang="en-US" sz="3600" dirty="0">
                <a:solidFill>
                  <a:schemeClr val="bg1"/>
                </a:solidFill>
                <a:latin typeface="Arial" panose="020B0604020202020204" pitchFamily="34" charset="0"/>
                <a:cs typeface="Arial" panose="020B0604020202020204" pitchFamily="34" charset="0"/>
              </a:rPr>
              <a:t>Sponge</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itle 5">
            <a:extLst>
              <a:ext uri="{FF2B5EF4-FFF2-40B4-BE49-F238E27FC236}">
                <a16:creationId xmlns:a16="http://schemas.microsoft.com/office/drawing/2014/main" id="{3D5DC4E1-50B7-2649-8B35-6230334719BF}"/>
              </a:ext>
            </a:extLst>
          </p:cNvPr>
          <p:cNvSpPr txBox="1">
            <a:spLocks noGrp="1"/>
          </p:cNvSpPr>
          <p:nvPr>
            <p:ph type="title" idx="4294967295"/>
          </p:nvPr>
        </p:nvSpPr>
        <p:spPr>
          <a:xfrm>
            <a:off x="0" y="248900"/>
            <a:ext cx="12192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Stomphia</a:t>
            </a:r>
            <a:r>
              <a:rPr kumimoji="0" lang="en-US" alt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Anemone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6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3" descr="Two large orange anemones, feather stars and what appears to be a sea cucumber are attached to a slab of granite rock.">
            <a:extLst>
              <a:ext uri="{FF2B5EF4-FFF2-40B4-BE49-F238E27FC236}">
                <a16:creationId xmlns:a16="http://schemas.microsoft.com/office/drawing/2014/main" id="{25BAD8D9-5449-7144-A386-52CA79154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328" y="1126273"/>
            <a:ext cx="7197343" cy="530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2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2073862" y="259402"/>
            <a:ext cx="8044271" cy="1325563"/>
          </a:xfrm>
        </p:spPr>
        <p:txBody>
          <a:bodyPr>
            <a:normAutofit fontScale="90000"/>
          </a:bodyPr>
          <a:lstStyle/>
          <a:p>
            <a:pPr lvl="0" algn="ctr">
              <a:lnSpc>
                <a:spcPct val="100000"/>
              </a:lnSpc>
              <a:spcBef>
                <a:spcPts val="0"/>
              </a:spcBef>
            </a:pPr>
            <a:r>
              <a:rPr lang="en-US" altLang="en-US" sz="4000" dirty="0">
                <a:solidFill>
                  <a:schemeClr val="bg1"/>
                </a:solidFill>
                <a:latin typeface="Arial" panose="020B0604020202020204" pitchFamily="34" charset="0"/>
                <a:ea typeface="+mn-ea"/>
                <a:cs typeface="Arial" panose="020B0604020202020204" pitchFamily="34" charset="0"/>
              </a:rPr>
              <a:t>Crinoids</a:t>
            </a:r>
            <a:br>
              <a:rPr lang="en-US" altLang="en-US" sz="3600" dirty="0">
                <a:solidFill>
                  <a:schemeClr val="bg1"/>
                </a:solidFill>
                <a:latin typeface="Arial" panose="020B0604020202020204" pitchFamily="34" charset="0"/>
                <a:ea typeface="+mn-ea"/>
                <a:cs typeface="Arial" panose="020B0604020202020204" pitchFamily="34" charset="0"/>
              </a:rPr>
            </a:br>
            <a:r>
              <a:rPr lang="en-US" altLang="en-US" sz="2700" i="1" dirty="0" err="1">
                <a:solidFill>
                  <a:prstClr val="white"/>
                </a:solidFill>
                <a:latin typeface="Arial" panose="020B0604020202020204" pitchFamily="34" charset="0"/>
                <a:ea typeface="+mn-ea"/>
                <a:cs typeface="Arial" panose="020B0604020202020204" pitchFamily="34" charset="0"/>
              </a:rPr>
              <a:t>Florometra</a:t>
            </a:r>
            <a:r>
              <a:rPr lang="en-US" altLang="en-US" sz="2700" i="1" dirty="0">
                <a:solidFill>
                  <a:prstClr val="white"/>
                </a:solidFill>
                <a:latin typeface="Arial" panose="020B0604020202020204" pitchFamily="34" charset="0"/>
                <a:ea typeface="+mn-ea"/>
                <a:cs typeface="Arial" panose="020B0604020202020204" pitchFamily="34" charset="0"/>
              </a:rPr>
              <a:t> </a:t>
            </a:r>
            <a:r>
              <a:rPr lang="en-US" altLang="en-US" sz="2700" i="1" dirty="0" err="1">
                <a:solidFill>
                  <a:prstClr val="white"/>
                </a:solidFill>
                <a:latin typeface="Arial" panose="020B0604020202020204" pitchFamily="34" charset="0"/>
                <a:ea typeface="+mn-ea"/>
                <a:cs typeface="Arial" panose="020B0604020202020204" pitchFamily="34" charset="0"/>
              </a:rPr>
              <a:t>serratisima</a:t>
            </a:r>
            <a:br>
              <a:rPr lang="en-US" altLang="en-US" sz="2700" i="1" dirty="0">
                <a:solidFill>
                  <a:prstClr val="white"/>
                </a:solidFill>
                <a:latin typeface="Arial" panose="020B0604020202020204" pitchFamily="34" charset="0"/>
                <a:ea typeface="+mn-ea"/>
                <a:cs typeface="Arial" panose="020B0604020202020204" pitchFamily="34" charset="0"/>
              </a:rPr>
            </a:br>
            <a:endParaRPr lang="en-US" sz="2700" dirty="0">
              <a:solidFill>
                <a:schemeClr val="bg1"/>
              </a:solidFill>
              <a:latin typeface="Arial" panose="020B0604020202020204" pitchFamily="34" charset="0"/>
              <a:ea typeface="+mn-ea"/>
              <a:cs typeface="Arial" panose="020B0604020202020204" pitchFamily="34" charset="0"/>
            </a:endParaRPr>
          </a:p>
        </p:txBody>
      </p:sp>
      <p:pic>
        <p:nvPicPr>
          <p:cNvPr id="8" name="Picture 3" descr="Feather stars (crinoids) have several arms that attach to a central body. The &quot;arms&quot; appear feather-like and move with the changing ocean currents. These are tan in color.">
            <a:extLst>
              <a:ext uri="{FF2B5EF4-FFF2-40B4-BE49-F238E27FC236}">
                <a16:creationId xmlns:a16="http://schemas.microsoft.com/office/drawing/2014/main" id="{3AF30B65-DF14-0644-A7F9-5465363CC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81" b="1"/>
          <a:stretch/>
        </p:blipFill>
        <p:spPr bwMode="auto">
          <a:xfrm>
            <a:off x="2777132" y="1361648"/>
            <a:ext cx="6637733" cy="54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7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p:nvPr>
        </p:nvSpPr>
        <p:spPr>
          <a:xfrm>
            <a:off x="-1" y="200723"/>
            <a:ext cx="12191999" cy="769662"/>
          </a:xfrm>
        </p:spPr>
        <p:txBody>
          <a:bodyPr>
            <a:noAutofit/>
          </a:bodyPr>
          <a:lstStyle/>
          <a:p>
            <a:pPr algn="ctr"/>
            <a:br>
              <a:rPr lang="en-US" sz="3600" dirty="0">
                <a:solidFill>
                  <a:schemeClr val="bg1"/>
                </a:solidFill>
                <a:latin typeface="Arial" panose="020B0604020202020204" pitchFamily="34" charset="0"/>
                <a:ea typeface="ＭＳ Ｐゴシック" pitchFamily="-109" charset="-128"/>
                <a:cs typeface="Arial" panose="020B0604020202020204" pitchFamily="34" charset="0"/>
              </a:rPr>
            </a:br>
            <a:r>
              <a:rPr lang="en-US" sz="3300" dirty="0">
                <a:solidFill>
                  <a:schemeClr val="bg1"/>
                </a:solidFill>
                <a:latin typeface="Arial" panose="020B0604020202020204" pitchFamily="34" charset="0"/>
                <a:ea typeface="ＭＳ Ｐゴシック" pitchFamily="-109" charset="-128"/>
                <a:cs typeface="Arial" panose="020B0604020202020204" pitchFamily="34" charset="0"/>
              </a:rPr>
              <a:t>There are also many sea star species in the subtidal habitat.</a:t>
            </a:r>
            <a:endParaRPr lang="en-US" sz="3300" dirty="0">
              <a:latin typeface="Arial" panose="020B0604020202020204" pitchFamily="34" charset="0"/>
              <a:cs typeface="Arial" panose="020B0604020202020204" pitchFamily="34" charset="0"/>
            </a:endParaRPr>
          </a:p>
        </p:txBody>
      </p:sp>
      <p:pic>
        <p:nvPicPr>
          <p:cNvPr id="5" name="Picture 3" descr="A sea star and feather stars are pictured together.">
            <a:extLst>
              <a:ext uri="{FF2B5EF4-FFF2-40B4-BE49-F238E27FC236}">
                <a16:creationId xmlns:a16="http://schemas.microsoft.com/office/drawing/2014/main" id="{084030F7-F133-9049-B8CC-5E00252DF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823" y="1442746"/>
            <a:ext cx="6948350" cy="51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64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pic>
        <p:nvPicPr>
          <p:cNvPr id="6" name="Picture 2" descr="A pink branched coral, a group of bright pink small, round organisms, and a white, irregular-shaped blobby organism are pictured together. ">
            <a:extLst>
              <a:ext uri="{FF2B5EF4-FFF2-40B4-BE49-F238E27FC236}">
                <a16:creationId xmlns:a16="http://schemas.microsoft.com/office/drawing/2014/main" id="{755447EF-5338-3E44-99AF-E2DF48A29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728407" y="579139"/>
            <a:ext cx="6735184" cy="568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1">
            <a:extLst>
              <a:ext uri="{FF2B5EF4-FFF2-40B4-BE49-F238E27FC236}">
                <a16:creationId xmlns:a16="http://schemas.microsoft.com/office/drawing/2014/main" id="{9947BC56-1C61-3B4D-96C8-A745680E773F}"/>
              </a:ext>
              <a:ext uri="{C183D7F6-B498-43B3-948B-1728B52AA6E4}">
                <adec:decorative xmlns:adec="http://schemas.microsoft.com/office/drawing/2017/decorative" val="1"/>
              </a:ext>
            </a:extLst>
          </p:cNvPr>
          <p:cNvGrpSpPr>
            <a:grpSpLocks/>
          </p:cNvGrpSpPr>
          <p:nvPr/>
        </p:nvGrpSpPr>
        <p:grpSpPr bwMode="auto">
          <a:xfrm>
            <a:off x="3404552" y="851261"/>
            <a:ext cx="5575300" cy="4870450"/>
            <a:chOff x="1135" y="817"/>
            <a:chExt cx="3512" cy="3068"/>
          </a:xfrm>
        </p:grpSpPr>
        <p:sp>
          <p:nvSpPr>
            <p:cNvPr id="8" name="Line 3">
              <a:extLst>
                <a:ext uri="{FF2B5EF4-FFF2-40B4-BE49-F238E27FC236}">
                  <a16:creationId xmlns:a16="http://schemas.microsoft.com/office/drawing/2014/main" id="{0176023A-A56D-C04A-8B8A-113EA09B356A}"/>
                </a:ext>
              </a:extLst>
            </p:cNvPr>
            <p:cNvSpPr>
              <a:spLocks noChangeShapeType="1"/>
            </p:cNvSpPr>
            <p:nvPr/>
          </p:nvSpPr>
          <p:spPr bwMode="auto">
            <a:xfrm flipH="1">
              <a:off x="3760" y="1760"/>
              <a:ext cx="214" cy="106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4">
              <a:extLst>
                <a:ext uri="{FF2B5EF4-FFF2-40B4-BE49-F238E27FC236}">
                  <a16:creationId xmlns:a16="http://schemas.microsoft.com/office/drawing/2014/main" id="{DB6CCB80-6D9B-8A44-BB27-2CC029005BD4}"/>
                </a:ext>
              </a:extLst>
            </p:cNvPr>
            <p:cNvSpPr>
              <a:spLocks noChangeShapeType="1"/>
            </p:cNvSpPr>
            <p:nvPr/>
          </p:nvSpPr>
          <p:spPr bwMode="auto">
            <a:xfrm flipV="1">
              <a:off x="1753" y="3610"/>
              <a:ext cx="728" cy="275"/>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5">
              <a:extLst>
                <a:ext uri="{FF2B5EF4-FFF2-40B4-BE49-F238E27FC236}">
                  <a16:creationId xmlns:a16="http://schemas.microsoft.com/office/drawing/2014/main" id="{94557CF1-CFD0-4D4F-9EB7-F449048D1A04}"/>
                </a:ext>
              </a:extLst>
            </p:cNvPr>
            <p:cNvSpPr>
              <a:spLocks noChangeShapeType="1"/>
            </p:cNvSpPr>
            <p:nvPr/>
          </p:nvSpPr>
          <p:spPr bwMode="auto">
            <a:xfrm>
              <a:off x="1881" y="1066"/>
              <a:ext cx="229" cy="494"/>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Rectangle 6">
              <a:extLst>
                <a:ext uri="{FF2B5EF4-FFF2-40B4-BE49-F238E27FC236}">
                  <a16:creationId xmlns:a16="http://schemas.microsoft.com/office/drawing/2014/main" id="{39060C07-1A5F-1D4B-986B-4FE94E0762F8}"/>
                </a:ext>
              </a:extLst>
            </p:cNvPr>
            <p:cNvSpPr>
              <a:spLocks noChangeArrowheads="1"/>
            </p:cNvSpPr>
            <p:nvPr/>
          </p:nvSpPr>
          <p:spPr bwMode="auto">
            <a:xfrm>
              <a:off x="1432" y="817"/>
              <a:ext cx="10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hydrocoral</a:t>
              </a:r>
            </a:p>
          </p:txBody>
        </p:sp>
        <p:sp>
          <p:nvSpPr>
            <p:cNvPr id="12" name="Rectangle 7">
              <a:extLst>
                <a:ext uri="{FF2B5EF4-FFF2-40B4-BE49-F238E27FC236}">
                  <a16:creationId xmlns:a16="http://schemas.microsoft.com/office/drawing/2014/main" id="{1915B15F-9231-964D-BA0B-3D1C5C825966}"/>
                </a:ext>
              </a:extLst>
            </p:cNvPr>
            <p:cNvSpPr>
              <a:spLocks noChangeArrowheads="1"/>
            </p:cNvSpPr>
            <p:nvPr/>
          </p:nvSpPr>
          <p:spPr bwMode="auto">
            <a:xfrm>
              <a:off x="1135" y="3597"/>
              <a:ext cx="7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sponge</a:t>
              </a:r>
            </a:p>
          </p:txBody>
        </p:sp>
        <p:sp>
          <p:nvSpPr>
            <p:cNvPr id="13" name="Rectangle 8">
              <a:extLst>
                <a:ext uri="{FF2B5EF4-FFF2-40B4-BE49-F238E27FC236}">
                  <a16:creationId xmlns:a16="http://schemas.microsoft.com/office/drawing/2014/main" id="{91490A87-2453-8C4A-AE30-D69CD28EB071}"/>
                </a:ext>
              </a:extLst>
            </p:cNvPr>
            <p:cNvSpPr>
              <a:spLocks noChangeArrowheads="1"/>
            </p:cNvSpPr>
            <p:nvPr/>
          </p:nvSpPr>
          <p:spPr bwMode="auto">
            <a:xfrm>
              <a:off x="2650" y="1469"/>
              <a:ext cx="19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strawberry anemones</a:t>
              </a:r>
            </a:p>
          </p:txBody>
        </p:sp>
      </p:gr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43776" y="1"/>
            <a:ext cx="3237591" cy="2672079"/>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What species are here?</a:t>
            </a:r>
          </a:p>
        </p:txBody>
      </p:sp>
    </p:spTree>
    <p:extLst>
      <p:ext uri="{BB962C8B-B14F-4D97-AF65-F5344CB8AC3E}">
        <p14:creationId xmlns:p14="http://schemas.microsoft.com/office/powerpoint/2010/main" val="23620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 name="Picture 2" descr="A large group of pink, small, round organisms, a five armed orange organism, a yellow blobby organism and a long cylindrical organism are pictured together. ">
            <a:extLst>
              <a:ext uri="{FF2B5EF4-FFF2-40B4-BE49-F238E27FC236}">
                <a16:creationId xmlns:a16="http://schemas.microsoft.com/office/drawing/2014/main" id="{9673C640-4A9B-B743-B52F-651EF50B60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32274" y="192325"/>
            <a:ext cx="8631132" cy="647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5">
            <a:extLst>
              <a:ext uri="{FF2B5EF4-FFF2-40B4-BE49-F238E27FC236}">
                <a16:creationId xmlns:a16="http://schemas.microsoft.com/office/drawing/2014/main" id="{31FAE70D-B231-2342-859A-41C2E5B036CA}"/>
              </a:ext>
              <a:ext uri="{C183D7F6-B498-43B3-948B-1728B52AA6E4}">
                <adec:decorative xmlns:adec="http://schemas.microsoft.com/office/drawing/2017/decorative" val="1"/>
              </a:ext>
            </a:extLst>
          </p:cNvPr>
          <p:cNvGrpSpPr>
            <a:grpSpLocks/>
          </p:cNvGrpSpPr>
          <p:nvPr/>
        </p:nvGrpSpPr>
        <p:grpSpPr bwMode="auto">
          <a:xfrm>
            <a:off x="3060700" y="483326"/>
            <a:ext cx="8343900" cy="5486400"/>
            <a:chOff x="360" y="288"/>
            <a:chExt cx="5256" cy="3456"/>
          </a:xfrm>
        </p:grpSpPr>
        <p:sp>
          <p:nvSpPr>
            <p:cNvPr id="7" name="Line 4">
              <a:extLst>
                <a:ext uri="{FF2B5EF4-FFF2-40B4-BE49-F238E27FC236}">
                  <a16:creationId xmlns:a16="http://schemas.microsoft.com/office/drawing/2014/main" id="{A1F9045C-9380-0740-A5CD-5BCD08355F17}"/>
                </a:ext>
              </a:extLst>
            </p:cNvPr>
            <p:cNvSpPr>
              <a:spLocks noChangeShapeType="1"/>
            </p:cNvSpPr>
            <p:nvPr/>
          </p:nvSpPr>
          <p:spPr bwMode="auto">
            <a:xfrm rot="1660638" flipH="1">
              <a:off x="1143" y="484"/>
              <a:ext cx="383" cy="875"/>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9">
              <a:extLst>
                <a:ext uri="{FF2B5EF4-FFF2-40B4-BE49-F238E27FC236}">
                  <a16:creationId xmlns:a16="http://schemas.microsoft.com/office/drawing/2014/main" id="{117F7B62-A4DC-2040-BBC2-79E9DC86B4A4}"/>
                </a:ext>
              </a:extLst>
            </p:cNvPr>
            <p:cNvSpPr>
              <a:spLocks noChangeArrowheads="1"/>
            </p:cNvSpPr>
            <p:nvPr/>
          </p:nvSpPr>
          <p:spPr bwMode="auto">
            <a:xfrm>
              <a:off x="360" y="3093"/>
              <a:ext cx="19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strawberry anemones</a:t>
              </a:r>
            </a:p>
          </p:txBody>
        </p:sp>
        <p:sp>
          <p:nvSpPr>
            <p:cNvPr id="9" name="Line 6">
              <a:extLst>
                <a:ext uri="{FF2B5EF4-FFF2-40B4-BE49-F238E27FC236}">
                  <a16:creationId xmlns:a16="http://schemas.microsoft.com/office/drawing/2014/main" id="{830E601F-CFBF-7F4A-BBDE-6A6C50398D4C}"/>
                </a:ext>
              </a:extLst>
            </p:cNvPr>
            <p:cNvSpPr>
              <a:spLocks noChangeShapeType="1"/>
            </p:cNvSpPr>
            <p:nvPr/>
          </p:nvSpPr>
          <p:spPr bwMode="auto">
            <a:xfrm rot="11253674" flipH="1">
              <a:off x="3792" y="2352"/>
              <a:ext cx="816" cy="124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3">
              <a:extLst>
                <a:ext uri="{FF2B5EF4-FFF2-40B4-BE49-F238E27FC236}">
                  <a16:creationId xmlns:a16="http://schemas.microsoft.com/office/drawing/2014/main" id="{344A9185-05B9-4645-9E36-557004242C76}"/>
                </a:ext>
              </a:extLst>
            </p:cNvPr>
            <p:cNvSpPr>
              <a:spLocks noChangeShapeType="1"/>
            </p:cNvSpPr>
            <p:nvPr/>
          </p:nvSpPr>
          <p:spPr bwMode="auto">
            <a:xfrm flipV="1">
              <a:off x="1210" y="1872"/>
              <a:ext cx="806" cy="1221"/>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5">
              <a:extLst>
                <a:ext uri="{FF2B5EF4-FFF2-40B4-BE49-F238E27FC236}">
                  <a16:creationId xmlns:a16="http://schemas.microsoft.com/office/drawing/2014/main" id="{0A0DFECE-9F84-AE48-AFCB-CF144F6F9746}"/>
                </a:ext>
              </a:extLst>
            </p:cNvPr>
            <p:cNvSpPr>
              <a:spLocks noChangeShapeType="1"/>
            </p:cNvSpPr>
            <p:nvPr/>
          </p:nvSpPr>
          <p:spPr bwMode="auto">
            <a:xfrm rot="967208" flipH="1">
              <a:off x="3417" y="1142"/>
              <a:ext cx="676" cy="601"/>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7">
              <a:extLst>
                <a:ext uri="{FF2B5EF4-FFF2-40B4-BE49-F238E27FC236}">
                  <a16:creationId xmlns:a16="http://schemas.microsoft.com/office/drawing/2014/main" id="{E654C418-99B0-3449-8FA7-D6DD308F8F71}"/>
                </a:ext>
              </a:extLst>
            </p:cNvPr>
            <p:cNvSpPr txBox="1">
              <a:spLocks noChangeArrowheads="1"/>
            </p:cNvSpPr>
            <p:nvPr/>
          </p:nvSpPr>
          <p:spPr bwMode="auto">
            <a:xfrm>
              <a:off x="4128" y="960"/>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dirty="0"/>
                <a:t>sea cucumber</a:t>
              </a:r>
              <a:endParaRPr lang="en-US" altLang="en-US" sz="2400" dirty="0">
                <a:solidFill>
                  <a:schemeClr val="tx1"/>
                </a:solidFill>
              </a:endParaRPr>
            </a:p>
          </p:txBody>
        </p:sp>
        <p:sp>
          <p:nvSpPr>
            <p:cNvPr id="13" name="Rectangle 8">
              <a:extLst>
                <a:ext uri="{FF2B5EF4-FFF2-40B4-BE49-F238E27FC236}">
                  <a16:creationId xmlns:a16="http://schemas.microsoft.com/office/drawing/2014/main" id="{A45E5263-5A04-9045-AC90-CBCF39641550}"/>
                </a:ext>
              </a:extLst>
            </p:cNvPr>
            <p:cNvSpPr>
              <a:spLocks noChangeArrowheads="1"/>
            </p:cNvSpPr>
            <p:nvPr/>
          </p:nvSpPr>
          <p:spPr bwMode="auto">
            <a:xfrm>
              <a:off x="1584" y="288"/>
              <a:ext cx="7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sponge</a:t>
              </a:r>
            </a:p>
          </p:txBody>
        </p:sp>
        <p:sp>
          <p:nvSpPr>
            <p:cNvPr id="14" name="Rectangle 14">
              <a:extLst>
                <a:ext uri="{FF2B5EF4-FFF2-40B4-BE49-F238E27FC236}">
                  <a16:creationId xmlns:a16="http://schemas.microsoft.com/office/drawing/2014/main" id="{520184F8-A59A-D645-A95D-746538B2108D}"/>
                </a:ext>
              </a:extLst>
            </p:cNvPr>
            <p:cNvSpPr>
              <a:spLocks noChangeArrowheads="1"/>
            </p:cNvSpPr>
            <p:nvPr/>
          </p:nvSpPr>
          <p:spPr bwMode="auto">
            <a:xfrm>
              <a:off x="2880" y="3456"/>
              <a:ext cx="7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sea star</a:t>
              </a:r>
            </a:p>
          </p:txBody>
        </p:sp>
      </p:grpSp>
      <p:sp>
        <p:nvSpPr>
          <p:cNvPr id="2" name="Title 1">
            <a:extLst>
              <a:ext uri="{FF2B5EF4-FFF2-40B4-BE49-F238E27FC236}">
                <a16:creationId xmlns:a16="http://schemas.microsoft.com/office/drawing/2014/main" id="{57948176-9A2F-09EA-439F-D13CC29A62F9}"/>
              </a:ext>
            </a:extLst>
          </p:cNvPr>
          <p:cNvSpPr>
            <a:spLocks noGrp="1"/>
          </p:cNvSpPr>
          <p:nvPr>
            <p:ph type="title"/>
          </p:nvPr>
        </p:nvSpPr>
        <p:spPr>
          <a:xfrm>
            <a:off x="208146" y="192325"/>
            <a:ext cx="10515600" cy="2134431"/>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And here?</a:t>
            </a:r>
            <a:endParaRPr lang="en-US" sz="3600" dirty="0"/>
          </a:p>
        </p:txBody>
      </p:sp>
    </p:spTree>
    <p:extLst>
      <p:ext uri="{BB962C8B-B14F-4D97-AF65-F5344CB8AC3E}">
        <p14:creationId xmlns:p14="http://schemas.microsoft.com/office/powerpoint/2010/main" val="252585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pic>
        <p:nvPicPr>
          <p:cNvPr id="6" name="Picture 3" descr="A large group of pink, small, round organisms, a five armed orange organism, a white blobby organism and several corals are pictured together. ">
            <a:extLst>
              <a:ext uri="{FF2B5EF4-FFF2-40B4-BE49-F238E27FC236}">
                <a16:creationId xmlns:a16="http://schemas.microsoft.com/office/drawing/2014/main" id="{EC3AE17B-7AFE-434B-86D1-D9F08104E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219"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8">
            <a:extLst>
              <a:ext uri="{FF2B5EF4-FFF2-40B4-BE49-F238E27FC236}">
                <a16:creationId xmlns:a16="http://schemas.microsoft.com/office/drawing/2014/main" id="{B2169DD9-7C52-454C-B8EC-FC0131490E0C}"/>
              </a:ext>
              <a:ext uri="{C183D7F6-B498-43B3-948B-1728B52AA6E4}">
                <adec:decorative xmlns:adec="http://schemas.microsoft.com/office/drawing/2017/decorative" val="1"/>
              </a:ext>
            </a:extLst>
          </p:cNvPr>
          <p:cNvGrpSpPr>
            <a:grpSpLocks/>
          </p:cNvGrpSpPr>
          <p:nvPr/>
        </p:nvGrpSpPr>
        <p:grpSpPr bwMode="auto">
          <a:xfrm>
            <a:off x="3821547" y="158374"/>
            <a:ext cx="9176061" cy="5488448"/>
            <a:chOff x="975" y="34"/>
            <a:chExt cx="5554" cy="3326"/>
          </a:xfrm>
        </p:grpSpPr>
        <p:sp>
          <p:nvSpPr>
            <p:cNvPr id="9" name="Line 4">
              <a:extLst>
                <a:ext uri="{FF2B5EF4-FFF2-40B4-BE49-F238E27FC236}">
                  <a16:creationId xmlns:a16="http://schemas.microsoft.com/office/drawing/2014/main" id="{8F113FFA-DAA8-104A-9AE7-4FFB9D7AB7A0}"/>
                </a:ext>
              </a:extLst>
            </p:cNvPr>
            <p:cNvSpPr>
              <a:spLocks noChangeShapeType="1"/>
            </p:cNvSpPr>
            <p:nvPr/>
          </p:nvSpPr>
          <p:spPr bwMode="auto">
            <a:xfrm flipV="1">
              <a:off x="1085" y="2544"/>
              <a:ext cx="746" cy="816"/>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0" name="Line 5">
              <a:extLst>
                <a:ext uri="{FF2B5EF4-FFF2-40B4-BE49-F238E27FC236}">
                  <a16:creationId xmlns:a16="http://schemas.microsoft.com/office/drawing/2014/main" id="{66DCB547-753F-A443-8C42-66D3294946A2}"/>
                </a:ext>
              </a:extLst>
            </p:cNvPr>
            <p:cNvSpPr>
              <a:spLocks noChangeShapeType="1"/>
            </p:cNvSpPr>
            <p:nvPr/>
          </p:nvSpPr>
          <p:spPr bwMode="auto">
            <a:xfrm flipH="1">
              <a:off x="4725" y="1336"/>
              <a:ext cx="82" cy="567"/>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1" name="Line 6">
              <a:extLst>
                <a:ext uri="{FF2B5EF4-FFF2-40B4-BE49-F238E27FC236}">
                  <a16:creationId xmlns:a16="http://schemas.microsoft.com/office/drawing/2014/main" id="{A8191A60-A09D-314E-891F-C43B9F832DFE}"/>
                </a:ext>
              </a:extLst>
            </p:cNvPr>
            <p:cNvSpPr>
              <a:spLocks noChangeShapeType="1"/>
            </p:cNvSpPr>
            <p:nvPr/>
          </p:nvSpPr>
          <p:spPr bwMode="auto">
            <a:xfrm rot="823513">
              <a:off x="2562" y="619"/>
              <a:ext cx="417" cy="77"/>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2" name="Line 7">
              <a:extLst>
                <a:ext uri="{FF2B5EF4-FFF2-40B4-BE49-F238E27FC236}">
                  <a16:creationId xmlns:a16="http://schemas.microsoft.com/office/drawing/2014/main" id="{7031353E-DBED-DD4D-B1A8-70F98BF6894F}"/>
                </a:ext>
              </a:extLst>
            </p:cNvPr>
            <p:cNvSpPr>
              <a:spLocks noChangeShapeType="1"/>
            </p:cNvSpPr>
            <p:nvPr/>
          </p:nvSpPr>
          <p:spPr bwMode="auto">
            <a:xfrm rot="10438962">
              <a:off x="4410" y="99"/>
              <a:ext cx="577" cy="133"/>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3" name="Text Box 8">
              <a:extLst>
                <a:ext uri="{FF2B5EF4-FFF2-40B4-BE49-F238E27FC236}">
                  <a16:creationId xmlns:a16="http://schemas.microsoft.com/office/drawing/2014/main" id="{4CD0FECE-1AC8-E047-A885-DA48237BAFDA}"/>
                </a:ext>
              </a:extLst>
            </p:cNvPr>
            <p:cNvSpPr txBox="1">
              <a:spLocks noChangeArrowheads="1"/>
            </p:cNvSpPr>
            <p:nvPr/>
          </p:nvSpPr>
          <p:spPr bwMode="auto">
            <a:xfrm>
              <a:off x="4993" y="34"/>
              <a:ext cx="1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dirty="0">
                  <a:cs typeface="Arial" panose="020B0604020202020204" pitchFamily="34" charset="0"/>
                </a:rPr>
                <a:t>sea star</a:t>
              </a:r>
            </a:p>
          </p:txBody>
        </p:sp>
        <p:sp>
          <p:nvSpPr>
            <p:cNvPr id="14" name="Rectangle 10">
              <a:extLst>
                <a:ext uri="{FF2B5EF4-FFF2-40B4-BE49-F238E27FC236}">
                  <a16:creationId xmlns:a16="http://schemas.microsoft.com/office/drawing/2014/main" id="{4999F6B9-B2F2-8F4A-92A7-CA26F11E8991}"/>
                </a:ext>
              </a:extLst>
            </p:cNvPr>
            <p:cNvSpPr>
              <a:spLocks noChangeArrowheads="1"/>
            </p:cNvSpPr>
            <p:nvPr/>
          </p:nvSpPr>
          <p:spPr bwMode="auto">
            <a:xfrm>
              <a:off x="975" y="2400"/>
              <a:ext cx="7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cs typeface="Arial" panose="020B0604020202020204" pitchFamily="34" charset="0"/>
                </a:rPr>
                <a:t>sponge</a:t>
              </a:r>
            </a:p>
          </p:txBody>
        </p:sp>
        <p:sp>
          <p:nvSpPr>
            <p:cNvPr id="15" name="Rectangle 11">
              <a:extLst>
                <a:ext uri="{FF2B5EF4-FFF2-40B4-BE49-F238E27FC236}">
                  <a16:creationId xmlns:a16="http://schemas.microsoft.com/office/drawing/2014/main" id="{017F58E7-F502-734F-A357-D17A614A624F}"/>
                </a:ext>
              </a:extLst>
            </p:cNvPr>
            <p:cNvSpPr>
              <a:spLocks noChangeArrowheads="1"/>
            </p:cNvSpPr>
            <p:nvPr/>
          </p:nvSpPr>
          <p:spPr bwMode="auto">
            <a:xfrm>
              <a:off x="1116" y="292"/>
              <a:ext cx="18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cs typeface="Arial" panose="020B0604020202020204" pitchFamily="34" charset="0"/>
                </a:rPr>
                <a:t>strawberry anemone</a:t>
              </a:r>
            </a:p>
          </p:txBody>
        </p:sp>
        <p:sp>
          <p:nvSpPr>
            <p:cNvPr id="16" name="Rectangle 12">
              <a:extLst>
                <a:ext uri="{FF2B5EF4-FFF2-40B4-BE49-F238E27FC236}">
                  <a16:creationId xmlns:a16="http://schemas.microsoft.com/office/drawing/2014/main" id="{C9DB6D78-79F8-934D-84B7-0964ED10DEA9}"/>
                </a:ext>
              </a:extLst>
            </p:cNvPr>
            <p:cNvSpPr>
              <a:spLocks noChangeArrowheads="1"/>
            </p:cNvSpPr>
            <p:nvPr/>
          </p:nvSpPr>
          <p:spPr bwMode="auto">
            <a:xfrm>
              <a:off x="4405" y="1057"/>
              <a:ext cx="15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cs typeface="Arial" panose="020B0604020202020204" pitchFamily="34" charset="0"/>
                </a:rPr>
                <a:t>orange cup coral</a:t>
              </a:r>
            </a:p>
          </p:txBody>
        </p:sp>
      </p:gr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3078526" y="418417"/>
            <a:ext cx="8044271" cy="1325563"/>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Species </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here?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6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 showing locations of all national marine sanctuaries and monuments. ">
            <a:extLst>
              <a:ext uri="{FF2B5EF4-FFF2-40B4-BE49-F238E27FC236}">
                <a16:creationId xmlns:a16="http://schemas.microsoft.com/office/drawing/2014/main" id="{E9DE7C15-85A8-6448-BFFD-81707C80F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DA11570-BE90-2A4E-BDAC-E8E6E1E559AE}"/>
              </a:ext>
            </a:extLst>
          </p:cNvPr>
          <p:cNvSpPr>
            <a:spLocks noGrp="1"/>
          </p:cNvSpPr>
          <p:nvPr>
            <p:ph type="title"/>
          </p:nvPr>
        </p:nvSpPr>
        <p:spPr>
          <a:xfrm>
            <a:off x="733697" y="365125"/>
            <a:ext cx="8514806" cy="549275"/>
          </a:xfrm>
        </p:spPr>
        <p:txBody>
          <a:bodyPr>
            <a:noAutofit/>
          </a:bodyPr>
          <a:lstStyle/>
          <a:p>
            <a:br>
              <a:rPr lang="en-US" sz="3000" dirty="0">
                <a:latin typeface="Arial" panose="020B0604020202020204" pitchFamily="34" charset="0"/>
                <a:cs typeface="Arial" panose="020B0604020202020204" pitchFamily="34" charset="0"/>
              </a:rPr>
            </a:br>
            <a:r>
              <a:rPr lang="en-US" sz="3000" dirty="0">
                <a:solidFill>
                  <a:schemeClr val="bg1"/>
                </a:solidFill>
                <a:latin typeface="Arial" panose="020B0604020202020204" pitchFamily="34" charset="0"/>
                <a:cs typeface="Arial" panose="020B0604020202020204" pitchFamily="34" charset="0"/>
              </a:rPr>
              <a:t>National Marine Sanctuaries and Monuments</a:t>
            </a:r>
            <a:br>
              <a:rPr lang="en-US" sz="3000" dirty="0">
                <a:latin typeface="Arial" panose="020B0604020202020204" pitchFamily="34" charset="0"/>
                <a:cs typeface="Arial" panose="020B0604020202020204" pitchFamily="34" charset="0"/>
              </a:rPr>
            </a:br>
            <a:endParaRPr lang="en-US" sz="3000" dirty="0">
              <a:latin typeface="Arial" panose="020B0604020202020204" pitchFamily="34" charset="0"/>
              <a:cs typeface="Arial" panose="020B0604020202020204" pitchFamily="34" charset="0"/>
            </a:endParaRPr>
          </a:p>
        </p:txBody>
      </p:sp>
      <p:pic>
        <p:nvPicPr>
          <p:cNvPr id="3074" name="Picture 2" descr="national marine Sanctuary system map">
            <a:extLst>
              <a:ext uri="{FF2B5EF4-FFF2-40B4-BE49-F238E27FC236}">
                <a16:creationId xmlns:a16="http://schemas.microsoft.com/office/drawing/2014/main" id="{64DF81DB-2B25-5322-D97F-3E845B77E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43" y="1324128"/>
            <a:ext cx="10142682" cy="557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624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 name="Picture 2" descr="A five-armed organism, an orange cup-shaped organism and feathery organisms are attached to a rocky surface. ">
            <a:extLst>
              <a:ext uri="{FF2B5EF4-FFF2-40B4-BE49-F238E27FC236}">
                <a16:creationId xmlns:a16="http://schemas.microsoft.com/office/drawing/2014/main" id="{EE1C7B49-24C0-1B4D-95D1-501C17889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865" y="260350"/>
            <a:ext cx="95059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9">
            <a:extLst>
              <a:ext uri="{FF2B5EF4-FFF2-40B4-BE49-F238E27FC236}">
                <a16:creationId xmlns:a16="http://schemas.microsoft.com/office/drawing/2014/main" id="{805ECF69-C942-564C-91D2-48B9850A377D}"/>
              </a:ext>
              <a:ext uri="{C183D7F6-B498-43B3-948B-1728B52AA6E4}">
                <adec:decorative xmlns:adec="http://schemas.microsoft.com/office/drawing/2017/decorative" val="1"/>
              </a:ext>
            </a:extLst>
          </p:cNvPr>
          <p:cNvGrpSpPr>
            <a:grpSpLocks/>
          </p:cNvGrpSpPr>
          <p:nvPr/>
        </p:nvGrpSpPr>
        <p:grpSpPr bwMode="auto">
          <a:xfrm>
            <a:off x="2280704" y="1585883"/>
            <a:ext cx="8407940" cy="4131753"/>
            <a:chOff x="315" y="1488"/>
            <a:chExt cx="5186" cy="2478"/>
          </a:xfrm>
        </p:grpSpPr>
        <p:sp>
          <p:nvSpPr>
            <p:cNvPr id="7" name="Line 3">
              <a:extLst>
                <a:ext uri="{FF2B5EF4-FFF2-40B4-BE49-F238E27FC236}">
                  <a16:creationId xmlns:a16="http://schemas.microsoft.com/office/drawing/2014/main" id="{90F9D07F-A715-214C-B160-16C918E206A1}"/>
                </a:ext>
              </a:extLst>
            </p:cNvPr>
            <p:cNvSpPr>
              <a:spLocks noChangeShapeType="1"/>
            </p:cNvSpPr>
            <p:nvPr/>
          </p:nvSpPr>
          <p:spPr bwMode="auto">
            <a:xfrm>
              <a:off x="876" y="3430"/>
              <a:ext cx="514" cy="466"/>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Line 4">
              <a:extLst>
                <a:ext uri="{FF2B5EF4-FFF2-40B4-BE49-F238E27FC236}">
                  <a16:creationId xmlns:a16="http://schemas.microsoft.com/office/drawing/2014/main" id="{5203F48E-D2B1-2747-930A-9BEE6B6CFC47}"/>
                </a:ext>
              </a:extLst>
            </p:cNvPr>
            <p:cNvSpPr>
              <a:spLocks noChangeShapeType="1"/>
            </p:cNvSpPr>
            <p:nvPr/>
          </p:nvSpPr>
          <p:spPr bwMode="auto">
            <a:xfrm flipH="1" flipV="1">
              <a:off x="2544" y="3312"/>
              <a:ext cx="336" cy="244"/>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5">
              <a:extLst>
                <a:ext uri="{FF2B5EF4-FFF2-40B4-BE49-F238E27FC236}">
                  <a16:creationId xmlns:a16="http://schemas.microsoft.com/office/drawing/2014/main" id="{D076FD33-A93F-D34B-9F10-025C58E67834}"/>
                </a:ext>
              </a:extLst>
            </p:cNvPr>
            <p:cNvSpPr>
              <a:spLocks noChangeShapeType="1"/>
            </p:cNvSpPr>
            <p:nvPr/>
          </p:nvSpPr>
          <p:spPr bwMode="auto">
            <a:xfrm flipH="1">
              <a:off x="4140" y="1776"/>
              <a:ext cx="360" cy="483"/>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6">
              <a:extLst>
                <a:ext uri="{FF2B5EF4-FFF2-40B4-BE49-F238E27FC236}">
                  <a16:creationId xmlns:a16="http://schemas.microsoft.com/office/drawing/2014/main" id="{737FB17D-A9DB-4B4D-863B-8E2525A5DDEF}"/>
                </a:ext>
              </a:extLst>
            </p:cNvPr>
            <p:cNvSpPr>
              <a:spLocks noChangeShapeType="1"/>
            </p:cNvSpPr>
            <p:nvPr/>
          </p:nvSpPr>
          <p:spPr bwMode="auto">
            <a:xfrm flipH="1">
              <a:off x="3819" y="3286"/>
              <a:ext cx="390" cy="68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 name="Text Box 7">
              <a:extLst>
                <a:ext uri="{FF2B5EF4-FFF2-40B4-BE49-F238E27FC236}">
                  <a16:creationId xmlns:a16="http://schemas.microsoft.com/office/drawing/2014/main" id="{0BF96572-0FCE-1B41-9BC0-5F64C4366B18}"/>
                </a:ext>
              </a:extLst>
            </p:cNvPr>
            <p:cNvSpPr txBox="1">
              <a:spLocks noChangeArrowheads="1"/>
            </p:cNvSpPr>
            <p:nvPr/>
          </p:nvSpPr>
          <p:spPr bwMode="auto">
            <a:xfrm>
              <a:off x="315" y="3142"/>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dirty="0"/>
                <a:t>bare rock</a:t>
              </a:r>
              <a:endParaRPr lang="en-US" altLang="en-US" sz="2400" dirty="0">
                <a:solidFill>
                  <a:schemeClr val="tx1"/>
                </a:solidFill>
              </a:endParaRPr>
            </a:p>
          </p:txBody>
        </p:sp>
        <p:sp>
          <p:nvSpPr>
            <p:cNvPr id="12" name="Rectangle 8">
              <a:extLst>
                <a:ext uri="{FF2B5EF4-FFF2-40B4-BE49-F238E27FC236}">
                  <a16:creationId xmlns:a16="http://schemas.microsoft.com/office/drawing/2014/main" id="{2626CA25-1BDE-E147-9151-E90DFAC3BB8D}"/>
                </a:ext>
              </a:extLst>
            </p:cNvPr>
            <p:cNvSpPr>
              <a:spLocks noChangeArrowheads="1"/>
            </p:cNvSpPr>
            <p:nvPr/>
          </p:nvSpPr>
          <p:spPr bwMode="auto">
            <a:xfrm>
              <a:off x="2400" y="3556"/>
              <a:ext cx="7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sea star</a:t>
              </a:r>
            </a:p>
          </p:txBody>
        </p:sp>
        <p:sp>
          <p:nvSpPr>
            <p:cNvPr id="13" name="Rectangle 9">
              <a:extLst>
                <a:ext uri="{FF2B5EF4-FFF2-40B4-BE49-F238E27FC236}">
                  <a16:creationId xmlns:a16="http://schemas.microsoft.com/office/drawing/2014/main" id="{4CF954B4-B0B6-D649-B450-D5D359DAB896}"/>
                </a:ext>
              </a:extLst>
            </p:cNvPr>
            <p:cNvSpPr>
              <a:spLocks noChangeArrowheads="1"/>
            </p:cNvSpPr>
            <p:nvPr/>
          </p:nvSpPr>
          <p:spPr bwMode="auto">
            <a:xfrm>
              <a:off x="4320" y="1488"/>
              <a:ext cx="6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crinoid</a:t>
              </a:r>
            </a:p>
          </p:txBody>
        </p:sp>
        <p:sp>
          <p:nvSpPr>
            <p:cNvPr id="14" name="Rectangle 10">
              <a:extLst>
                <a:ext uri="{FF2B5EF4-FFF2-40B4-BE49-F238E27FC236}">
                  <a16:creationId xmlns:a16="http://schemas.microsoft.com/office/drawing/2014/main" id="{4C08F28E-FEBF-9E49-B835-C943E2D9C67C}"/>
                </a:ext>
              </a:extLst>
            </p:cNvPr>
            <p:cNvSpPr>
              <a:spLocks noChangeArrowheads="1"/>
            </p:cNvSpPr>
            <p:nvPr/>
          </p:nvSpPr>
          <p:spPr bwMode="auto">
            <a:xfrm>
              <a:off x="3955" y="2998"/>
              <a:ext cx="15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orange cup coral</a:t>
              </a:r>
            </a:p>
          </p:txBody>
        </p:sp>
      </p:grpSp>
      <p:sp>
        <p:nvSpPr>
          <p:cNvPr id="15" name="Line 5">
            <a:extLst>
              <a:ext uri="{FF2B5EF4-FFF2-40B4-BE49-F238E27FC236}">
                <a16:creationId xmlns:a16="http://schemas.microsoft.com/office/drawing/2014/main" id="{841EF585-9BB3-5B40-9DE2-FDFBA106CB19}"/>
              </a:ext>
              <a:ext uri="{C183D7F6-B498-43B3-948B-1728B52AA6E4}">
                <adec:decorative xmlns:adec="http://schemas.microsoft.com/office/drawing/2017/decorative" val="1"/>
              </a:ext>
            </a:extLst>
          </p:cNvPr>
          <p:cNvSpPr>
            <a:spLocks noChangeShapeType="1"/>
          </p:cNvSpPr>
          <p:nvPr/>
        </p:nvSpPr>
        <p:spPr bwMode="auto">
          <a:xfrm flipH="1" flipV="1">
            <a:off x="8773917" y="1325533"/>
            <a:ext cx="291830" cy="26035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a:extLst>
              <a:ext uri="{FF2B5EF4-FFF2-40B4-BE49-F238E27FC236}">
                <a16:creationId xmlns:a16="http://schemas.microsoft.com/office/drawing/2014/main" id="{111EE4C7-7532-088B-C852-9480D5002BA6}"/>
              </a:ext>
            </a:extLst>
          </p:cNvPr>
          <p:cNvSpPr>
            <a:spLocks noGrp="1"/>
          </p:cNvSpPr>
          <p:nvPr>
            <p:ph type="title"/>
          </p:nvPr>
        </p:nvSpPr>
        <p:spPr>
          <a:xfrm>
            <a:off x="275631" y="406575"/>
            <a:ext cx="1726106" cy="165951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Identify these?</a:t>
            </a:r>
          </a:p>
        </p:txBody>
      </p:sp>
    </p:spTree>
    <p:extLst>
      <p:ext uri="{BB962C8B-B14F-4D97-AF65-F5344CB8AC3E}">
        <p14:creationId xmlns:p14="http://schemas.microsoft.com/office/powerpoint/2010/main" val="31810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pic>
        <p:nvPicPr>
          <p:cNvPr id="1026" name="Picture 2" descr="Diagram of California abalone by habitat. Black abalone are the most shallow (intertidal–18 ft deep); then pinto (intertidal–30 ft), red (low intertidal-100 ft), green (shallow subtidal–30 ft), flat (30–70 ft), pink (20–118 ft), and white (20–200 ft).">
            <a:extLst>
              <a:ext uri="{FF2B5EF4-FFF2-40B4-BE49-F238E27FC236}">
                <a16:creationId xmlns:a16="http://schemas.microsoft.com/office/drawing/2014/main" id="{9E5B3C4E-8EFB-E9C3-CF55-1F89D1AAA5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288" y="0"/>
            <a:ext cx="9875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59C4A2-B420-0983-6AA6-1754768A0EF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Abalone species in California</a:t>
            </a:r>
          </a:p>
        </p:txBody>
      </p:sp>
    </p:spTree>
    <p:extLst>
      <p:ext uri="{BB962C8B-B14F-4D97-AF65-F5344CB8AC3E}">
        <p14:creationId xmlns:p14="http://schemas.microsoft.com/office/powerpoint/2010/main" val="1979627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 name="Picture 2" descr="Picture 3">
            <a:extLst>
              <a:ext uri="{FF2B5EF4-FFF2-40B4-BE49-F238E27FC236}">
                <a16:creationId xmlns:a16="http://schemas.microsoft.com/office/drawing/2014/main" id="{1AEA2405-F36A-9045-BE40-9827DA3DF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933" y="1056640"/>
            <a:ext cx="8154134" cy="580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8D49A-01F2-AC2D-A63B-E6C8CB867C48}"/>
              </a:ext>
            </a:extLst>
          </p:cNvPr>
          <p:cNvSpPr txBox="1">
            <a:spLocks noGrp="1"/>
          </p:cNvSpPr>
          <p:nvPr>
            <p:ph type="title" idx="4294967295"/>
          </p:nvPr>
        </p:nvSpPr>
        <p:spPr>
          <a:xfrm>
            <a:off x="579456" y="225643"/>
            <a:ext cx="1107406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turn to practice monitoring marine life!</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53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4" name="Google Shape;384;p27"/>
          <p:cNvSpPr txBox="1">
            <a:spLocks noGrp="1"/>
          </p:cNvSpPr>
          <p:nvPr>
            <p:ph type="title"/>
          </p:nvPr>
        </p:nvSpPr>
        <p:spPr>
          <a:xfrm>
            <a:off x="1010322" y="996287"/>
            <a:ext cx="10515600" cy="45270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600"/>
              </a:spcBef>
              <a:spcAft>
                <a:spcPts val="0"/>
              </a:spcAft>
              <a:buClr>
                <a:schemeClr val="lt1"/>
              </a:buClr>
              <a:buSzPct val="100000"/>
              <a:buFont typeface="Arial"/>
              <a:buNone/>
            </a:pPr>
            <a:br>
              <a:rPr lang="en-US" sz="4900" dirty="0">
                <a:solidFill>
                  <a:schemeClr val="lt1"/>
                </a:solidFill>
                <a:latin typeface="Arial"/>
                <a:ea typeface="Arial"/>
                <a:cs typeface="Arial"/>
                <a:sym typeface="Arial"/>
              </a:rPr>
            </a:br>
            <a:br>
              <a:rPr lang="en-US" sz="4900" dirty="0">
                <a:solidFill>
                  <a:schemeClr val="lt1"/>
                </a:solidFill>
                <a:latin typeface="Arial"/>
                <a:ea typeface="Arial"/>
                <a:cs typeface="Arial"/>
                <a:sym typeface="Arial"/>
              </a:rPr>
            </a:br>
            <a:br>
              <a:rPr lang="en-US" sz="49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Funding support provided by:</a:t>
            </a:r>
            <a:br>
              <a:rPr lang="en-US" sz="2200" dirty="0">
                <a:solidFill>
                  <a:schemeClr val="lt1"/>
                </a:solidFill>
                <a:latin typeface="Arial"/>
                <a:ea typeface="Arial"/>
                <a:cs typeface="Arial"/>
                <a:sym typeface="Arial"/>
              </a:rPr>
            </a:br>
            <a:br>
              <a:rPr lang="en-US" sz="1600" dirty="0">
                <a:solidFill>
                  <a:schemeClr val="lt1"/>
                </a:solidFill>
                <a:latin typeface="Arial"/>
                <a:ea typeface="Arial"/>
                <a:cs typeface="Arial"/>
                <a:sym typeface="Arial"/>
              </a:rPr>
            </a:br>
            <a:r>
              <a:rPr lang="en-US" sz="2200" b="1" dirty="0">
                <a:solidFill>
                  <a:schemeClr val="lt1"/>
                </a:solidFill>
                <a:latin typeface="Arial"/>
                <a:ea typeface="Arial"/>
                <a:cs typeface="Arial"/>
                <a:sym typeface="Arial"/>
              </a:rPr>
              <a:t>National Geographic Society </a:t>
            </a:r>
            <a:br>
              <a:rPr lang="en-US" sz="22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a:t>
            </a:r>
            <a:br>
              <a:rPr lang="en-US" sz="72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r>
              <a:rPr lang="en-US" sz="2200" dirty="0">
                <a:solidFill>
                  <a:schemeClr val="lt1"/>
                </a:solidFill>
                <a:latin typeface="Arial"/>
                <a:cs typeface="Arial"/>
                <a:sym typeface="Arial"/>
              </a:rPr>
              <a:t>Adapted from a presentation by Jennifer Stock, Education and Outreach Coordinator /</a:t>
            </a:r>
            <a:br>
              <a:rPr lang="en-US" sz="2200" dirty="0">
                <a:solidFill>
                  <a:schemeClr val="lt1"/>
                </a:solidFill>
                <a:latin typeface="Arial"/>
                <a:cs typeface="Arial"/>
                <a:sym typeface="Arial"/>
              </a:rPr>
            </a:br>
            <a:r>
              <a:rPr lang="en-US" sz="2200" dirty="0">
                <a:solidFill>
                  <a:schemeClr val="lt1"/>
                </a:solidFill>
                <a:latin typeface="Arial"/>
                <a:cs typeface="Arial"/>
                <a:sym typeface="Arial"/>
              </a:rPr>
              <a:t>Media Liaison for Greater Farallones and Cordell Bank National Marine Sanctuaries by</a:t>
            </a:r>
            <a:br>
              <a:rPr lang="en-US" sz="2200" dirty="0">
                <a:solidFill>
                  <a:schemeClr val="lt1"/>
                </a:solidFill>
                <a:latin typeface="Arial"/>
                <a:cs typeface="Arial"/>
                <a:sym typeface="Arial"/>
              </a:rPr>
            </a:br>
            <a:r>
              <a:rPr lang="en-US" sz="2200" dirty="0">
                <a:solidFill>
                  <a:schemeClr val="lt1"/>
                </a:solidFill>
                <a:latin typeface="Arial"/>
                <a:cs typeface="Arial"/>
                <a:sym typeface="Arial"/>
              </a:rPr>
              <a:t>Rick Reynolds</a:t>
            </a:r>
            <a:r>
              <a:rPr lang="en-US" sz="1800" dirty="0">
                <a:solidFill>
                  <a:schemeClr val="lt1"/>
                </a:solidFill>
                <a:latin typeface="Arial"/>
                <a:cs typeface="Arial"/>
                <a:sym typeface="Arial"/>
              </a:rPr>
              <a:t>, M.S.Ed. </a:t>
            </a:r>
            <a:r>
              <a:rPr lang="en-US" sz="2200" dirty="0">
                <a:solidFill>
                  <a:schemeClr val="lt1"/>
                </a:solidFill>
                <a:latin typeface="Arial"/>
                <a:cs typeface="Arial"/>
                <a:sym typeface="Arial"/>
              </a:rPr>
              <a:t>+ Krista </a:t>
            </a:r>
            <a:r>
              <a:rPr lang="en-US" sz="2200" dirty="0">
                <a:solidFill>
                  <a:schemeClr val="lt1"/>
                </a:solidFill>
                <a:latin typeface="Arial"/>
                <a:ea typeface="Arial"/>
                <a:cs typeface="Arial"/>
                <a:sym typeface="Arial"/>
              </a:rPr>
              <a:t>Reynolds</a:t>
            </a:r>
            <a:r>
              <a:rPr lang="en-US" sz="1800" dirty="0">
                <a:solidFill>
                  <a:schemeClr val="lt1"/>
                </a:solidFill>
                <a:latin typeface="Arial"/>
                <a:cs typeface="Arial"/>
                <a:sym typeface="Arial"/>
              </a:rPr>
              <a:t>, MLIS, M.Ed.</a:t>
            </a:r>
            <a:br>
              <a:rPr lang="en-US" sz="18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Engaging Every Student</a:t>
            </a:r>
            <a:br>
              <a:rPr lang="en-US" sz="22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In collaboration with NOAA’s Office of National Marine Sanctuaries,</a:t>
            </a:r>
            <a:br>
              <a:rPr lang="en-US" sz="22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National Marine Sanctuary Foundation and National Geographic Society</a:t>
            </a:r>
            <a:br>
              <a:rPr lang="en-US" sz="2200" dirty="0">
                <a:solidFill>
                  <a:schemeClr val="lt1"/>
                </a:solidFill>
                <a:latin typeface="Arial"/>
                <a:ea typeface="Arial"/>
                <a:cs typeface="Arial"/>
                <a:sym typeface="Arial"/>
              </a:rPr>
            </a:br>
            <a:br>
              <a:rPr lang="en-US" sz="22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endParaRPr lang="en-US" sz="2700" dirty="0"/>
          </a:p>
        </p:txBody>
      </p:sp>
      <p:sp>
        <p:nvSpPr>
          <p:cNvPr id="385" name="Google Shape;385;p27">
            <a:extLst>
              <a:ext uri="{C183D7F6-B498-43B3-948B-1728B52AA6E4}">
                <adec:decorative xmlns:adec="http://schemas.microsoft.com/office/drawing/2017/decorative" val="1"/>
              </a:ext>
            </a:extLst>
          </p:cNvPr>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6" name="Google Shape;386;p27"/>
          <p:cNvSpPr txBox="1"/>
          <p:nvPr/>
        </p:nvSpPr>
        <p:spPr>
          <a:xfrm>
            <a:off x="2605143" y="6229435"/>
            <a:ext cx="69817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sanctuaries.noaa.gov</a:t>
            </a:r>
            <a:endParaRPr sz="3200">
              <a:solidFill>
                <a:schemeClr val="lt1"/>
              </a:solidFill>
              <a:latin typeface="Arial"/>
              <a:ea typeface="Arial"/>
              <a:cs typeface="Arial"/>
              <a:sym typeface="Arial"/>
            </a:endParaRPr>
          </a:p>
        </p:txBody>
      </p:sp>
      <p:pic>
        <p:nvPicPr>
          <p:cNvPr id="387" name="Google Shape;387;p27" descr="National Marine Sanctuary Foundation logo"/>
          <p:cNvPicPr preferRelativeResize="0"/>
          <p:nvPr/>
        </p:nvPicPr>
        <p:blipFill rotWithShape="1">
          <a:blip r:embed="rId4">
            <a:alphaModFix/>
          </a:blip>
          <a:srcRect/>
          <a:stretch/>
        </p:blipFill>
        <p:spPr>
          <a:xfrm>
            <a:off x="4919012" y="2898762"/>
            <a:ext cx="2698220" cy="95187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3" name="Google Shape;393;p28"/>
          <p:cNvSpPr txBox="1">
            <a:spLocks noGrp="1"/>
          </p:cNvSpPr>
          <p:nvPr>
            <p:ph type="title"/>
          </p:nvPr>
        </p:nvSpPr>
        <p:spPr>
          <a:xfrm>
            <a:off x="1010322" y="1406562"/>
            <a:ext cx="10515600" cy="40448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Arial"/>
              <a:buNone/>
            </a:pPr>
            <a:br>
              <a:rPr lang="en-US" sz="4900" dirty="0">
                <a:solidFill>
                  <a:schemeClr val="lt1"/>
                </a:solidFill>
                <a:latin typeface="Arial"/>
                <a:ea typeface="Arial"/>
                <a:cs typeface="Arial"/>
                <a:sym typeface="Arial"/>
              </a:rPr>
            </a:br>
            <a:r>
              <a:rPr lang="en-US" sz="4900" dirty="0">
                <a:solidFill>
                  <a:schemeClr val="lt1"/>
                </a:solidFill>
                <a:latin typeface="Arial"/>
                <a:ea typeface="Arial"/>
                <a:cs typeface="Arial"/>
                <a:sym typeface="Arial"/>
              </a:rPr>
              <a:t>Contact</a:t>
            </a:r>
            <a:br>
              <a:rPr lang="en-US" sz="72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Tracy Hajduk </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National Education Coordinator</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Office of National Marine Sanctuaries</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National Oceanic and Atmospheric Administration</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Phone: 240-533-0663</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Email: sanctuary.education@noaa.gov</a:t>
            </a:r>
            <a:endParaRPr sz="2700" dirty="0"/>
          </a:p>
        </p:txBody>
      </p:sp>
      <p:sp>
        <p:nvSpPr>
          <p:cNvPr id="394" name="Google Shape;394;p28">
            <a:extLst>
              <a:ext uri="{C183D7F6-B498-43B3-948B-1728B52AA6E4}">
                <adec:decorative xmlns:adec="http://schemas.microsoft.com/office/drawing/2017/decorative" val="1"/>
              </a:ext>
            </a:extLst>
          </p:cNvPr>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28"/>
          <p:cNvSpPr txBox="1"/>
          <p:nvPr/>
        </p:nvSpPr>
        <p:spPr>
          <a:xfrm>
            <a:off x="2605143" y="6229435"/>
            <a:ext cx="69817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latin typeface="Arial"/>
                <a:ea typeface="Arial"/>
                <a:cs typeface="Arial"/>
                <a:sym typeface="Arial"/>
              </a:rPr>
              <a:t>sanctuaries.noaa.gov</a:t>
            </a:r>
            <a:endParaRPr sz="3200" dirty="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C7D2-4BDD-F34D-9D6B-E5DA874E8B1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descr="cordellbank.noaa.gov"/>
          <p:cNvSpPr/>
          <p:nvPr/>
        </p:nvSpPr>
        <p:spPr>
          <a:xfrm>
            <a:off x="0" y="6185647"/>
            <a:ext cx="12192000" cy="672353"/>
          </a:xfrm>
          <a:prstGeom prst="rect">
            <a:avLst/>
          </a:prstGeom>
          <a:solidFill>
            <a:srgbClr val="0053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22786" y="6260951"/>
            <a:ext cx="9746428" cy="861774"/>
          </a:xfrm>
          <a:prstGeom prst="rect">
            <a:avLst/>
          </a:prstGeom>
          <a:noFill/>
        </p:spPr>
        <p:txBody>
          <a:bodyPr wrap="square" rtlCol="0">
            <a:spAutoFit/>
          </a:bodyPr>
          <a:lstStyle/>
          <a:p>
            <a:pPr algn="ctr"/>
            <a:r>
              <a:rPr lang="en-US" altLang="en-US" sz="3200" dirty="0" err="1">
                <a:solidFill>
                  <a:schemeClr val="bg1"/>
                </a:solidFill>
                <a:latin typeface="Arial" panose="020B0604020202020204" pitchFamily="34" charset="0"/>
                <a:cs typeface="Arial" panose="020B0604020202020204" pitchFamily="34" charset="0"/>
              </a:rPr>
              <a:t>cordellbank.noaa.gov</a:t>
            </a:r>
            <a:endParaRPr lang="en-US" altLang="en-US" sz="3200" dirty="0">
              <a:solidFill>
                <a:schemeClr val="bg1"/>
              </a:solidFill>
              <a:latin typeface="Arial" panose="020B0604020202020204" pitchFamily="34" charset="0"/>
              <a:cs typeface="Arial" panose="020B0604020202020204" pitchFamily="34" charset="0"/>
            </a:endParaRPr>
          </a:p>
          <a:p>
            <a:endParaRPr lang="en-US" dirty="0"/>
          </a:p>
        </p:txBody>
      </p:sp>
      <p:pic>
        <p:nvPicPr>
          <p:cNvPr id="9" name="Picture 8">
            <a:extLst>
              <a:ext uri="{FF2B5EF4-FFF2-40B4-BE49-F238E27FC236}">
                <a16:creationId xmlns:a16="http://schemas.microsoft.com/office/drawing/2014/main" id="{53B1286D-7FDA-4D4D-A228-988CB06C167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8356" y="1570382"/>
            <a:ext cx="4035287" cy="4035287"/>
          </a:xfrm>
          <a:prstGeom prst="rect">
            <a:avLst/>
          </a:prstGeom>
        </p:spPr>
      </p:pic>
      <p:sp>
        <p:nvSpPr>
          <p:cNvPr id="3" name="Title 2">
            <a:extLst>
              <a:ext uri="{FF2B5EF4-FFF2-40B4-BE49-F238E27FC236}">
                <a16:creationId xmlns:a16="http://schemas.microsoft.com/office/drawing/2014/main" id="{99821F7A-B103-6E3C-6B20-5E720E3283E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Credits</a:t>
            </a:r>
          </a:p>
        </p:txBody>
      </p:sp>
    </p:spTree>
    <p:extLst>
      <p:ext uri="{BB962C8B-B14F-4D97-AF65-F5344CB8AC3E}">
        <p14:creationId xmlns:p14="http://schemas.microsoft.com/office/powerpoint/2010/main" val="368754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 name="Picture 2" descr="image1">
            <a:extLst>
              <a:ext uri="{FF2B5EF4-FFF2-40B4-BE49-F238E27FC236}">
                <a16:creationId xmlns:a16="http://schemas.microsoft.com/office/drawing/2014/main" id="{ECE682E3-ADB1-D64A-A73B-D3F1B68F28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4" r="545"/>
          <a:stretch/>
        </p:blipFill>
        <p:spPr bwMode="auto">
          <a:xfrm>
            <a:off x="2266892" y="1350999"/>
            <a:ext cx="7456972" cy="550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4">
            <a:extLst>
              <a:ext uri="{FF2B5EF4-FFF2-40B4-BE49-F238E27FC236}">
                <a16:creationId xmlns:a16="http://schemas.microsoft.com/office/drawing/2014/main" id="{94BB7865-292F-A1A4-EE28-93CF7359A1B5}"/>
              </a:ext>
            </a:extLst>
          </p:cNvPr>
          <p:cNvSpPr>
            <a:spLocks noGrp="1"/>
          </p:cNvSpPr>
          <p:nvPr>
            <p:ph type="title"/>
          </p:nvPr>
        </p:nvSpPr>
        <p:spPr>
          <a:xfrm>
            <a:off x="1973242" y="-243248"/>
            <a:ext cx="8044271" cy="1325563"/>
          </a:xfrm>
        </p:spPr>
        <p:txBody>
          <a:bodyPr>
            <a:noAutofit/>
          </a:bodyPr>
          <a:lstStyle/>
          <a:p>
            <a:pPr algn="ctr"/>
            <a:br>
              <a:rPr lang="en-US" altLang="en-US" sz="3300" dirty="0">
                <a:solidFill>
                  <a:schemeClr val="bg1"/>
                </a:solidFill>
                <a:latin typeface="Arial" panose="020B0604020202020204" pitchFamily="34" charset="0"/>
                <a:cs typeface="Arial" panose="020B0604020202020204" pitchFamily="34" charset="0"/>
              </a:rPr>
            </a:br>
            <a:r>
              <a:rPr lang="en-US" altLang="en-US" sz="3300" dirty="0">
                <a:solidFill>
                  <a:schemeClr val="bg1"/>
                </a:solidFill>
                <a:latin typeface="Arial" panose="020B0604020202020204" pitchFamily="34" charset="0"/>
                <a:cs typeface="Arial" panose="020B0604020202020204" pitchFamily="34" charset="0"/>
              </a:rPr>
              <a:t>Duxbury Reef: One Monitored Site</a:t>
            </a:r>
            <a:br>
              <a:rPr lang="en-US" altLang="en-US" sz="3300" dirty="0">
                <a:solidFill>
                  <a:schemeClr val="bg1"/>
                </a:solidFill>
                <a:latin typeface="Arial" panose="020B0604020202020204" pitchFamily="34" charset="0"/>
                <a:cs typeface="Arial" panose="020B0604020202020204" pitchFamily="34" charset="0"/>
              </a:rPr>
            </a:br>
            <a:r>
              <a:rPr lang="en-US" altLang="en-US" sz="2800" dirty="0">
                <a:solidFill>
                  <a:schemeClr val="bg1"/>
                </a:solidFill>
                <a:latin typeface="Arial" panose="020B0604020202020204" pitchFamily="34" charset="0"/>
                <a:cs typeface="Arial" panose="020B0604020202020204" pitchFamily="34" charset="0"/>
              </a:rPr>
              <a:t>Greater Farallones National Marine Sanctuary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37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2073864" y="68986"/>
            <a:ext cx="8044271" cy="1325563"/>
          </a:xfrm>
        </p:spPr>
        <p:txBody>
          <a:bodyPr>
            <a:noAutofit/>
          </a:bodyPr>
          <a:lstStyle/>
          <a:p>
            <a:pPr algn="ctr"/>
            <a:br>
              <a:rPr lang="en-US" altLang="en-US" sz="3300" dirty="0">
                <a:solidFill>
                  <a:schemeClr val="bg1"/>
                </a:solidFill>
                <a:latin typeface="Arial" panose="020B0604020202020204" pitchFamily="34" charset="0"/>
                <a:cs typeface="Arial" panose="020B0604020202020204" pitchFamily="34" charset="0"/>
              </a:rPr>
            </a:br>
            <a:r>
              <a:rPr lang="en-US" altLang="en-US" sz="3300" dirty="0">
                <a:solidFill>
                  <a:schemeClr val="bg1"/>
                </a:solidFill>
                <a:latin typeface="Arial" panose="020B0604020202020204" pitchFamily="34" charset="0"/>
                <a:cs typeface="Arial" panose="020B0604020202020204" pitchFamily="34" charset="0"/>
              </a:rPr>
              <a:t>Rocky Intertidal Habitat (Tide Pools)</a:t>
            </a:r>
            <a:br>
              <a:rPr lang="en-US" altLang="en-US" sz="3300" dirty="0">
                <a:latin typeface="Arial" panose="020B0604020202020204" pitchFamily="34" charset="0"/>
                <a:cs typeface="Arial" panose="020B0604020202020204" pitchFamily="34" charset="0"/>
              </a:rPr>
            </a:br>
            <a:endParaRPr lang="en-US" sz="3300" dirty="0">
              <a:latin typeface="Arial" panose="020B0604020202020204" pitchFamily="34" charset="0"/>
              <a:cs typeface="Arial" panose="020B0604020202020204" pitchFamily="34" charset="0"/>
            </a:endParaRPr>
          </a:p>
        </p:txBody>
      </p:sp>
      <p:pic>
        <p:nvPicPr>
          <p:cNvPr id="1026" name="Picture 2" descr="Students look at organisms below a quadrat frame that has been placed over rocks in a tide pool area. The frame is divided into a 5 by 5 grid of squares of equal sizes to make counting organisms easier. ">
            <a:extLst>
              <a:ext uri="{FF2B5EF4-FFF2-40B4-BE49-F238E27FC236}">
                <a16:creationId xmlns:a16="http://schemas.microsoft.com/office/drawing/2014/main" id="{C13A1417-561A-67C1-A475-D669AD507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856" y="1347586"/>
            <a:ext cx="8261561" cy="46512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Rocky intertidal organism including anemones and molluscs">
            <a:extLst>
              <a:ext uri="{FF2B5EF4-FFF2-40B4-BE49-F238E27FC236}">
                <a16:creationId xmlns:a16="http://schemas.microsoft.com/office/drawing/2014/main" id="{214D6388-8CB4-0A48-8210-3DC596C82D32}"/>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112" t="2110" r="1020" b="1699"/>
          <a:stretch/>
        </p:blipFill>
        <p:spPr bwMode="auto">
          <a:xfrm rot="16200000">
            <a:off x="-568272" y="2171300"/>
            <a:ext cx="4651258" cy="300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83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p:nvPr>
        </p:nvSpPr>
        <p:spPr>
          <a:xfrm>
            <a:off x="2565779" y="-152923"/>
            <a:ext cx="6305266" cy="1325563"/>
          </a:xfrm>
        </p:spPr>
        <p:txBody>
          <a:bodyPr>
            <a:noAutofit/>
          </a:bodyPr>
          <a:lstStyle/>
          <a:p>
            <a:pPr algn="ctr"/>
            <a:br>
              <a:rPr lang="en-US" altLang="en-US" sz="3200" dirty="0">
                <a:solidFill>
                  <a:schemeClr val="bg1"/>
                </a:solidFill>
                <a:latin typeface="Arial" panose="020B0604020202020204" pitchFamily="34" charset="0"/>
                <a:cs typeface="Arial" panose="020B0604020202020204" pitchFamily="34" charset="0"/>
              </a:rPr>
            </a:br>
            <a:r>
              <a:rPr lang="en-US" altLang="en-US" sz="2900" dirty="0">
                <a:solidFill>
                  <a:schemeClr val="bg1"/>
                </a:solidFill>
                <a:latin typeface="Arial" panose="020B0604020202020204" pitchFamily="34" charset="0"/>
                <a:cs typeface="Arial" panose="020B0604020202020204" pitchFamily="34" charset="0"/>
              </a:rPr>
              <a:t>Why is monitoring intertidal life </a:t>
            </a:r>
            <a:br>
              <a:rPr lang="en-US" altLang="en-US" sz="2900" dirty="0">
                <a:solidFill>
                  <a:schemeClr val="bg1"/>
                </a:solidFill>
                <a:latin typeface="Arial" panose="020B0604020202020204" pitchFamily="34" charset="0"/>
                <a:cs typeface="Arial" panose="020B0604020202020204" pitchFamily="34" charset="0"/>
              </a:rPr>
            </a:br>
            <a:r>
              <a:rPr lang="en-US" altLang="en-US" sz="2900" dirty="0">
                <a:solidFill>
                  <a:schemeClr val="bg1"/>
                </a:solidFill>
                <a:latin typeface="Arial" panose="020B0604020202020204" pitchFamily="34" charset="0"/>
                <a:cs typeface="Arial" panose="020B0604020202020204" pitchFamily="34" charset="0"/>
              </a:rPr>
              <a:t>(tide pools) over time important?</a:t>
            </a:r>
            <a:br>
              <a:rPr lang="en-US" altLang="en-US" sz="2900" dirty="0">
                <a:latin typeface="Arial" panose="020B0604020202020204" pitchFamily="34" charset="0"/>
                <a:cs typeface="Arial" panose="020B0604020202020204" pitchFamily="34" charset="0"/>
              </a:rPr>
            </a:br>
            <a:endParaRPr lang="en-US" sz="2900" dirty="0">
              <a:latin typeface="Arial" panose="020B0604020202020204" pitchFamily="34" charset="0"/>
              <a:cs typeface="Arial" panose="020B0604020202020204" pitchFamily="34" charset="0"/>
            </a:endParaRPr>
          </a:p>
        </p:txBody>
      </p:sp>
      <p:pic>
        <p:nvPicPr>
          <p:cNvPr id="2050" name="Picture 2" descr="A tide pool within Monterey Bay National Marine Sanctuary">
            <a:extLst>
              <a:ext uri="{FF2B5EF4-FFF2-40B4-BE49-F238E27FC236}">
                <a16:creationId xmlns:a16="http://schemas.microsoft.com/office/drawing/2014/main" id="{3DA9305C-CEF8-BB1D-B6BA-31E6B8C97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907" y="1019717"/>
            <a:ext cx="8757424" cy="583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402336" y="-61641"/>
            <a:ext cx="11338560" cy="1325563"/>
          </a:xfrm>
        </p:spPr>
        <p:txBody>
          <a:bodyPr>
            <a:normAutofit/>
          </a:bodyPr>
          <a:lstStyle/>
          <a:p>
            <a:pPr algn="ctr"/>
            <a:r>
              <a:rPr lang="en-US" altLang="en-US" sz="2900" dirty="0">
                <a:solidFill>
                  <a:schemeClr val="bg1"/>
                </a:solidFill>
                <a:latin typeface="Arial" panose="020B0604020202020204" pitchFamily="34" charset="0"/>
                <a:ea typeface="+mn-ea"/>
                <a:cs typeface="Arial" panose="020B0604020202020204" pitchFamily="34" charset="0"/>
              </a:rPr>
              <a:t>Tourism and pollution impacts rocky intertidal zones everywhere!</a:t>
            </a:r>
            <a:endParaRPr lang="en-US" sz="2900" dirty="0">
              <a:solidFill>
                <a:schemeClr val="bg1"/>
              </a:solidFill>
              <a:latin typeface="Arial" panose="020B0604020202020204" pitchFamily="34" charset="0"/>
              <a:ea typeface="+mn-ea"/>
              <a:cs typeface="Arial" panose="020B0604020202020204" pitchFamily="34" charset="0"/>
            </a:endParaRPr>
          </a:p>
        </p:txBody>
      </p:sp>
      <p:pic>
        <p:nvPicPr>
          <p:cNvPr id="2050" name="Picture 2" descr="A crowded beach and tide pools at Cannery Row, Monterey Bay National Marine Sanctuary, Monterey, California">
            <a:extLst>
              <a:ext uri="{FF2B5EF4-FFF2-40B4-BE49-F238E27FC236}">
                <a16:creationId xmlns:a16="http://schemas.microsoft.com/office/drawing/2014/main" id="{7A021839-3861-5D4A-F3D4-EC11259C2D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78"/>
          <a:stretch/>
        </p:blipFill>
        <p:spPr bwMode="auto">
          <a:xfrm>
            <a:off x="1524000" y="1135115"/>
            <a:ext cx="8888963" cy="574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719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pic>
        <p:nvPicPr>
          <p:cNvPr id="6" name="Picture 3" descr="Picture 2">
            <a:extLst>
              <a:ext uri="{FF2B5EF4-FFF2-40B4-BE49-F238E27FC236}">
                <a16:creationId xmlns:a16="http://schemas.microsoft.com/office/drawing/2014/main" id="{7CFDD30C-BEA3-F44E-8DB8-A9B9FB2A8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0"/>
            <a:ext cx="96011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86344698-BD84-43ED-2369-F250898FCCA4}"/>
              </a:ext>
            </a:extLst>
          </p:cNvPr>
          <p:cNvSpPr>
            <a:spLocks noGrp="1"/>
          </p:cNvSpPr>
          <p:nvPr>
            <p:ph type="title"/>
          </p:nvPr>
        </p:nvSpPr>
        <p:spPr>
          <a:xfrm>
            <a:off x="2874545" y="0"/>
            <a:ext cx="8041105" cy="838033"/>
          </a:xfrm>
        </p:spPr>
        <p:txBody>
          <a:bodyPr>
            <a:normAutofit/>
          </a:bodyPr>
          <a:lstStyle/>
          <a:p>
            <a:r>
              <a:rPr lang="en-US" sz="3600" dirty="0">
                <a:latin typeface="Arial" panose="020B0604020202020204" pitchFamily="34" charset="0"/>
                <a:cs typeface="Arial" panose="020B0604020202020204" pitchFamily="34" charset="0"/>
              </a:rPr>
              <a:t>Students conduct a line transect</a:t>
            </a:r>
          </a:p>
        </p:txBody>
      </p:sp>
    </p:spTree>
    <p:extLst>
      <p:ext uri="{BB962C8B-B14F-4D97-AF65-F5344CB8AC3E}">
        <p14:creationId xmlns:p14="http://schemas.microsoft.com/office/powerpoint/2010/main" val="2291015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892488" y="342767"/>
            <a:ext cx="8407024" cy="926415"/>
          </a:xfrm>
        </p:spPr>
        <p:txBody>
          <a:bodyPr>
            <a:noAutofit/>
          </a:bodyPr>
          <a:lstStyle/>
          <a:p>
            <a:pPr algn="ctr"/>
            <a:r>
              <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Can you identify intertidal animals?</a:t>
            </a:r>
            <a:endParaRPr 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Text Placeholder 5">
            <a:extLst>
              <a:ext uri="{FF2B5EF4-FFF2-40B4-BE49-F238E27FC236}">
                <a16:creationId xmlns:a16="http://schemas.microsoft.com/office/drawing/2014/main" id="{63300A70-9D6B-4B42-A603-4EEFD4FF0AB6}"/>
              </a:ext>
            </a:extLst>
          </p:cNvPr>
          <p:cNvSpPr>
            <a:spLocks noGrp="1"/>
          </p:cNvSpPr>
          <p:nvPr>
            <p:ph type="body" sz="half" idx="2"/>
          </p:nvPr>
        </p:nvSpPr>
        <p:spPr>
          <a:xfrm>
            <a:off x="614376" y="1617028"/>
            <a:ext cx="3932237" cy="3811588"/>
          </a:xfrm>
        </p:spPr>
        <p:txBody>
          <a:bodyPr>
            <a:normAutofit/>
          </a:bodyPr>
          <a:lstStyle/>
          <a:p>
            <a:pPr marL="571500" lvl="0" indent="-571500" eaLnBrk="0" fontAlgn="base" hangingPunct="0">
              <a:lnSpc>
                <a:spcPct val="100000"/>
              </a:lnSpc>
              <a:spcBef>
                <a:spcPct val="0"/>
              </a:spcBef>
              <a:spcAft>
                <a:spcPct val="0"/>
              </a:spcAft>
              <a:buFont typeface="Arial" panose="020B0604020202020204" pitchFamily="34" charset="0"/>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Sea Anemones</a:t>
            </a:r>
          </a:p>
          <a:p>
            <a:pPr marL="571500" lvl="0" indent="-571500" eaLnBrk="0" fontAlgn="base" hangingPunct="0">
              <a:lnSpc>
                <a:spcPct val="100000"/>
              </a:lnSpc>
              <a:spcBef>
                <a:spcPct val="0"/>
              </a:spcBef>
              <a:spcAft>
                <a:spcPct val="0"/>
              </a:spcAft>
              <a:buFont typeface="Arial" panose="020B0604020202020204" pitchFamily="34" charset="0"/>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Mollusks </a:t>
            </a:r>
          </a:p>
          <a:p>
            <a:pPr marL="1028700" lvl="1" indent="-571500" eaLnBrk="0" fontAlgn="base" hangingPunct="0">
              <a:lnSpc>
                <a:spcPct val="100000"/>
              </a:lnSpc>
              <a:spcBef>
                <a:spcPct val="0"/>
              </a:spcBef>
              <a:spcAft>
                <a:spcPct val="0"/>
              </a:spcAft>
              <a:buFont typeface="Wingdings" pitchFamily="2" charset="2"/>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Chitons</a:t>
            </a:r>
          </a:p>
          <a:p>
            <a:pPr marL="1028700" lvl="1" indent="-571500" eaLnBrk="0" fontAlgn="base" hangingPunct="0">
              <a:lnSpc>
                <a:spcPct val="100000"/>
              </a:lnSpc>
              <a:spcBef>
                <a:spcPct val="0"/>
              </a:spcBef>
              <a:spcAft>
                <a:spcPct val="0"/>
              </a:spcAft>
              <a:buFont typeface="Wingdings" pitchFamily="2" charset="2"/>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Snails </a:t>
            </a:r>
          </a:p>
          <a:p>
            <a:pPr marL="1028700" lvl="1" indent="-571500" eaLnBrk="0" fontAlgn="base" hangingPunct="0">
              <a:lnSpc>
                <a:spcPct val="100000"/>
              </a:lnSpc>
              <a:spcBef>
                <a:spcPct val="0"/>
              </a:spcBef>
              <a:spcAft>
                <a:spcPct val="0"/>
              </a:spcAft>
              <a:buFont typeface="Wingdings" pitchFamily="2" charset="2"/>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Limpets</a:t>
            </a:r>
          </a:p>
          <a:p>
            <a:pPr marL="1028700" lvl="1" indent="-571500" eaLnBrk="0" fontAlgn="base" hangingPunct="0">
              <a:lnSpc>
                <a:spcPct val="100000"/>
              </a:lnSpc>
              <a:spcBef>
                <a:spcPct val="0"/>
              </a:spcBef>
              <a:spcAft>
                <a:spcPct val="0"/>
              </a:spcAft>
              <a:buFont typeface="Wingdings" pitchFamily="2" charset="2"/>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Mussels</a:t>
            </a:r>
          </a:p>
          <a:p>
            <a:pPr marL="571500" lvl="0" indent="-571500" eaLnBrk="0" fontAlgn="base" hangingPunct="0">
              <a:lnSpc>
                <a:spcPct val="100000"/>
              </a:lnSpc>
              <a:spcBef>
                <a:spcPct val="0"/>
              </a:spcBef>
              <a:spcAft>
                <a:spcPct val="0"/>
              </a:spcAft>
              <a:buFont typeface="Arial" panose="020B0604020202020204" pitchFamily="34" charset="0"/>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Barnacles</a:t>
            </a:r>
          </a:p>
          <a:p>
            <a:pPr marL="571500" lvl="0" indent="-571500" eaLnBrk="0" fontAlgn="base" hangingPunct="0">
              <a:lnSpc>
                <a:spcPct val="100000"/>
              </a:lnSpc>
              <a:spcBef>
                <a:spcPct val="0"/>
              </a:spcBef>
              <a:spcAft>
                <a:spcPct val="0"/>
              </a:spcAft>
              <a:buFont typeface="Arial" panose="020B0604020202020204" pitchFamily="34" charset="0"/>
              <a:buChar char="•"/>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Sea Stars </a:t>
            </a:r>
          </a:p>
          <a:p>
            <a:endParaRPr lang="en-US" dirty="0">
              <a:latin typeface="Arial" panose="020B0604020202020204" pitchFamily="34" charset="0"/>
              <a:cs typeface="Arial" panose="020B0604020202020204" pitchFamily="34" charset="0"/>
            </a:endParaRPr>
          </a:p>
        </p:txBody>
      </p:sp>
      <p:pic>
        <p:nvPicPr>
          <p:cNvPr id="8" name="Picture 6" descr="Picture 5">
            <a:extLst>
              <a:ext uri="{FF2B5EF4-FFF2-40B4-BE49-F238E27FC236}">
                <a16:creationId xmlns:a16="http://schemas.microsoft.com/office/drawing/2014/main" id="{D57E7859-E271-0B4C-A6C1-27E8FEC68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5"/>
          <a:stretch/>
        </p:blipFill>
        <p:spPr bwMode="auto">
          <a:xfrm>
            <a:off x="4546613" y="1622108"/>
            <a:ext cx="5746727" cy="424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9950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eaLnBrk="0" fontAlgn="base" hangingPunct="0">
          <a:spcBef>
            <a:spcPct val="0"/>
          </a:spcBef>
          <a:spcAft>
            <a:spcPct val="0"/>
          </a:spcAft>
          <a:defRPr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3873</TotalTime>
  <Words>2837</Words>
  <Application>Microsoft Office PowerPoint</Application>
  <PresentationFormat>Widescreen</PresentationFormat>
  <Paragraphs>193</Paragraphs>
  <Slides>35</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Cambria</vt:lpstr>
      <vt:lpstr>Helvetica Neue</vt:lpstr>
      <vt:lpstr>Linux Libertine</vt:lpstr>
      <vt:lpstr>Times New Roman</vt:lpstr>
      <vt:lpstr>Wingdings</vt:lpstr>
      <vt:lpstr>Office Theme</vt:lpstr>
      <vt:lpstr>Tidal Tales: Monitoring Marine Life</vt:lpstr>
      <vt:lpstr> Which rocky intertidal area looks healthier? Why?  </vt:lpstr>
      <vt:lpstr> National Marine Sanctuaries and Monuments </vt:lpstr>
      <vt:lpstr> Duxbury Reef: One Monitored Site Greater Farallones National Marine Sanctuary   </vt:lpstr>
      <vt:lpstr> Rocky Intertidal Habitat (Tide Pools) </vt:lpstr>
      <vt:lpstr> Why is monitoring intertidal life  (tide pools) over time important? </vt:lpstr>
      <vt:lpstr>Tourism and pollution impacts rocky intertidal zones everywhere!</vt:lpstr>
      <vt:lpstr>Students conduct a line transect</vt:lpstr>
      <vt:lpstr>Can you identify intertidal animals?</vt:lpstr>
      <vt:lpstr>Aggregating Anemone Anthopleura elegantissima  </vt:lpstr>
      <vt:lpstr> Giant Green Anemone Anthopleura xanthogrammica </vt:lpstr>
      <vt:lpstr>Chitons</vt:lpstr>
      <vt:lpstr>Snails</vt:lpstr>
      <vt:lpstr>Sea stars </vt:lpstr>
      <vt:lpstr>Limpets Lottia spp./ Macclintockia spp. </vt:lpstr>
      <vt:lpstr> Sea Mussels Mytilus californianus </vt:lpstr>
      <vt:lpstr>Barnacles Balanus and Chthamalus spp. </vt:lpstr>
      <vt:lpstr> How can we explore and study subtidal habitat? </vt:lpstr>
      <vt:lpstr>Subtidal habitat</vt:lpstr>
      <vt:lpstr> Subtidal Species: Cordell Bank </vt:lpstr>
      <vt:lpstr>Hydrocoral Stylaster californicus </vt:lpstr>
      <vt:lpstr>Strawberry Anemones Corynactis californica </vt:lpstr>
      <vt:lpstr>Sponges</vt:lpstr>
      <vt:lpstr>Stomphia Anemone  </vt:lpstr>
      <vt:lpstr>Crinoids Florometra serratisima </vt:lpstr>
      <vt:lpstr> There are also many sea star species in the subtidal habitat.</vt:lpstr>
      <vt:lpstr>What species are here?</vt:lpstr>
      <vt:lpstr>And here?</vt:lpstr>
      <vt:lpstr>Species  here?</vt:lpstr>
      <vt:lpstr>Identify these?</vt:lpstr>
      <vt:lpstr>Abalone species in California</vt:lpstr>
      <vt:lpstr>Your turn to practice monitoring marine life!</vt:lpstr>
      <vt:lpstr>   Funding support provided by:  National Geographic Society  +    Adapted from a presentation by Jennifer Stock, Education and Outreach Coordinator / Media Liaison for Greater Farallones and Cordell Bank National Marine Sanctuaries by Rick Reynolds, M.S.Ed. + Krista Reynolds, MLIS, M.Ed. Engaging Every Student In collaboration with NOAA’s Office of National Marine Sanctuaries, National Marine Sanctuary Foundation and National Geographic Society   </vt:lpstr>
      <vt:lpstr> Contact  Tracy Hajduk  National Education Coordinator Office of National Marine Sanctuaries National Oceanic and Atmospheric Administration Phone: 240-533-0663 Email: sanctuary.education@noaa.gov</vt:lpstr>
      <vt:lpstr>Credits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Gabriella Valderrama</dc:creator>
  <cp:lastModifiedBy>rick R</cp:lastModifiedBy>
  <cp:revision>189</cp:revision>
  <dcterms:created xsi:type="dcterms:W3CDTF">2017-11-15T18:14:59Z</dcterms:created>
  <dcterms:modified xsi:type="dcterms:W3CDTF">2023-10-02T21:07:00Z</dcterms:modified>
</cp:coreProperties>
</file>