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47"/>
  </p:notesMasterIdLst>
  <p:sldIdLst>
    <p:sldId id="360" r:id="rId2"/>
    <p:sldId id="363" r:id="rId3"/>
    <p:sldId id="309" r:id="rId4"/>
    <p:sldId id="364" r:id="rId5"/>
    <p:sldId id="351" r:id="rId6"/>
    <p:sldId id="358" r:id="rId7"/>
    <p:sldId id="317" r:id="rId8"/>
    <p:sldId id="263" r:id="rId9"/>
    <p:sldId id="276" r:id="rId10"/>
    <p:sldId id="311" r:id="rId11"/>
    <p:sldId id="335" r:id="rId12"/>
    <p:sldId id="333" r:id="rId13"/>
    <p:sldId id="346" r:id="rId14"/>
    <p:sldId id="352" r:id="rId15"/>
    <p:sldId id="347" r:id="rId16"/>
    <p:sldId id="337" r:id="rId17"/>
    <p:sldId id="338" r:id="rId18"/>
    <p:sldId id="334" r:id="rId19"/>
    <p:sldId id="359" r:id="rId20"/>
    <p:sldId id="266" r:id="rId21"/>
    <p:sldId id="296" r:id="rId22"/>
    <p:sldId id="304" r:id="rId23"/>
    <p:sldId id="312" r:id="rId24"/>
    <p:sldId id="314" r:id="rId25"/>
    <p:sldId id="313" r:id="rId26"/>
    <p:sldId id="315" r:id="rId27"/>
    <p:sldId id="342" r:id="rId28"/>
    <p:sldId id="356" r:id="rId29"/>
    <p:sldId id="343" r:id="rId30"/>
    <p:sldId id="365" r:id="rId31"/>
    <p:sldId id="345" r:id="rId32"/>
    <p:sldId id="318" r:id="rId33"/>
    <p:sldId id="340" r:id="rId34"/>
    <p:sldId id="330" r:id="rId35"/>
    <p:sldId id="324" r:id="rId36"/>
    <p:sldId id="350" r:id="rId37"/>
    <p:sldId id="355" r:id="rId38"/>
    <p:sldId id="357" r:id="rId39"/>
    <p:sldId id="325" r:id="rId40"/>
    <p:sldId id="327" r:id="rId41"/>
    <p:sldId id="328" r:id="rId42"/>
    <p:sldId id="280" r:id="rId43"/>
    <p:sldId id="366" r:id="rId44"/>
    <p:sldId id="368" r:id="rId45"/>
    <p:sldId id="272" r:id="rId46"/>
  </p:sldIdLst>
  <p:sldSz cx="9144000" cy="6858000" type="screen4x3"/>
  <p:notesSz cx="6858000" cy="9144000"/>
  <p:defaultTextStyle>
    <a:defPPr>
      <a:defRPr lang="en-US"/>
    </a:defPPr>
    <a:lvl1pPr algn="l" rtl="0" fontAlgn="base">
      <a:spcBef>
        <a:spcPct val="0"/>
      </a:spcBef>
      <a:spcAft>
        <a:spcPct val="0"/>
      </a:spcAft>
      <a:defRPr sz="6000" kern="1200">
        <a:solidFill>
          <a:srgbClr val="FFFFFF"/>
        </a:solidFill>
        <a:latin typeface="ITC Franklin Gothic DemiCd"/>
        <a:ea typeface="MS PGothic" pitchFamily="34" charset="-128"/>
        <a:cs typeface="+mn-cs"/>
      </a:defRPr>
    </a:lvl1pPr>
    <a:lvl2pPr marL="457200" algn="l" rtl="0" fontAlgn="base">
      <a:spcBef>
        <a:spcPct val="0"/>
      </a:spcBef>
      <a:spcAft>
        <a:spcPct val="0"/>
      </a:spcAft>
      <a:defRPr sz="6000" kern="1200">
        <a:solidFill>
          <a:srgbClr val="FFFFFF"/>
        </a:solidFill>
        <a:latin typeface="ITC Franklin Gothic DemiCd"/>
        <a:ea typeface="MS PGothic" pitchFamily="34" charset="-128"/>
        <a:cs typeface="+mn-cs"/>
      </a:defRPr>
    </a:lvl2pPr>
    <a:lvl3pPr marL="914400" algn="l" rtl="0" fontAlgn="base">
      <a:spcBef>
        <a:spcPct val="0"/>
      </a:spcBef>
      <a:spcAft>
        <a:spcPct val="0"/>
      </a:spcAft>
      <a:defRPr sz="6000" kern="1200">
        <a:solidFill>
          <a:srgbClr val="FFFFFF"/>
        </a:solidFill>
        <a:latin typeface="ITC Franklin Gothic DemiCd"/>
        <a:ea typeface="MS PGothic" pitchFamily="34" charset="-128"/>
        <a:cs typeface="+mn-cs"/>
      </a:defRPr>
    </a:lvl3pPr>
    <a:lvl4pPr marL="1371600" algn="l" rtl="0" fontAlgn="base">
      <a:spcBef>
        <a:spcPct val="0"/>
      </a:spcBef>
      <a:spcAft>
        <a:spcPct val="0"/>
      </a:spcAft>
      <a:defRPr sz="6000" kern="1200">
        <a:solidFill>
          <a:srgbClr val="FFFFFF"/>
        </a:solidFill>
        <a:latin typeface="ITC Franklin Gothic DemiCd"/>
        <a:ea typeface="MS PGothic" pitchFamily="34" charset="-128"/>
        <a:cs typeface="+mn-cs"/>
      </a:defRPr>
    </a:lvl4pPr>
    <a:lvl5pPr marL="1828800" algn="l" rtl="0" fontAlgn="base">
      <a:spcBef>
        <a:spcPct val="0"/>
      </a:spcBef>
      <a:spcAft>
        <a:spcPct val="0"/>
      </a:spcAft>
      <a:defRPr sz="6000" kern="1200">
        <a:solidFill>
          <a:srgbClr val="FFFFFF"/>
        </a:solidFill>
        <a:latin typeface="ITC Franklin Gothic DemiCd"/>
        <a:ea typeface="MS PGothic" pitchFamily="34" charset="-128"/>
        <a:cs typeface="+mn-cs"/>
      </a:defRPr>
    </a:lvl5pPr>
    <a:lvl6pPr marL="2286000" algn="l" defTabSz="914400" rtl="0" eaLnBrk="1" latinLnBrk="0" hangingPunct="1">
      <a:defRPr sz="6000" kern="1200">
        <a:solidFill>
          <a:srgbClr val="FFFFFF"/>
        </a:solidFill>
        <a:latin typeface="ITC Franklin Gothic DemiCd"/>
        <a:ea typeface="MS PGothic" pitchFamily="34" charset="-128"/>
        <a:cs typeface="+mn-cs"/>
      </a:defRPr>
    </a:lvl6pPr>
    <a:lvl7pPr marL="2743200" algn="l" defTabSz="914400" rtl="0" eaLnBrk="1" latinLnBrk="0" hangingPunct="1">
      <a:defRPr sz="6000" kern="1200">
        <a:solidFill>
          <a:srgbClr val="FFFFFF"/>
        </a:solidFill>
        <a:latin typeface="ITC Franklin Gothic DemiCd"/>
        <a:ea typeface="MS PGothic" pitchFamily="34" charset="-128"/>
        <a:cs typeface="+mn-cs"/>
      </a:defRPr>
    </a:lvl7pPr>
    <a:lvl8pPr marL="3200400" algn="l" defTabSz="914400" rtl="0" eaLnBrk="1" latinLnBrk="0" hangingPunct="1">
      <a:defRPr sz="6000" kern="1200">
        <a:solidFill>
          <a:srgbClr val="FFFFFF"/>
        </a:solidFill>
        <a:latin typeface="ITC Franklin Gothic DemiCd"/>
        <a:ea typeface="MS PGothic" pitchFamily="34" charset="-128"/>
        <a:cs typeface="+mn-cs"/>
      </a:defRPr>
    </a:lvl8pPr>
    <a:lvl9pPr marL="3657600" algn="l" defTabSz="914400" rtl="0" eaLnBrk="1" latinLnBrk="0" hangingPunct="1">
      <a:defRPr sz="6000" kern="1200">
        <a:solidFill>
          <a:srgbClr val="FFFFFF"/>
        </a:solidFill>
        <a:latin typeface="ITC Franklin Gothic DemiCd"/>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5DBACA"/>
    <a:srgbClr val="008DA8"/>
    <a:srgbClr val="00467F"/>
    <a:srgbClr val="101033"/>
    <a:srgbClr val="0A0A46"/>
    <a:srgbClr val="181899"/>
    <a:srgbClr val="000066"/>
    <a:srgbClr val="C6C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3" autoAdjust="0"/>
    <p:restoredTop sz="86449" autoAdjust="0"/>
  </p:normalViewPr>
  <p:slideViewPr>
    <p:cSldViewPr>
      <p:cViewPr varScale="1">
        <p:scale>
          <a:sx n="97" d="100"/>
          <a:sy n="97" d="100"/>
        </p:scale>
        <p:origin x="69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ITC Franklin Gothic DemiCd" pitchFamily="1"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ITC Franklin Gothic DemiCd" pitchFamily="1" charset="0"/>
                <a:ea typeface="+mn-ea"/>
                <a:cs typeface="+mn-cs"/>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ITC Franklin Gothic DemiCd" pitchFamily="1"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ITC Franklin Gothic DemiCd" charset="0"/>
                <a:ea typeface="ＭＳ Ｐゴシック" charset="0"/>
                <a:cs typeface="ＭＳ Ｐゴシック" charset="0"/>
              </a:defRPr>
            </a:lvl1pPr>
          </a:lstStyle>
          <a:p>
            <a:pPr>
              <a:defRPr/>
            </a:pPr>
            <a:fld id="{B459AC70-4E72-4281-A135-D20CA8AC26F1}" type="slidenum">
              <a:rPr lang="en-US"/>
              <a:pPr>
                <a:defRPr/>
              </a:pPr>
              <a:t>‹#›</a:t>
            </a:fld>
            <a:endParaRPr lang="en-US"/>
          </a:p>
        </p:txBody>
      </p:sp>
    </p:spTree>
    <p:extLst>
      <p:ext uri="{BB962C8B-B14F-4D97-AF65-F5344CB8AC3E}">
        <p14:creationId xmlns:p14="http://schemas.microsoft.com/office/powerpoint/2010/main" val="14144219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mssanctuaries.blob.core.windows.net/sanctuaries-prod/media/archive/education/teachers/deep-coral-communities/deep1.mp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FBB12C7-5E9B-477A-8CFA-AAB106E3B2B6}" type="slidenum">
              <a:rPr lang="en-US" altLang="en-US" smtClean="0">
                <a:solidFill>
                  <a:srgbClr val="FFFFFF"/>
                </a:solidFill>
                <a:latin typeface="ITC Franklin Gothic DemiCd"/>
              </a:rPr>
              <a:pPr>
                <a:spcBef>
                  <a:spcPct val="0"/>
                </a:spcBef>
              </a:pPr>
              <a:t>1</a:t>
            </a:fld>
            <a:endParaRPr lang="en-US" altLang="en-US">
              <a:solidFill>
                <a:srgbClr val="FFFFFF"/>
              </a:solidFill>
              <a:latin typeface="ITC Franklin Gothic DemiCd"/>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Calibri" panose="020F0502020204030204" pitchFamily="34" charset="0"/>
              </a:rPr>
              <a:t>A deep-sea coral community at Greater Farallones National Marine Sanctuary off the coast of California: Can you identify these three organisms?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Calibri" panose="020F0502020204030204" pitchFamily="34" charset="0"/>
              </a:rPr>
              <a:t>A Venus fly trap sea anemone is shown on the left.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800" b="0" i="0" dirty="0">
                <a:solidFill>
                  <a:srgbClr val="1E1E1E"/>
                </a:solidFill>
                <a:effectLst/>
                <a:latin typeface="HelveticaNeueLT-Bold"/>
              </a:rPr>
              <a:t>A white </a:t>
            </a:r>
            <a:r>
              <a:rPr lang="en-US" sz="2800" b="0" i="0" dirty="0" err="1">
                <a:solidFill>
                  <a:srgbClr val="1E1E1E"/>
                </a:solidFill>
                <a:effectLst/>
                <a:latin typeface="HelveticaNeueLT-Bold"/>
              </a:rPr>
              <a:t>primnoid</a:t>
            </a:r>
            <a:r>
              <a:rPr lang="en-US" sz="2800" b="0" i="0" dirty="0">
                <a:solidFill>
                  <a:srgbClr val="1E1E1E"/>
                </a:solidFill>
                <a:effectLst/>
                <a:latin typeface="HelveticaNeueLT-Bold"/>
              </a:rPr>
              <a:t> coral is covered in brittle stars, which use the corals’ structure to gather nutrients from the water currents. </a:t>
            </a:r>
            <a:endParaRPr lang="en-US" sz="1800" dirty="0">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Calibri" panose="020F0502020204030204" pitchFamily="34" charset="0"/>
              </a:rPr>
              <a:t>Photo: Ocean Exploration Trust/NOAA Office of National Marine Sanctuaries</a:t>
            </a:r>
          </a:p>
          <a:p>
            <a:endParaRPr lang="en-US" altLang="en-US" dirty="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956B2EC-85B0-4C28-9A83-E32298948923}" type="slidenum">
              <a:rPr lang="en-US" altLang="en-US" smtClean="0">
                <a:solidFill>
                  <a:srgbClr val="FFFFFF"/>
                </a:solidFill>
                <a:latin typeface="ITC Franklin Gothic DemiCd"/>
              </a:rPr>
              <a:pPr>
                <a:spcBef>
                  <a:spcPct val="0"/>
                </a:spcBef>
              </a:pPr>
              <a:t>10</a:t>
            </a:fld>
            <a:endParaRPr lang="en-US" altLang="en-US">
              <a:solidFill>
                <a:srgbClr val="FFFFFF"/>
              </a:solidFill>
              <a:latin typeface="ITC Franklin Gothic DemiCd"/>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Ledge: An area with a vertical rocky overhang or stacked shelves. Ledges provide overhead protection for fish and invertebrates to hide under!</a:t>
            </a:r>
          </a:p>
          <a:p>
            <a:endParaRPr lang="en-US" altLang="en-US" dirty="0">
              <a:latin typeface="Times"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Hard corals build a calcium carbonate skeleton and some types of hard coral, such as </a:t>
            </a:r>
            <a:r>
              <a:rPr lang="en-US" altLang="en-US" i="1" dirty="0" err="1">
                <a:latin typeface="Times" pitchFamily="18" charset="0"/>
              </a:rPr>
              <a:t>Lophelia</a:t>
            </a:r>
            <a:r>
              <a:rPr lang="en-US" altLang="en-US" dirty="0">
                <a:latin typeface="Times" pitchFamily="18" charset="0"/>
              </a:rPr>
              <a:t>,</a:t>
            </a:r>
            <a:r>
              <a:rPr lang="en-US" altLang="en-US" i="1" dirty="0">
                <a:latin typeface="Times" pitchFamily="18" charset="0"/>
              </a:rPr>
              <a:t> </a:t>
            </a:r>
            <a:r>
              <a:rPr lang="en-US" altLang="en-US" dirty="0">
                <a:latin typeface="Times" pitchFamily="18" charset="0"/>
              </a:rPr>
              <a:t>(far right photo) are capable of building reefs over many years. Have your students use their ID guides to guess the species! Photos (from left to right): </a:t>
            </a:r>
            <a:r>
              <a:rPr lang="en-US" altLang="en-US" i="1" dirty="0">
                <a:latin typeface="Times" pitchFamily="18" charset="0"/>
              </a:rPr>
              <a:t>Flabellum </a:t>
            </a:r>
            <a:r>
              <a:rPr lang="en-US" altLang="en-US" dirty="0">
                <a:latin typeface="Times" pitchFamily="18" charset="0"/>
              </a:rPr>
              <a:t>cup coral, </a:t>
            </a:r>
            <a:r>
              <a:rPr lang="en-US" altLang="en-US" i="1" dirty="0" err="1">
                <a:latin typeface="Times" pitchFamily="18" charset="0"/>
              </a:rPr>
              <a:t>Desmophyllum</a:t>
            </a:r>
            <a:r>
              <a:rPr lang="en-US" altLang="en-US" dirty="0">
                <a:latin typeface="Times" pitchFamily="18" charset="0"/>
              </a:rPr>
              <a:t> cup coral and </a:t>
            </a:r>
            <a:r>
              <a:rPr lang="en-US" altLang="en-US" i="1" dirty="0" err="1">
                <a:latin typeface="Times" pitchFamily="18" charset="0"/>
              </a:rPr>
              <a:t>Lophelia</a:t>
            </a:r>
            <a:r>
              <a:rPr lang="en-US" altLang="en-US" dirty="0">
                <a:latin typeface="Times" pitchFamily="18" charset="0"/>
              </a:rPr>
              <a:t> spider hard coral.</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3018092B-0721-4F32-AFED-42A584BFB69E}" type="slidenum">
              <a:rPr lang="en-US" altLang="en-US" smtClean="0">
                <a:solidFill>
                  <a:srgbClr val="FFFFFF"/>
                </a:solidFill>
                <a:latin typeface="ITC Franklin Gothic DemiCd"/>
              </a:rPr>
              <a:pPr>
                <a:spcBef>
                  <a:spcPct val="0"/>
                </a:spcBef>
              </a:pPr>
              <a:t>11</a:t>
            </a:fld>
            <a:endParaRPr lang="en-US" altLang="en-US">
              <a:solidFill>
                <a:srgbClr val="FFFFFF"/>
              </a:solidFill>
              <a:latin typeface="ITC Franklin Gothic DemiC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Unlike hard corals, soft corals do not produce a calcium carbonate skeleton.  These soft corals thrive in nutrient-rich waters with less light. They are integral members of our deep sea ecosystem and provide essential habitat for fish and invertebrates. Photos (left to right): top – </a:t>
            </a:r>
            <a:r>
              <a:rPr lang="en-US" altLang="en-US" i="1" dirty="0" err="1">
                <a:latin typeface="Times" pitchFamily="18" charset="0"/>
              </a:rPr>
              <a:t>Acanthogorgia</a:t>
            </a:r>
            <a:r>
              <a:rPr lang="en-US" altLang="en-US" dirty="0">
                <a:latin typeface="Times" pitchFamily="18" charset="0"/>
              </a:rPr>
              <a:t> golden sea fan, </a:t>
            </a:r>
            <a:r>
              <a:rPr lang="en-US" altLang="en-US" i="1" dirty="0" err="1">
                <a:latin typeface="Times" pitchFamily="18" charset="0"/>
              </a:rPr>
              <a:t>Adelogorgia</a:t>
            </a:r>
            <a:r>
              <a:rPr lang="en-US" altLang="en-US" dirty="0">
                <a:latin typeface="Times" pitchFamily="18" charset="0"/>
              </a:rPr>
              <a:t> orange sea fan and </a:t>
            </a:r>
            <a:r>
              <a:rPr lang="en-US" altLang="en-US" i="1" dirty="0" err="1">
                <a:latin typeface="Times" pitchFamily="18" charset="0"/>
              </a:rPr>
              <a:t>Eugorgia</a:t>
            </a:r>
            <a:r>
              <a:rPr lang="en-US" altLang="en-US" i="1" dirty="0">
                <a:latin typeface="Times" pitchFamily="18" charset="0"/>
              </a:rPr>
              <a:t> </a:t>
            </a:r>
            <a:r>
              <a:rPr lang="en-US" altLang="en-US" dirty="0">
                <a:latin typeface="Times" pitchFamily="18" charset="0"/>
              </a:rPr>
              <a:t>purple sea fan; bottom – </a:t>
            </a:r>
            <a:r>
              <a:rPr lang="en-US" altLang="en-US" i="1" dirty="0" err="1">
                <a:latin typeface="Times" pitchFamily="18" charset="0"/>
              </a:rPr>
              <a:t>Paragorgia</a:t>
            </a:r>
            <a:r>
              <a:rPr lang="en-US" altLang="en-US" i="1" dirty="0">
                <a:latin typeface="Times" pitchFamily="18" charset="0"/>
              </a:rPr>
              <a:t> </a:t>
            </a:r>
            <a:r>
              <a:rPr lang="en-US" altLang="en-US" dirty="0">
                <a:latin typeface="Times" pitchFamily="18" charset="0"/>
              </a:rPr>
              <a:t>bubblegum sea fan, </a:t>
            </a:r>
            <a:r>
              <a:rPr lang="en-US" altLang="en-US" i="1" dirty="0" err="1">
                <a:latin typeface="Times" pitchFamily="18" charset="0"/>
              </a:rPr>
              <a:t>Antipathes</a:t>
            </a:r>
            <a:r>
              <a:rPr lang="en-US" altLang="en-US" i="1" dirty="0">
                <a:latin typeface="Times" pitchFamily="18" charset="0"/>
              </a:rPr>
              <a:t> </a:t>
            </a:r>
            <a:r>
              <a:rPr lang="en-US" altLang="en-US" i="1" dirty="0" err="1">
                <a:latin typeface="Times" pitchFamily="18" charset="0"/>
              </a:rPr>
              <a:t>dendrochristos</a:t>
            </a:r>
            <a:r>
              <a:rPr lang="en-US" altLang="en-US" dirty="0">
                <a:latin typeface="Times" pitchFamily="18" charset="0"/>
              </a:rPr>
              <a:t> black coral and </a:t>
            </a:r>
            <a:r>
              <a:rPr lang="en-US" altLang="en-US" i="1" dirty="0" err="1">
                <a:latin typeface="Times" pitchFamily="18" charset="0"/>
              </a:rPr>
              <a:t>Leptogorgia</a:t>
            </a:r>
            <a:r>
              <a:rPr lang="en-US" altLang="en-US" dirty="0">
                <a:latin typeface="Times" pitchFamily="18" charset="0"/>
              </a:rPr>
              <a:t> sea pen.</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6EFF0BB-683E-468D-93F9-79DB5712A85E}" type="slidenum">
              <a:rPr lang="en-US" altLang="en-US" smtClean="0">
                <a:solidFill>
                  <a:srgbClr val="FFFFFF"/>
                </a:solidFill>
                <a:latin typeface="ITC Franklin Gothic DemiCd"/>
              </a:rPr>
              <a:pPr>
                <a:spcBef>
                  <a:spcPct val="0"/>
                </a:spcBef>
              </a:pPr>
              <a:t>12</a:t>
            </a:fld>
            <a:endParaRPr lang="en-US" altLang="en-US">
              <a:solidFill>
                <a:srgbClr val="FFFFFF"/>
              </a:solidFill>
              <a:latin typeface="ITC Franklin Gothic DemiC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Both hard (stony) corals and soft corals are found in deep sea environments, and both provide vital habitat for fish and invertebrates. Here, we see black coral next to a golden sea fan (both soft coral) with </a:t>
            </a:r>
            <a:r>
              <a:rPr lang="en-US" altLang="en-US" i="1" dirty="0" err="1">
                <a:latin typeface="Times" pitchFamily="18" charset="0"/>
              </a:rPr>
              <a:t>Lophelia</a:t>
            </a:r>
            <a:r>
              <a:rPr lang="en-US" altLang="en-US" dirty="0">
                <a:latin typeface="Times" pitchFamily="18" charset="0"/>
              </a:rPr>
              <a:t> hard coral scattered around.</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296E2104-DB57-44F4-9834-04B7F1D953C4}" type="slidenum">
              <a:rPr lang="en-US" altLang="en-US" smtClean="0">
                <a:solidFill>
                  <a:srgbClr val="FFFFFF"/>
                </a:solidFill>
                <a:latin typeface="ITC Franklin Gothic DemiCd"/>
              </a:rPr>
              <a:pPr>
                <a:spcBef>
                  <a:spcPct val="0"/>
                </a:spcBef>
              </a:pPr>
              <a:t>13</a:t>
            </a:fld>
            <a:endParaRPr lang="en-US" altLang="en-US">
              <a:solidFill>
                <a:srgbClr val="FFFFFF"/>
              </a:solidFill>
              <a:latin typeface="ITC Franklin Gothic DemiC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Deep-sea corals, such as </a:t>
            </a:r>
            <a:r>
              <a:rPr lang="en-US" altLang="en-US" i="1" dirty="0" err="1">
                <a:latin typeface="Times" pitchFamily="18" charset="0"/>
              </a:rPr>
              <a:t>Lophelia</a:t>
            </a:r>
            <a:r>
              <a:rPr lang="en-US" altLang="en-US" i="1" dirty="0">
                <a:latin typeface="Times" pitchFamily="18" charset="0"/>
              </a:rPr>
              <a:t> </a:t>
            </a:r>
            <a:r>
              <a:rPr lang="en-US" altLang="en-US" i="1" dirty="0" err="1">
                <a:latin typeface="Times" pitchFamily="18" charset="0"/>
              </a:rPr>
              <a:t>pertusa</a:t>
            </a:r>
            <a:r>
              <a:rPr lang="en-US" altLang="en-US" dirty="0">
                <a:latin typeface="Times" pitchFamily="18" charset="0"/>
              </a:rPr>
              <a:t>,</a:t>
            </a:r>
            <a:r>
              <a:rPr lang="en-US" altLang="en-US" i="1" dirty="0">
                <a:latin typeface="Times" pitchFamily="18" charset="0"/>
              </a:rPr>
              <a:t> </a:t>
            </a:r>
            <a:r>
              <a:rPr lang="en-US" altLang="en-US" dirty="0">
                <a:latin typeface="Times" pitchFamily="18" charset="0"/>
              </a:rPr>
              <a:t>live in low-light environments and do not rely as much on the algae zooxanthellae; instead, they actively capture and consume free floating food, such as zooplankton </a:t>
            </a:r>
            <a:r>
              <a:rPr lang="en-US" sz="1200" b="0" dirty="0">
                <a:solidFill>
                  <a:schemeClr val="bg1"/>
                </a:solidFill>
                <a:effectLst>
                  <a:glow rad="139700">
                    <a:schemeClr val="accent4">
                      <a:satMod val="175000"/>
                      <a:alpha val="40000"/>
                    </a:schemeClr>
                  </a:glow>
                </a:effectLst>
                <a:latin typeface="Arial" panose="020B0604020202020204" pitchFamily="34" charset="0"/>
                <a:cs typeface="Arial" panose="020B0604020202020204" pitchFamily="34" charset="0"/>
              </a:rPr>
              <a:t>and “marine snow.” Learn more about marine snow and its importance as food in the deep sea: https://oceanservice.noaa.gov/facts/marinesnow.html</a:t>
            </a:r>
          </a:p>
          <a:p>
            <a:endParaRPr lang="en-US" altLang="en-US" sz="1200" b="0" dirty="0">
              <a:solidFill>
                <a:schemeClr val="bg1"/>
              </a:solidFill>
              <a:effectLst>
                <a:glow rad="139700">
                  <a:schemeClr val="accent4">
                    <a:satMod val="175000"/>
                    <a:alpha val="40000"/>
                  </a:schemeClr>
                </a:glow>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chemeClr val="bg1"/>
                </a:solidFill>
                <a:effectLst/>
                <a:latin typeface="Arial" panose="020B0604020202020204" pitchFamily="34" charset="0"/>
                <a:cs typeface="Arial" panose="020B0604020202020204" pitchFamily="34" charset="0"/>
              </a:rPr>
              <a:t>A simpler way to explain this later in the Explain part of the lesson: They capture and consume free-floating food, such as zooplankton and “marine snow.”</a:t>
            </a:r>
          </a:p>
          <a:p>
            <a:endParaRPr lang="en-US" altLang="en-US" b="0" dirty="0">
              <a:latin typeface="Times" pitchFamily="18"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4FD2F051-5950-4B58-9318-9813795688F7}" type="slidenum">
              <a:rPr lang="en-US" altLang="en-US" smtClean="0">
                <a:solidFill>
                  <a:srgbClr val="FFFFFF"/>
                </a:solidFill>
                <a:latin typeface="ITC Franklin Gothic DemiCd"/>
              </a:rPr>
              <a:pPr>
                <a:spcBef>
                  <a:spcPct val="0"/>
                </a:spcBef>
              </a:pPr>
              <a:t>14</a:t>
            </a:fld>
            <a:endParaRPr lang="en-US" altLang="en-US">
              <a:solidFill>
                <a:srgbClr val="FFFFFF"/>
              </a:solidFill>
              <a:latin typeface="ITC Franklin Gothic DemiC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They are found all around the world in deep waters of temperatures down to -1°C (30.2°F). There are over 3,000 species of deep sea corals and new ones are discovered every year. They can live for extremely long periods of time – one colony of deep sea black coral was found to be over 4,000 years old!</a:t>
            </a:r>
          </a:p>
          <a:p>
            <a:endParaRPr lang="en-US" altLang="en-US" dirty="0">
              <a:latin typeface="Times" pitchFamily="18"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DBED36A-1703-44D8-9F74-D3453244416D}" type="slidenum">
              <a:rPr lang="en-US" altLang="en-US" smtClean="0">
                <a:solidFill>
                  <a:srgbClr val="FFFFFF"/>
                </a:solidFill>
                <a:latin typeface="ITC Franklin Gothic DemiCd"/>
              </a:rPr>
              <a:pPr>
                <a:spcBef>
                  <a:spcPct val="0"/>
                </a:spcBef>
              </a:pPr>
              <a:t>15</a:t>
            </a:fld>
            <a:endParaRPr lang="en-US" altLang="en-US">
              <a:solidFill>
                <a:srgbClr val="FFFFFF"/>
              </a:solidFill>
              <a:latin typeface="ITC Franklin Gothic DemiC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Students should be encouraged to identify species, if they can; however, this can be overwhelming during the transect. Simply writing down the common name, such as sponge or sea star, is sufficient for this activity. Photos (left to right): top – </a:t>
            </a:r>
            <a:r>
              <a:rPr lang="en-US" altLang="en-US" i="1" dirty="0" err="1">
                <a:latin typeface="Times" pitchFamily="18" charset="0"/>
              </a:rPr>
              <a:t>Aphrocallistes</a:t>
            </a:r>
            <a:r>
              <a:rPr lang="en-US" altLang="en-US" i="1" dirty="0">
                <a:latin typeface="Times" pitchFamily="18" charset="0"/>
              </a:rPr>
              <a:t> vastus</a:t>
            </a:r>
            <a:r>
              <a:rPr lang="en-US" altLang="en-US" dirty="0">
                <a:latin typeface="Times" pitchFamily="18" charset="0"/>
              </a:rPr>
              <a:t> glass vase sponge, </a:t>
            </a:r>
            <a:r>
              <a:rPr lang="en-US" altLang="en-US" i="1" dirty="0" err="1">
                <a:latin typeface="Times" pitchFamily="18" charset="0"/>
              </a:rPr>
              <a:t>Munida</a:t>
            </a:r>
            <a:r>
              <a:rPr lang="en-US" altLang="en-US" dirty="0">
                <a:latin typeface="Times" pitchFamily="18" charset="0"/>
              </a:rPr>
              <a:t> squat lobster and </a:t>
            </a:r>
            <a:r>
              <a:rPr lang="en-US" altLang="en-US" i="1" dirty="0" err="1">
                <a:latin typeface="Times" pitchFamily="18" charset="0"/>
              </a:rPr>
              <a:t>Gorgonocephalus</a:t>
            </a:r>
            <a:r>
              <a:rPr lang="en-US" altLang="en-US" dirty="0">
                <a:latin typeface="Times" pitchFamily="18" charset="0"/>
              </a:rPr>
              <a:t> basket star; bottom – </a:t>
            </a:r>
            <a:r>
              <a:rPr lang="en-US" altLang="en-US" i="1" dirty="0" err="1">
                <a:latin typeface="Times" pitchFamily="18" charset="0"/>
              </a:rPr>
              <a:t>Rathbunaster</a:t>
            </a:r>
            <a:r>
              <a:rPr lang="en-US" altLang="en-US" i="1" dirty="0">
                <a:latin typeface="Times" pitchFamily="18" charset="0"/>
              </a:rPr>
              <a:t> </a:t>
            </a:r>
            <a:r>
              <a:rPr lang="en-US" altLang="en-US" i="1" dirty="0" err="1">
                <a:latin typeface="Times" pitchFamily="18" charset="0"/>
              </a:rPr>
              <a:t>californicus</a:t>
            </a:r>
            <a:r>
              <a:rPr lang="en-US" altLang="en-US" dirty="0">
                <a:latin typeface="Times" pitchFamily="18" charset="0"/>
              </a:rPr>
              <a:t> sun star, </a:t>
            </a:r>
            <a:r>
              <a:rPr lang="en-US" altLang="en-US" i="1" dirty="0" err="1">
                <a:latin typeface="Times" pitchFamily="18" charset="0"/>
              </a:rPr>
              <a:t>Florometra</a:t>
            </a:r>
            <a:r>
              <a:rPr lang="en-US" altLang="en-US" i="1" dirty="0">
                <a:latin typeface="Times" pitchFamily="18" charset="0"/>
              </a:rPr>
              <a:t> </a:t>
            </a:r>
            <a:r>
              <a:rPr lang="en-US" altLang="en-US" i="1" dirty="0" err="1">
                <a:latin typeface="Times" pitchFamily="18" charset="0"/>
              </a:rPr>
              <a:t>serratissima</a:t>
            </a:r>
            <a:r>
              <a:rPr lang="en-US" altLang="en-US" i="1" dirty="0">
                <a:latin typeface="Times" pitchFamily="18" charset="0"/>
              </a:rPr>
              <a:t> </a:t>
            </a:r>
            <a:r>
              <a:rPr lang="en-US" altLang="en-US" dirty="0">
                <a:latin typeface="Times" pitchFamily="18" charset="0"/>
              </a:rPr>
              <a:t>feather star and </a:t>
            </a:r>
            <a:r>
              <a:rPr lang="en-US" altLang="en-US" i="1" dirty="0" err="1">
                <a:latin typeface="Times" pitchFamily="18" charset="0"/>
              </a:rPr>
              <a:t>Parastichopus</a:t>
            </a:r>
            <a:r>
              <a:rPr lang="en-US" altLang="en-US" dirty="0">
                <a:latin typeface="Times" pitchFamily="18" charset="0"/>
              </a:rPr>
              <a:t> sea cucumbers.</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47AB116-DA0D-4371-8F2E-531FCA64D5F4}" type="slidenum">
              <a:rPr lang="en-US" altLang="en-US" smtClean="0">
                <a:solidFill>
                  <a:srgbClr val="FFFFFF"/>
                </a:solidFill>
                <a:latin typeface="ITC Franklin Gothic DemiCd"/>
              </a:rPr>
              <a:pPr>
                <a:spcBef>
                  <a:spcPct val="0"/>
                </a:spcBef>
              </a:pPr>
              <a:t>16</a:t>
            </a:fld>
            <a:endParaRPr lang="en-US" altLang="en-US">
              <a:solidFill>
                <a:srgbClr val="FFFFFF"/>
              </a:solidFill>
              <a:latin typeface="ITC Franklin Gothic DemiC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There are many types of fish in the deep sea environment, but the species pictured here are the main species we will identify in this lesson. Therefore, if a species does not look like anything on your guide, do not record it!  We do not have to identify rockfish species – only record that they are rockfish! Photos (left to right): top – </a:t>
            </a:r>
            <a:r>
              <a:rPr lang="en-US" altLang="en-US" i="1" dirty="0">
                <a:latin typeface="Times" pitchFamily="18" charset="0"/>
              </a:rPr>
              <a:t>Sebastes </a:t>
            </a:r>
            <a:r>
              <a:rPr lang="en-US" altLang="en-US" dirty="0">
                <a:latin typeface="Times" pitchFamily="18" charset="0"/>
              </a:rPr>
              <a:t>rockfish (all three top photos); bottom – </a:t>
            </a:r>
            <a:r>
              <a:rPr lang="en-US" altLang="en-US" i="1" dirty="0">
                <a:latin typeface="Times" pitchFamily="18" charset="0"/>
              </a:rPr>
              <a:t>Ophiodon elongatus </a:t>
            </a:r>
            <a:r>
              <a:rPr lang="en-US" altLang="en-US" dirty="0">
                <a:latin typeface="Times" pitchFamily="18" charset="0"/>
              </a:rPr>
              <a:t>lingcod, </a:t>
            </a:r>
            <a:r>
              <a:rPr lang="en-US" altLang="en-US" i="1" dirty="0" err="1">
                <a:latin typeface="Times" pitchFamily="18" charset="0"/>
              </a:rPr>
              <a:t>Hydrolagus</a:t>
            </a:r>
            <a:r>
              <a:rPr lang="en-US" altLang="en-US" i="1" dirty="0">
                <a:latin typeface="Times" pitchFamily="18" charset="0"/>
              </a:rPr>
              <a:t> </a:t>
            </a:r>
            <a:r>
              <a:rPr lang="en-US" altLang="en-US" i="1" dirty="0" err="1">
                <a:latin typeface="Times" pitchFamily="18" charset="0"/>
              </a:rPr>
              <a:t>colliei</a:t>
            </a:r>
            <a:r>
              <a:rPr lang="en-US" altLang="en-US" dirty="0">
                <a:latin typeface="Times" pitchFamily="18" charset="0"/>
              </a:rPr>
              <a:t> spotted ratfish and </a:t>
            </a:r>
            <a:r>
              <a:rPr lang="en-US" altLang="en-US" i="1" dirty="0" err="1">
                <a:latin typeface="Times" pitchFamily="18" charset="0"/>
              </a:rPr>
              <a:t>Citharichthys</a:t>
            </a:r>
            <a:r>
              <a:rPr lang="en-US" altLang="en-US" i="1" dirty="0">
                <a:latin typeface="Times" pitchFamily="18" charset="0"/>
              </a:rPr>
              <a:t> sordidus</a:t>
            </a:r>
            <a:r>
              <a:rPr lang="en-US" altLang="en-US" dirty="0">
                <a:latin typeface="Times" pitchFamily="18" charset="0"/>
              </a:rPr>
              <a:t> Pacific sanddab.</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28C19D75-3FFF-47CC-A33C-9412563C1134}" type="slidenum">
              <a:rPr lang="en-US" altLang="en-US" smtClean="0">
                <a:solidFill>
                  <a:srgbClr val="FFFFFF"/>
                </a:solidFill>
                <a:latin typeface="ITC Franklin Gothic DemiCd"/>
              </a:rPr>
              <a:pPr>
                <a:spcBef>
                  <a:spcPct val="0"/>
                </a:spcBef>
              </a:pPr>
              <a:t>17</a:t>
            </a:fld>
            <a:endParaRPr lang="en-US" altLang="en-US">
              <a:solidFill>
                <a:srgbClr val="FFFFFF"/>
              </a:solidFill>
              <a:latin typeface="ITC Franklin Gothic DemiC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Coral Biology — What we term “corals” are actually colonies of very small individual coral polyps. Here, we can see the coral polyps of a sea pen, a soft coral, extended and feeding on plankton (left) and a sea pen with the coral polyps retracted (right).</a:t>
            </a:r>
          </a:p>
          <a:p>
            <a:endParaRPr lang="en-US" altLang="en-US" dirty="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8244A3A-0C1A-45D4-A789-B2CBDB08D3BB}" type="slidenum">
              <a:rPr lang="en-US" altLang="en-US" smtClean="0">
                <a:solidFill>
                  <a:srgbClr val="FFFFFF"/>
                </a:solidFill>
                <a:latin typeface="ITC Franklin Gothic DemiCd"/>
              </a:rPr>
              <a:pPr>
                <a:spcBef>
                  <a:spcPct val="0"/>
                </a:spcBef>
              </a:pPr>
              <a:t>18</a:t>
            </a:fld>
            <a:endParaRPr lang="en-US" altLang="en-US">
              <a:solidFill>
                <a:srgbClr val="FFFFFF"/>
              </a:solidFill>
              <a:latin typeface="ITC Franklin Gothic DemiC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rPr>
              <a:t>Choose any of the transects available for download. One option is </a:t>
            </a:r>
            <a:r>
              <a:rPr lang="en-US" sz="1800" dirty="0">
                <a:solidFill>
                  <a:srgbClr val="000000"/>
                </a:solidFill>
                <a:effectLst/>
                <a:latin typeface="Georgia" panose="02040502050405020303" pitchFamily="18" charset="0"/>
                <a:ea typeface="Georgia" panose="02040502050405020303" pitchFamily="18" charset="0"/>
                <a:cs typeface="Georgia" panose="02040502050405020303" pitchFamily="18" charset="0"/>
              </a:rPr>
              <a:t>Channel Islands – Deep 1 – The Footprint video (&gt;100 meters deep; rocky): </a:t>
            </a:r>
            <a:r>
              <a:rPr lang="en-US" sz="1800" dirty="0">
                <a:solidFill>
                  <a:srgbClr val="0563C1"/>
                </a:solidFill>
                <a:effectLst/>
                <a:latin typeface="Georgia" panose="02040502050405020303" pitchFamily="18" charset="0"/>
                <a:ea typeface="Georgia" panose="02040502050405020303" pitchFamily="18" charset="0"/>
                <a:cs typeface="Georgia" panose="02040502050405020303" pitchFamily="18" charset="0"/>
                <a:hlinkClick r:id="rId3"/>
              </a:rPr>
              <a:t>https://nmssanctuaries.blob.core.windows.net/sanctuaries-prod/media/archive/education/teachers/deep-coral-communities/deep1.mp4</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a:defRPr/>
            </a:pPr>
            <a:endParaRPr lang="en-US" dirty="0">
              <a:ea typeface="ＭＳ Ｐゴシック" charset="0"/>
            </a:endParaRPr>
          </a:p>
          <a:p>
            <a:pPr>
              <a:defRPr/>
            </a:pPr>
            <a:r>
              <a:rPr lang="en-US" dirty="0">
                <a:ea typeface="ＭＳ Ｐゴシック" charset="0"/>
              </a:rPr>
              <a:t>When the clip is over, ask students the following questions:</a:t>
            </a:r>
          </a:p>
          <a:p>
            <a:pPr marL="171450" indent="-171450">
              <a:buFont typeface="Arial"/>
              <a:buChar char="•"/>
              <a:defRPr/>
            </a:pPr>
            <a:r>
              <a:rPr lang="en-US" dirty="0">
                <a:ea typeface="ＭＳ Ｐゴシック" charset="0"/>
              </a:rPr>
              <a:t>What information do you think scientists are interested in when they view a video of a deep sea environment? </a:t>
            </a:r>
          </a:p>
          <a:p>
            <a:pPr marL="171450" indent="-171450">
              <a:buFont typeface="Arial"/>
              <a:buChar char="•"/>
              <a:defRPr/>
            </a:pPr>
            <a:r>
              <a:rPr lang="en-US" dirty="0">
                <a:ea typeface="ＭＳ Ｐゴシック" charset="0"/>
              </a:rPr>
              <a:t>What would they count/measure/record in order to gain a better understanding of an ecosystem?</a:t>
            </a:r>
          </a:p>
          <a:p>
            <a:pPr>
              <a:buFont typeface="Arial"/>
              <a:buNone/>
              <a:defRPr/>
            </a:pPr>
            <a:endParaRPr lang="en-US" dirty="0">
              <a:ea typeface="ＭＳ Ｐゴシック" charset="0"/>
            </a:endParaRPr>
          </a:p>
          <a:p>
            <a:pPr>
              <a:defRPr/>
            </a:pPr>
            <a:r>
              <a:rPr lang="en-US" dirty="0">
                <a:ea typeface="ＭＳ Ｐゴシック" charset="0"/>
              </a:rPr>
              <a:t>Play the clip for students once more if they request it. </a:t>
            </a:r>
          </a:p>
          <a:p>
            <a:pPr marL="171450" indent="-171450">
              <a:buFont typeface="Arial"/>
              <a:buChar char="•"/>
              <a:defRPr/>
            </a:pPr>
            <a:r>
              <a:rPr lang="en-US" dirty="0">
                <a:ea typeface="ＭＳ Ｐゴシック" charset="0"/>
              </a:rPr>
              <a:t>Ask them – Do you think researchers can explore the entire ecosystem using an ROV? </a:t>
            </a:r>
          </a:p>
          <a:p>
            <a:pPr marL="171450" indent="-171450">
              <a:buFont typeface="Arial"/>
              <a:buChar char="•"/>
              <a:defRPr/>
            </a:pPr>
            <a:r>
              <a:rPr lang="en-US" dirty="0">
                <a:ea typeface="ＭＳ Ｐゴシック" charset="0"/>
              </a:rPr>
              <a:t>What scientific methods could they use instead?</a:t>
            </a:r>
          </a:p>
          <a:p>
            <a:pPr>
              <a:buFont typeface="Arial"/>
              <a:buNone/>
              <a:defRPr/>
            </a:pPr>
            <a:endParaRPr lang="en-US" dirty="0">
              <a:ea typeface="ＭＳ Ｐゴシック" charset="0"/>
            </a:endParaRPr>
          </a:p>
          <a:p>
            <a:pPr>
              <a:defRPr/>
            </a:pPr>
            <a:r>
              <a:rPr lang="en-US" dirty="0">
                <a:ea typeface="ＭＳ Ｐゴシック" charset="0"/>
              </a:rPr>
              <a:t>Let them take a moment to think about these questions and answer them to the best of their ability/knowledge. </a:t>
            </a:r>
          </a:p>
          <a:p>
            <a:pPr>
              <a:defRPr/>
            </a:pPr>
            <a:endParaRPr lang="en-US" dirty="0">
              <a:ea typeface="ＭＳ Ｐゴシック" charset="0"/>
            </a:endParaRPr>
          </a:p>
          <a:p>
            <a:pPr>
              <a:defRPr/>
            </a:pPr>
            <a:r>
              <a:rPr lang="en-US" dirty="0">
                <a:ea typeface="ＭＳ Ｐゴシック" charset="0"/>
              </a:rPr>
              <a:t>The correct answers: Scientists are interested in the type of habitat, the composition of species in terms of abundance (how many individuals) and diversity (how many species) are found in a habitat. They can and do use transects (covered a few slides ahead), which are measured snapshots of a habitat that allow scientists to gain an accurate understanding of the entire ecosystem. </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7DD0EE11-FE15-4569-B231-4C7D33232DDB}" type="slidenum">
              <a:rPr lang="en-US" altLang="en-US" smtClean="0">
                <a:solidFill>
                  <a:srgbClr val="FFFFFF"/>
                </a:solidFill>
                <a:latin typeface="ITC Franklin Gothic DemiCd"/>
              </a:rPr>
              <a:pPr>
                <a:spcBef>
                  <a:spcPct val="0"/>
                </a:spcBef>
              </a:pPr>
              <a:t>19</a:t>
            </a:fld>
            <a:endParaRPr lang="en-US" altLang="en-US">
              <a:solidFill>
                <a:srgbClr val="FFFFFF"/>
              </a:solidFill>
              <a:latin typeface="ITC Franklin Gothic DemiC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FBB12C7-5E9B-477A-8CFA-AAB106E3B2B6}" type="slidenum">
              <a:rPr lang="en-US" altLang="en-US" smtClean="0">
                <a:solidFill>
                  <a:srgbClr val="FFFFFF"/>
                </a:solidFill>
                <a:latin typeface="ITC Franklin Gothic DemiCd"/>
              </a:rPr>
              <a:pPr>
                <a:spcBef>
                  <a:spcPct val="0"/>
                </a:spcBef>
              </a:pPr>
              <a:t>2</a:t>
            </a:fld>
            <a:endParaRPr lang="en-US" altLang="en-US">
              <a:solidFill>
                <a:srgbClr val="FFFFFF"/>
              </a:solidFill>
              <a:latin typeface="ITC Franklin Gothic DemiCd"/>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Calibri" panose="020F0502020204030204" pitchFamily="34" charset="0"/>
              </a:rPr>
              <a:t>A deep-sea coral community at Greater Farallones National Marine Sanctuary off the coast of California: Can you identify these three organisms?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Calibri" panose="020F0502020204030204" pitchFamily="34" charset="0"/>
              </a:rPr>
              <a:t>A Venus fly trap sea anemone is shown on the left.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800" b="0" i="0" dirty="0">
                <a:solidFill>
                  <a:srgbClr val="1E1E1E"/>
                </a:solidFill>
                <a:effectLst/>
                <a:latin typeface="HelveticaNeueLT-Bold"/>
              </a:rPr>
              <a:t>A white </a:t>
            </a:r>
            <a:r>
              <a:rPr lang="en-US" sz="2800" b="0" i="0" dirty="0" err="1">
                <a:solidFill>
                  <a:srgbClr val="1E1E1E"/>
                </a:solidFill>
                <a:effectLst/>
                <a:latin typeface="HelveticaNeueLT-Bold"/>
              </a:rPr>
              <a:t>primnoid</a:t>
            </a:r>
            <a:r>
              <a:rPr lang="en-US" sz="2800" b="0" i="0" dirty="0">
                <a:solidFill>
                  <a:srgbClr val="1E1E1E"/>
                </a:solidFill>
                <a:effectLst/>
                <a:latin typeface="HelveticaNeueLT-Bold"/>
              </a:rPr>
              <a:t> coral is covered in brittle stars, which use the corals’ structure to gather nutrients from the water currents. </a:t>
            </a:r>
            <a:endParaRPr lang="en-US" sz="1800" dirty="0">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Calibri" panose="020F0502020204030204" pitchFamily="34" charset="0"/>
              </a:rPr>
              <a:t>Photo: Ocean Exploration Trust/NOAA Office of National Marine Sanctuaries</a:t>
            </a:r>
          </a:p>
          <a:p>
            <a:endParaRPr lang="en-US" altLang="en-US" dirty="0">
              <a:latin typeface="Times" pitchFamily="18" charset="0"/>
            </a:endParaRPr>
          </a:p>
        </p:txBody>
      </p:sp>
    </p:spTree>
    <p:extLst>
      <p:ext uri="{BB962C8B-B14F-4D97-AF65-F5344CB8AC3E}">
        <p14:creationId xmlns:p14="http://schemas.microsoft.com/office/powerpoint/2010/main" val="108842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C16F02C9-0DD0-4A32-B167-F8822E75E866}" type="slidenum">
              <a:rPr lang="en-US" altLang="en-US" smtClean="0">
                <a:solidFill>
                  <a:srgbClr val="FFFFFF"/>
                </a:solidFill>
                <a:latin typeface="ITC Franklin Gothic DemiCd"/>
              </a:rPr>
              <a:pPr>
                <a:spcBef>
                  <a:spcPct val="0"/>
                </a:spcBef>
              </a:pPr>
              <a:t>20</a:t>
            </a:fld>
            <a:endParaRPr lang="en-US" altLang="en-US">
              <a:solidFill>
                <a:srgbClr val="FFFFFF"/>
              </a:solidFill>
              <a:latin typeface="ITC Franklin Gothic DemiCd"/>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Have students take a few minutes to look over their species identification guides. Ask them: What do you look for when you identify organisms? Characteristics that you should pay attention to include: body shape, color, behavior and habitat type. Some species may be masters of camouflage on the soft bottom (flatfish, for example), but stick out in the rocky bottom areas or vice versa.</a:t>
            </a:r>
          </a:p>
          <a:p>
            <a:endParaRPr lang="en-US" altLang="en-US" dirty="0">
              <a:latin typeface="Times"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1BFD62B-1755-492A-B79C-8560B0A5284F}" type="slidenum">
              <a:rPr lang="en-US" altLang="en-US" smtClean="0">
                <a:solidFill>
                  <a:srgbClr val="FFFFFF"/>
                </a:solidFill>
                <a:latin typeface="ITC Franklin Gothic DemiCd"/>
              </a:rPr>
              <a:pPr>
                <a:spcBef>
                  <a:spcPct val="0"/>
                </a:spcBef>
              </a:pPr>
              <a:t>21</a:t>
            </a:fld>
            <a:endParaRPr lang="en-US" altLang="en-US">
              <a:solidFill>
                <a:srgbClr val="FFFFFF"/>
              </a:solidFill>
              <a:latin typeface="ITC Franklin Gothic DemiCd"/>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When viewing the video transect, you are going to notice two red dots that do not seem to go away; the dots are lasers set at a distance of 10 centimeters apart. These are set to get an accurate measurement of the species you are observing. This is particularly useful for studying rockfish, because it helps researchers to determine the age class of a fish.</a:t>
            </a:r>
          </a:p>
          <a:p>
            <a:endParaRPr lang="en-US" altLang="en-US" dirty="0">
              <a:latin typeface="Times"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1BB641D-830A-42AA-8D5C-BEFC586DAD5D}" type="slidenum">
              <a:rPr lang="en-US" altLang="en-US" smtClean="0">
                <a:solidFill>
                  <a:srgbClr val="FFFFFF"/>
                </a:solidFill>
                <a:latin typeface="ITC Franklin Gothic DemiCd"/>
              </a:rPr>
              <a:pPr>
                <a:spcBef>
                  <a:spcPct val="0"/>
                </a:spcBef>
              </a:pPr>
              <a:t>22</a:t>
            </a:fld>
            <a:endParaRPr lang="en-US" altLang="en-US">
              <a:solidFill>
                <a:srgbClr val="FFFFFF"/>
              </a:solidFill>
              <a:latin typeface="ITC Franklin Gothic DemiCd"/>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Often, it is much easier and more practical for scientists to estimate abundance rather than actually count individuals, especially when biodiversity is dense. For this exercise, we are going to use our best estimate for species abundance, or the number of individuals of a particular species present in each transect.</a:t>
            </a:r>
          </a:p>
          <a:p>
            <a:endParaRPr lang="en-US" altLang="en-US" dirty="0">
              <a:latin typeface="Times" pitchFamily="18" charset="0"/>
            </a:endParaRPr>
          </a:p>
          <a:p>
            <a:r>
              <a:rPr lang="en-US" altLang="en-US" dirty="0">
                <a:latin typeface="Times" pitchFamily="18" charset="0"/>
              </a:rPr>
              <a:t>During the video transect, each member of the group will watch for a different group of organisms or species. After the transect is complete, you will assign an abundance category for the total amount counted during each minute of the transect. Single is for 1 individual by itself, few is for 2-10 individuals, many is for 11-50 and abundant is for &gt;50. Sometimes species are so abundant that they are hard to count. When large groups of corals or fish are seen (greater than 50 or 100), students may mark off “many” or “abundant” on the data sheet immediately.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When counting fish or invertebrates, find the individuals. When counting coral colonies, look at the base or try to determine the center of the branches to count how many colonies are present. In this photo, the coral colony is </a:t>
            </a:r>
            <a:r>
              <a:rPr lang="en-US" altLang="en-US" i="1" dirty="0" err="1">
                <a:latin typeface="Times" pitchFamily="18" charset="0"/>
              </a:rPr>
              <a:t>Paragorgia</a:t>
            </a:r>
            <a:r>
              <a:rPr lang="en-US" altLang="en-US" i="1" dirty="0">
                <a:latin typeface="Times" pitchFamily="18" charset="0"/>
              </a:rPr>
              <a:t> </a:t>
            </a:r>
            <a:r>
              <a:rPr lang="en-US" altLang="en-US" dirty="0">
                <a:latin typeface="Times" pitchFamily="18" charset="0"/>
              </a:rPr>
              <a:t>bubblegum coral and the fish is </a:t>
            </a:r>
            <a:r>
              <a:rPr lang="en-US" altLang="en-US" i="1" dirty="0">
                <a:latin typeface="Times" pitchFamily="18" charset="0"/>
              </a:rPr>
              <a:t>Sebastes</a:t>
            </a:r>
            <a:r>
              <a:rPr lang="en-US" altLang="en-US" dirty="0">
                <a:latin typeface="Times" pitchFamily="18" charset="0"/>
              </a:rPr>
              <a:t> rockfish.</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80D47D8-E67B-468C-88C0-E196F0A9C083}" type="slidenum">
              <a:rPr lang="en-US" altLang="en-US" smtClean="0">
                <a:solidFill>
                  <a:srgbClr val="FFFFFF"/>
                </a:solidFill>
                <a:latin typeface="ITC Franklin Gothic DemiCd"/>
              </a:rPr>
              <a:pPr>
                <a:spcBef>
                  <a:spcPct val="0"/>
                </a:spcBef>
              </a:pPr>
              <a:t>23</a:t>
            </a:fld>
            <a:endParaRPr lang="en-US" altLang="en-US">
              <a:solidFill>
                <a:srgbClr val="FFFFFF"/>
              </a:solidFill>
              <a:latin typeface="ITC Franklin Gothic DemiC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More than one, 10 or less. The urchins are </a:t>
            </a:r>
            <a:r>
              <a:rPr lang="en-US" altLang="en-US" i="1" dirty="0" err="1">
                <a:latin typeface="Times" pitchFamily="18" charset="0"/>
              </a:rPr>
              <a:t>Strongylocentrotus</a:t>
            </a:r>
            <a:r>
              <a:rPr lang="en-US" altLang="en-US" i="1" dirty="0">
                <a:latin typeface="Times" pitchFamily="18" charset="0"/>
              </a:rPr>
              <a:t> </a:t>
            </a:r>
            <a:r>
              <a:rPr lang="en-US" altLang="en-US" i="1" dirty="0" err="1">
                <a:latin typeface="Times" pitchFamily="18" charset="0"/>
              </a:rPr>
              <a:t>fragilis</a:t>
            </a:r>
            <a:r>
              <a:rPr lang="en-US" altLang="en-US" i="1" dirty="0">
                <a:latin typeface="Times" pitchFamily="18" charset="0"/>
              </a:rPr>
              <a:t> </a:t>
            </a:r>
            <a:r>
              <a:rPr lang="en-US" altLang="en-US" dirty="0">
                <a:latin typeface="Times" pitchFamily="18" charset="0"/>
              </a:rPr>
              <a:t>fragile pink sea urchin.</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872A89C-D50C-4EBB-AEAF-1900456BB4D4}" type="slidenum">
              <a:rPr lang="en-US" altLang="en-US" smtClean="0">
                <a:solidFill>
                  <a:srgbClr val="FFFFFF"/>
                </a:solidFill>
                <a:latin typeface="ITC Franklin Gothic DemiCd"/>
              </a:rPr>
              <a:pPr>
                <a:spcBef>
                  <a:spcPct val="0"/>
                </a:spcBef>
              </a:pPr>
              <a:t>24</a:t>
            </a:fld>
            <a:endParaRPr lang="en-US" altLang="en-US">
              <a:solidFill>
                <a:srgbClr val="FFFFFF"/>
              </a:solidFill>
              <a:latin typeface="ITC Franklin Gothic DemiC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11-50 individuals or colonies. These fish are </a:t>
            </a:r>
            <a:r>
              <a:rPr lang="en-US" altLang="en-US" i="1" dirty="0">
                <a:latin typeface="Times" pitchFamily="18" charset="0"/>
              </a:rPr>
              <a:t>Sebastes </a:t>
            </a:r>
            <a:r>
              <a:rPr lang="en-US" altLang="en-US" dirty="0">
                <a:latin typeface="Times" pitchFamily="18" charset="0"/>
              </a:rPr>
              <a:t>rockfish.</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B8AF73D-B793-4854-BCCB-B31E7650B053}" type="slidenum">
              <a:rPr lang="en-US" altLang="en-US" smtClean="0">
                <a:solidFill>
                  <a:srgbClr val="FFFFFF"/>
                </a:solidFill>
                <a:latin typeface="ITC Franklin Gothic DemiCd"/>
              </a:rPr>
              <a:pPr>
                <a:spcBef>
                  <a:spcPct val="0"/>
                </a:spcBef>
              </a:pPr>
              <a:t>25</a:t>
            </a:fld>
            <a:endParaRPr lang="en-US" altLang="en-US">
              <a:solidFill>
                <a:srgbClr val="FFFFFF"/>
              </a:solidFill>
              <a:latin typeface="ITC Franklin Gothic DemiC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More than 50 individuals or colonies (which can be hard to count!). The corals are </a:t>
            </a:r>
            <a:r>
              <a:rPr lang="en-US" altLang="en-US" i="1" dirty="0" err="1">
                <a:latin typeface="Times" pitchFamily="18" charset="0"/>
              </a:rPr>
              <a:t>Adelogorgia</a:t>
            </a:r>
            <a:r>
              <a:rPr lang="en-US" altLang="en-US" dirty="0">
                <a:latin typeface="Times" pitchFamily="18" charset="0"/>
              </a:rPr>
              <a:t>  orange sea fan.</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7BC60C9-E2FC-4E26-83E0-152CE64FD340}" type="slidenum">
              <a:rPr lang="en-US" altLang="en-US" smtClean="0">
                <a:solidFill>
                  <a:srgbClr val="FFFFFF"/>
                </a:solidFill>
                <a:latin typeface="ITC Franklin Gothic DemiCd"/>
              </a:rPr>
              <a:pPr>
                <a:spcBef>
                  <a:spcPct val="0"/>
                </a:spcBef>
              </a:pPr>
              <a:t>26</a:t>
            </a:fld>
            <a:endParaRPr lang="en-US" altLang="en-US">
              <a:solidFill>
                <a:srgbClr val="FFFFFF"/>
              </a:solidFill>
              <a:latin typeface="ITC Franklin Gothic DemiC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Can we take an ROV and look at an entire habitat? No! That would be nearly impossible considering time constraints and the limited abilities of an ROV. Plus, it would be a tremendous amount of work for researchers to analyze all that data! Therefore, we need to use a scientific method called a transect. </a:t>
            </a:r>
          </a:p>
          <a:p>
            <a:endParaRPr lang="en-US" altLang="en-US" dirty="0">
              <a:latin typeface="Times" pitchFamily="18" charset="0"/>
            </a:endParaRPr>
          </a:p>
          <a:p>
            <a:r>
              <a:rPr lang="en-US" altLang="en-US" dirty="0">
                <a:latin typeface="Times" pitchFamily="18" charset="0"/>
              </a:rPr>
              <a:t>A transect is a straight line or path through a habitat for a specific distance or length of time along which researchers record species diversity, abundance and habitat type. A transect is a way to profile the physical and biological components of an ecosystem by just looking at one small part. Again, it would be very time consuming and difficult to profile an entire ecosystem, especially because transects generally provide an accurate picture of species diversity, abundance and habitat type. </a:t>
            </a:r>
          </a:p>
          <a:p>
            <a:endParaRPr lang="en-US" altLang="en-US" dirty="0">
              <a:latin typeface="Times" pitchFamily="18" charset="0"/>
            </a:endParaRPr>
          </a:p>
          <a:p>
            <a:r>
              <a:rPr lang="en-US" altLang="en-US" dirty="0">
                <a:latin typeface="Times" pitchFamily="18" charset="0"/>
              </a:rPr>
              <a:t>This photo shows students conducting a transect through a rocky intertidal habitat. They are counting invertebrates and algae that they find along the transect.</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EF6CDF9-3600-4F79-B59A-370A702E4F21}" type="slidenum">
              <a:rPr lang="en-US" altLang="en-US" smtClean="0">
                <a:solidFill>
                  <a:srgbClr val="FFFFFF"/>
                </a:solidFill>
                <a:latin typeface="ITC Franklin Gothic DemiCd"/>
              </a:rPr>
              <a:pPr>
                <a:spcBef>
                  <a:spcPct val="0"/>
                </a:spcBef>
              </a:pPr>
              <a:t>27</a:t>
            </a:fld>
            <a:endParaRPr lang="en-US" altLang="en-US">
              <a:solidFill>
                <a:srgbClr val="FFFFFF"/>
              </a:solidFill>
              <a:latin typeface="ITC Franklin Gothic DemiC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Collecting information from a transect helps us understand how an ecosystem functions. They may describe the flow of energy through a system and allow us to predict the impacts of natural or human-caused events. Each of our transects are 3 minutes in length (with the exception of Olympic Coast, which is 1.5 minutes). </a:t>
            </a:r>
          </a:p>
          <a:p>
            <a:endParaRPr lang="en-US" altLang="en-US" dirty="0">
              <a:latin typeface="Times" pitchFamily="18" charset="0"/>
            </a:endParaRPr>
          </a:p>
          <a:p>
            <a:r>
              <a:rPr lang="en-US" altLang="en-US" dirty="0">
                <a:latin typeface="Times" pitchFamily="18" charset="0"/>
              </a:rPr>
              <a:t>*A note for your students: The ROV will often pause to investigate a particular organism, which may take it off of the transect line. Please tell your students to be aware of the potential for such a pause and if one does occur, that they should not re-count organisms when the ROV moves back towards the line. </a:t>
            </a:r>
          </a:p>
          <a:p>
            <a:endParaRPr lang="en-US" altLang="en-US" dirty="0">
              <a:latin typeface="Times" pitchFamily="18"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13C9C6B-82A7-4207-BA93-9536D04F9DA6}" type="slidenum">
              <a:rPr lang="en-US" altLang="en-US" smtClean="0">
                <a:solidFill>
                  <a:srgbClr val="FFFFFF"/>
                </a:solidFill>
                <a:latin typeface="ITC Franklin Gothic DemiCd"/>
              </a:rPr>
              <a:pPr>
                <a:spcBef>
                  <a:spcPct val="0"/>
                </a:spcBef>
              </a:pPr>
              <a:t>28</a:t>
            </a:fld>
            <a:endParaRPr lang="en-US" altLang="en-US">
              <a:solidFill>
                <a:srgbClr val="FFFFFF"/>
              </a:solidFill>
              <a:latin typeface="ITC Franklin Gothic DemiC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We will count individuals of a certain species during one minute segments of a transect, then estimate abundance for the entire transect.</a:t>
            </a:r>
          </a:p>
          <a:p>
            <a:endParaRPr lang="en-US" altLang="en-US" dirty="0">
              <a:latin typeface="Times" pitchFamily="18" charset="0"/>
            </a:endParaRPr>
          </a:p>
          <a:p>
            <a:r>
              <a:rPr lang="en-US" altLang="en-US" dirty="0">
                <a:latin typeface="Times" pitchFamily="18" charset="0"/>
              </a:rPr>
              <a:t>Once we graph our abundance, we will look at diversity, or how many different species we found.</a:t>
            </a:r>
          </a:p>
          <a:p>
            <a:endParaRPr lang="en-US" altLang="en-US" dirty="0">
              <a:latin typeface="Times" pitchFamily="18"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2A9E708-61DB-46D7-9FC3-8DEFC49DB357}" type="slidenum">
              <a:rPr lang="en-US" altLang="en-US" smtClean="0">
                <a:solidFill>
                  <a:srgbClr val="FFFFFF"/>
                </a:solidFill>
                <a:latin typeface="ITC Franklin Gothic DemiCd"/>
              </a:rPr>
              <a:pPr>
                <a:spcBef>
                  <a:spcPct val="0"/>
                </a:spcBef>
              </a:pPr>
              <a:t>29</a:t>
            </a:fld>
            <a:endParaRPr lang="en-US" altLang="en-US">
              <a:solidFill>
                <a:srgbClr val="FFFFFF"/>
              </a:solidFill>
              <a:latin typeface="ITC Franklin Gothic DemiC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Black coral with several squat lobsters. Deep sea coral communities provide habitat for fish and invertebrates at depths from 50 meters to over 2,000 meters (160 feet-6,500 feet). Deep coral communities contain incredible biodiversity, which is why they are such important ocean habitat</a:t>
            </a:r>
            <a:r>
              <a:rPr lang="en-US" altLang="en-US" u="sng" dirty="0">
                <a:latin typeface="Times" pitchFamily="18" charset="0"/>
              </a:rPr>
              <a:t>s</a:t>
            </a:r>
            <a:r>
              <a:rPr lang="en-US" altLang="en-US" dirty="0">
                <a:latin typeface="Times" pitchFamily="18" charset="0"/>
              </a:rPr>
              <a:t>. Many species thrive in these habitats, including commercially and recreationally important fish and invertebrate species</a:t>
            </a:r>
            <a:r>
              <a:rPr lang="en-US" altLang="en-US" u="sng" dirty="0">
                <a:latin typeface="Times" pitchFamily="18" charset="0"/>
              </a:rPr>
              <a:t>,</a:t>
            </a:r>
            <a:r>
              <a:rPr lang="en-US" altLang="en-US" dirty="0">
                <a:latin typeface="Times" pitchFamily="18" charset="0"/>
              </a:rPr>
              <a:t> such as rockfish, lingcod and crabs. Without these communities, our fisheries would suffer along with the entire ecosystem. </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6E283624-0161-4DE9-9503-59144952006D}" type="slidenum">
              <a:rPr lang="en-US" altLang="en-US" smtClean="0">
                <a:solidFill>
                  <a:srgbClr val="FFFFFF"/>
                </a:solidFill>
                <a:latin typeface="ITC Franklin Gothic DemiCd"/>
              </a:rPr>
              <a:pPr>
                <a:spcBef>
                  <a:spcPct val="0"/>
                </a:spcBef>
              </a:pPr>
              <a:t>3</a:t>
            </a:fld>
            <a:endParaRPr lang="en-US" altLang="en-US">
              <a:solidFill>
                <a:srgbClr val="FFFFFF"/>
              </a:solidFill>
              <a:latin typeface="ITC Franklin Gothic DemiC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C16F02C9-0DD0-4A32-B167-F8822E75E866}" type="slidenum">
              <a:rPr lang="en-US" altLang="en-US" smtClean="0">
                <a:solidFill>
                  <a:srgbClr val="FFFFFF"/>
                </a:solidFill>
                <a:latin typeface="ITC Franklin Gothic DemiCd"/>
              </a:rPr>
              <a:pPr>
                <a:spcBef>
                  <a:spcPct val="0"/>
                </a:spcBef>
              </a:pPr>
              <a:t>30</a:t>
            </a:fld>
            <a:endParaRPr lang="en-US" altLang="en-US">
              <a:solidFill>
                <a:srgbClr val="FFFFFF"/>
              </a:solidFill>
              <a:latin typeface="ITC Franklin Gothic DemiCd"/>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Have students take a few minutes to look over their species identification guides. Ask them: What do you look for when you identify organisms? Characteristics that you should pay attention to include: body shape, color, behavior and habitat type. Some species may be masters of camouflage on the soft bottom (flatfish, for example), but stick out in the rocky bottom areas or vice versa.</a:t>
            </a:r>
          </a:p>
          <a:p>
            <a:endParaRPr lang="en-US" altLang="en-US" dirty="0">
              <a:latin typeface="Times" pitchFamily="18" charset="0"/>
            </a:endParaRPr>
          </a:p>
        </p:txBody>
      </p:sp>
    </p:spTree>
    <p:extLst>
      <p:ext uri="{BB962C8B-B14F-4D97-AF65-F5344CB8AC3E}">
        <p14:creationId xmlns:p14="http://schemas.microsoft.com/office/powerpoint/2010/main" val="1441072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AA0E942-BCED-481A-AC85-65EDE5538A5F}" type="slidenum">
              <a:rPr lang="en-US" altLang="en-US" smtClean="0">
                <a:solidFill>
                  <a:srgbClr val="FFFFFF"/>
                </a:solidFill>
                <a:latin typeface="ITC Franklin Gothic DemiCd"/>
              </a:rPr>
              <a:pPr>
                <a:spcBef>
                  <a:spcPct val="0"/>
                </a:spcBef>
              </a:pPr>
              <a:t>31</a:t>
            </a:fld>
            <a:endParaRPr lang="en-US" altLang="en-US">
              <a:solidFill>
                <a:srgbClr val="FFFFFF"/>
              </a:solidFill>
              <a:latin typeface="ITC Franklin Gothic DemiCd"/>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1. To explore deep sea coral communities, researchers utilize Remotely Operated Vehicles (ROVs) that are designed to withstand deep sea pressures. ROVs are tethered to a vessel and operated from a boat via remote control. They are equipped with lights and a live feed camera so researchers on the vessel can observe and record the deep sea habitat.</a:t>
            </a:r>
          </a:p>
          <a:p>
            <a:endParaRPr lang="en-US" altLang="en-US" dirty="0">
              <a:latin typeface="Times" pitchFamily="18" charset="0"/>
            </a:endParaRPr>
          </a:p>
          <a:p>
            <a:r>
              <a:rPr lang="en-US" altLang="en-US" dirty="0">
                <a:latin typeface="Times" pitchFamily="18" charset="0"/>
              </a:rPr>
              <a:t>2. We will explore various habitat types at different depths and measure species abundance and diversity found within deep sea coral communities. We will become familiar with the unique organisms that live in these communities and learn real scientific methods that researchers use to gauge the health of these habitats.</a:t>
            </a:r>
          </a:p>
          <a:p>
            <a:endParaRPr lang="en-US" altLang="en-US" dirty="0">
              <a:latin typeface="Times" pitchFamily="18" charset="0"/>
            </a:endParaRPr>
          </a:p>
          <a:p>
            <a:r>
              <a:rPr lang="en-US" altLang="en-US" dirty="0">
                <a:latin typeface="Times" pitchFamily="18" charset="0"/>
              </a:rPr>
              <a:t>3.</a:t>
            </a:r>
            <a:r>
              <a:rPr lang="en-US" altLang="en-US" baseline="0" dirty="0">
                <a:latin typeface="Times" pitchFamily="18" charset="0"/>
              </a:rPr>
              <a:t> </a:t>
            </a:r>
            <a:r>
              <a:rPr lang="en-US" altLang="en-US" dirty="0">
                <a:latin typeface="Times" pitchFamily="18" charset="0"/>
              </a:rPr>
              <a:t>Depth and habitat type definitely influence these communities – and this lesson provides only a small snapshot!</a:t>
            </a:r>
          </a:p>
          <a:p>
            <a:endParaRPr lang="en-US" altLang="en-US" dirty="0">
              <a:latin typeface="Times" pitchFamily="18" charset="0"/>
            </a:endParaRPr>
          </a:p>
          <a:p>
            <a:r>
              <a:rPr lang="en-US" altLang="en-US" dirty="0">
                <a:latin typeface="Times" pitchFamily="18" charset="0"/>
              </a:rPr>
              <a:t>4. Many threats face these habitats including fishing, marine debris and ocean acidification.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Everyone will record their data on a data sheet like this one. The teacher should show each transect in one minute segments, and the students should mark down how many of each species they see during each segment, and then add up totals at the end. Students should at least write down the common name of each species, and the genus and species as well, if they are able to identify it. Students should split up species among the group, so that each person only looks for a couple of species or one group of organisms (Soft Coral, Hard Coral, Invertebrates, Vertebrates). Additionally, at the end, tally the total abundance by adding how many of each species were seen in the transect and mark the overall abundance in the entire transect. </a:t>
            </a:r>
          </a:p>
          <a:p>
            <a:endParaRPr lang="en-US" altLang="en-US" dirty="0">
              <a:latin typeface="Times" pitchFamily="18" charset="0"/>
            </a:endParaRPr>
          </a:p>
          <a:p>
            <a:r>
              <a:rPr lang="en-US" altLang="en-US" dirty="0">
                <a:latin typeface="Times" pitchFamily="18" charset="0"/>
              </a:rPr>
              <a:t>*Note: Depth and temperature may not be available for all transects. </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CFB73CE4-FA36-47EB-88D5-E78384B96A24}" type="slidenum">
              <a:rPr lang="en-US" altLang="en-US" smtClean="0">
                <a:solidFill>
                  <a:srgbClr val="FFFFFF"/>
                </a:solidFill>
                <a:latin typeface="ITC Franklin Gothic DemiCd"/>
              </a:rPr>
              <a:pPr>
                <a:spcBef>
                  <a:spcPct val="0"/>
                </a:spcBef>
              </a:pPr>
              <a:t>32</a:t>
            </a:fld>
            <a:endParaRPr lang="en-US" altLang="en-US">
              <a:solidFill>
                <a:srgbClr val="FFFFFF"/>
              </a:solidFill>
              <a:latin typeface="ITC Franklin Gothic DemiC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Times" pitchFamily="18" charset="0"/>
              </a:rPr>
              <a:t>We will graph species data from one or more transects from the National Marine Sanctuary System’s West Coast Region to compare and contrast species abundance and diversity among different sites, habitat types and depths.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Times"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Times" pitchFamily="18" charset="0"/>
              </a:rPr>
              <a:t>It is recommended that students use Excel or another graphing program to represent their data for the actual transects; however, if access to a computer or classroom time is limited, a graph template is provided. </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46EC341-0227-4B2C-A4E5-DCE6D6DAAA97}" type="slidenum">
              <a:rPr lang="en-US" altLang="en-US" smtClean="0">
                <a:solidFill>
                  <a:srgbClr val="FFFFFF"/>
                </a:solidFill>
                <a:latin typeface="ITC Franklin Gothic DemiCd"/>
              </a:rPr>
              <a:pPr>
                <a:spcBef>
                  <a:spcPct val="0"/>
                </a:spcBef>
              </a:pPr>
              <a:t>33</a:t>
            </a:fld>
            <a:endParaRPr lang="en-US" altLang="en-US">
              <a:solidFill>
                <a:srgbClr val="FFFFFF"/>
              </a:solidFill>
              <a:latin typeface="ITC Franklin Gothic DemiC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What are the threats to deep sea coral communities?</a:t>
            </a:r>
          </a:p>
          <a:p>
            <a:endParaRPr lang="en-US" altLang="en-US" dirty="0">
              <a:latin typeface="Times"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Times" pitchFamily="18" charset="0"/>
              </a:rPr>
              <a:t>(1.) Marine debris (garbage) and derelict (abandoned) fishing gear. Marine debris is one of the biggest threats to all marine ecosystems; nonetheless, it is also one of the most preventable problems that face our ocean. Debris can cause physical damage to corals, entangle animals or cause harm, or even death, if ingested by marine life. The</a:t>
            </a:r>
            <a:r>
              <a:rPr lang="en-US" altLang="en-US" baseline="0" dirty="0">
                <a:latin typeface="Times" pitchFamily="18" charset="0"/>
              </a:rPr>
              <a:t> species seen here is a type of rattail, the giant grenadier, </a:t>
            </a:r>
            <a:r>
              <a:rPr lang="en-US" altLang="en-US" i="1" baseline="0" dirty="0" err="1">
                <a:latin typeface="Times" pitchFamily="18" charset="0"/>
              </a:rPr>
              <a:t>Albatrossia</a:t>
            </a:r>
            <a:r>
              <a:rPr lang="en-US" altLang="en-US" i="1" baseline="0" dirty="0">
                <a:latin typeface="Times" pitchFamily="18" charset="0"/>
              </a:rPr>
              <a:t> pectoralis</a:t>
            </a:r>
            <a:r>
              <a:rPr lang="en-US" altLang="en-US" i="0" baseline="0" dirty="0">
                <a:latin typeface="Times" pitchFamily="18" charset="0"/>
              </a:rPr>
              <a:t>.</a:t>
            </a:r>
            <a:endParaRPr lang="en-US" altLang="en-US" dirty="0">
              <a:latin typeface="Times" pitchFamily="18" charset="0"/>
            </a:endParaRPr>
          </a:p>
          <a:p>
            <a:endParaRPr lang="en-US" altLang="en-US" dirty="0">
              <a:latin typeface="Times" pitchFamily="18" charset="0"/>
            </a:endParaRPr>
          </a:p>
          <a:p>
            <a:r>
              <a:rPr lang="en-US" altLang="en-US" dirty="0">
                <a:latin typeface="Times" pitchFamily="18" charset="0"/>
              </a:rPr>
              <a:t>(2.) Harmful fishing methods, such as bottom trawling.</a:t>
            </a:r>
          </a:p>
          <a:p>
            <a:r>
              <a:rPr lang="en-US" altLang="en-US" dirty="0">
                <a:latin typeface="Times" pitchFamily="18" charset="0"/>
              </a:rPr>
              <a:t>(3) Exploration for energy/oil and natural gas often involves drilling/fracking on the deep ocean floor.</a:t>
            </a:r>
          </a:p>
          <a:p>
            <a:r>
              <a:rPr lang="en-US" altLang="en-US" dirty="0">
                <a:latin typeface="Times" pitchFamily="18" charset="0"/>
              </a:rPr>
              <a:t>(4.) Ocean acidification. Your students may be unfamiliar with ocean acidification; however, the slideshow will talk in-depth about this topic later. </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80981B5-130E-4017-8AF4-5B9A178E6E16}" type="slidenum">
              <a:rPr lang="en-US" altLang="en-US" smtClean="0">
                <a:solidFill>
                  <a:srgbClr val="FFFFFF"/>
                </a:solidFill>
                <a:latin typeface="ITC Franklin Gothic DemiCd"/>
              </a:rPr>
              <a:pPr>
                <a:spcBef>
                  <a:spcPct val="0"/>
                </a:spcBef>
              </a:pPr>
              <a:t>34</a:t>
            </a:fld>
            <a:endParaRPr lang="en-US" altLang="en-US">
              <a:solidFill>
                <a:srgbClr val="FFFFFF"/>
              </a:solidFill>
              <a:latin typeface="ITC Franklin Gothic DemiC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Derelict (abandoned) fishing gear and marine debris can be very harmful for deep sea coral communities. They can crush corals, especially during storms or times of large water movement, and continuously catch fish and invertebrates. Conversely, sometimes derelict fishing gear can be harmless, and even act as an artificial reef, if organisms begin to grow on it and use it as shelter. In these cases, removal of the gear must be carefully evaluated.</a:t>
            </a:r>
          </a:p>
          <a:p>
            <a:endParaRPr lang="en-US" altLang="en-US" dirty="0">
              <a:latin typeface="Times" pitchFamily="18"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E140377-F771-4FC5-BB0E-C13B159F70AE}" type="slidenum">
              <a:rPr lang="en-US" altLang="en-US" smtClean="0">
                <a:solidFill>
                  <a:srgbClr val="FFFFFF"/>
                </a:solidFill>
                <a:latin typeface="ITC Franklin Gothic DemiCd"/>
              </a:rPr>
              <a:pPr>
                <a:spcBef>
                  <a:spcPct val="0"/>
                </a:spcBef>
              </a:pPr>
              <a:t>35</a:t>
            </a:fld>
            <a:endParaRPr lang="en-US" altLang="en-US">
              <a:solidFill>
                <a:srgbClr val="FFFFFF"/>
              </a:solidFill>
              <a:latin typeface="ITC Franklin Gothic DemiC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Harmful Fishing Methods: Bottom trawling is a fishing method where a net is dragged along the seafloor, scooping up all fish and invertebrates. It can take many years for deep sea communities to recover from damage caused by trawling. Destructive fishing methods, such as bottom trawling, where fishing nets are dragged along the seafloor to catch fish, can destroy hundreds of years of growth in coral communities. </a:t>
            </a:r>
          </a:p>
          <a:p>
            <a:endParaRPr lang="en-US" altLang="en-US" dirty="0">
              <a:latin typeface="Times" pitchFamily="18"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4770CDD-1548-4F07-92A7-38348E320780}" type="slidenum">
              <a:rPr lang="en-US" altLang="en-US" smtClean="0">
                <a:solidFill>
                  <a:srgbClr val="FFFFFF"/>
                </a:solidFill>
                <a:latin typeface="ITC Franklin Gothic DemiCd"/>
              </a:rPr>
              <a:pPr>
                <a:spcBef>
                  <a:spcPct val="0"/>
                </a:spcBef>
              </a:pPr>
              <a:t>36</a:t>
            </a:fld>
            <a:endParaRPr lang="en-US" altLang="en-US">
              <a:solidFill>
                <a:srgbClr val="FFFFFF"/>
              </a:solidFill>
              <a:latin typeface="ITC Franklin Gothic DemiC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 exploration for and production of oil and natural gas resources can have a profound impact on deep sea coral communities. Potential threats include the physical impact of drilling, placement of structures on the seafloor (e.g. platforms, anchors, pipelines, cables, etc.), discharges from rock-cutting during the drilling process and drilling fluids discharges. For instance, in the North Sea, scientists observed how drilling muds and cuttings smothered and killed </a:t>
            </a:r>
            <a:r>
              <a:rPr lang="en-US" altLang="en-US" i="1" dirty="0" err="1">
                <a:latin typeface="Times" pitchFamily="18" charset="0"/>
              </a:rPr>
              <a:t>Lophelia</a:t>
            </a:r>
            <a:r>
              <a:rPr lang="en-US" altLang="en-US" i="1" dirty="0">
                <a:latin typeface="Times" pitchFamily="18" charset="0"/>
              </a:rPr>
              <a:t> </a:t>
            </a:r>
            <a:r>
              <a:rPr lang="en-US" altLang="en-US" i="1" dirty="0" err="1">
                <a:latin typeface="Times" pitchFamily="18" charset="0"/>
              </a:rPr>
              <a:t>pertusa</a:t>
            </a:r>
            <a:r>
              <a:rPr lang="en-US" altLang="en-US" dirty="0">
                <a:latin typeface="Times" pitchFamily="18" charset="0"/>
              </a:rPr>
              <a:t> colonies living on an oil platform close to drilling discharge points. Moreover, once oil platforms are established, there is a risk that accidental oil spills can impact these communities. </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3B93F9F0-48FA-4B46-A74C-613BEE986562}" type="slidenum">
              <a:rPr lang="en-US" altLang="en-US" smtClean="0">
                <a:solidFill>
                  <a:srgbClr val="FFFFFF"/>
                </a:solidFill>
                <a:latin typeface="ITC Franklin Gothic DemiCd"/>
              </a:rPr>
              <a:pPr>
                <a:spcBef>
                  <a:spcPct val="0"/>
                </a:spcBef>
              </a:pPr>
              <a:t>37</a:t>
            </a:fld>
            <a:endParaRPr lang="en-US" altLang="en-US">
              <a:solidFill>
                <a:srgbClr val="FFFFFF"/>
              </a:solidFill>
              <a:latin typeface="ITC Franklin Gothic DemiC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Ocean acidification is caused by excess carbon dioxide (CO</a:t>
            </a:r>
            <a:r>
              <a:rPr lang="en-US" altLang="en-US" baseline="-25000" dirty="0">
                <a:latin typeface="Times" pitchFamily="18" charset="0"/>
              </a:rPr>
              <a:t>2</a:t>
            </a:r>
            <a:r>
              <a:rPr lang="en-US" altLang="en-US" dirty="0">
                <a:latin typeface="Times" pitchFamily="18" charset="0"/>
              </a:rPr>
              <a:t>) in the atmosphere. The ocean acts like a big sponge, absorbing CO</a:t>
            </a:r>
            <a:r>
              <a:rPr lang="en-US" altLang="en-US" baseline="-25000" dirty="0">
                <a:latin typeface="Times" pitchFamily="18" charset="0"/>
              </a:rPr>
              <a:t>2</a:t>
            </a:r>
            <a:r>
              <a:rPr lang="en-US" altLang="en-US" dirty="0">
                <a:latin typeface="Times" pitchFamily="18" charset="0"/>
              </a:rPr>
              <a:t> from the air. As CO</a:t>
            </a:r>
            <a:r>
              <a:rPr lang="en-US" altLang="en-US" baseline="-25000" dirty="0">
                <a:latin typeface="Times" pitchFamily="18" charset="0"/>
              </a:rPr>
              <a:t>2</a:t>
            </a:r>
            <a:r>
              <a:rPr lang="en-US" altLang="en-US" dirty="0">
                <a:latin typeface="Times" pitchFamily="18" charset="0"/>
              </a:rPr>
              <a:t> enters the ocean, it reacts with H</a:t>
            </a:r>
            <a:r>
              <a:rPr lang="en-US" altLang="en-US" baseline="-25000" dirty="0">
                <a:latin typeface="Times" pitchFamily="18" charset="0"/>
              </a:rPr>
              <a:t>2</a:t>
            </a:r>
            <a:r>
              <a:rPr lang="en-US" altLang="en-US" dirty="0">
                <a:latin typeface="Times" pitchFamily="18" charset="0"/>
              </a:rPr>
              <a:t>O and carbonate already present in seawater. </a:t>
            </a:r>
          </a:p>
          <a:p>
            <a:r>
              <a:rPr lang="en-US" altLang="en-US" dirty="0">
                <a:latin typeface="Times" pitchFamily="18" charset="0"/>
              </a:rPr>
              <a:t>Shown</a:t>
            </a:r>
            <a:r>
              <a:rPr lang="en-US" altLang="en-US" baseline="0" dirty="0">
                <a:latin typeface="Times" pitchFamily="18" charset="0"/>
              </a:rPr>
              <a:t> here: In a lab experiment, a sea butterfly (pteropod) shell was placed in seawater with increased acidity and the shell slowly dissolved over 45 days. The first shell is clear and healthy. After 15 days the shell has turned a cloudy white color. After 30 days the shell appears cracked in places. After 45 days the shell structure has collapsed.</a:t>
            </a:r>
            <a:endParaRPr lang="en-US" altLang="en-US" dirty="0">
              <a:latin typeface="Times" pitchFamily="18" charset="0"/>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7DF570FF-84BD-4628-AC12-5CF27EB9E079}" type="slidenum">
              <a:rPr lang="en-US" altLang="en-US" smtClean="0">
                <a:solidFill>
                  <a:srgbClr val="FFFFFF"/>
                </a:solidFill>
                <a:latin typeface="ITC Franklin Gothic DemiCd"/>
              </a:rPr>
              <a:pPr>
                <a:spcBef>
                  <a:spcPct val="0"/>
                </a:spcBef>
              </a:pPr>
              <a:t>38</a:t>
            </a:fld>
            <a:endParaRPr lang="en-US" altLang="en-US">
              <a:solidFill>
                <a:srgbClr val="FFFFFF"/>
              </a:solidFill>
              <a:latin typeface="ITC Franklin Gothic DemiC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ln w="18415" cmpd="sng">
                  <a:noFill/>
                  <a:prstDash val="solid"/>
                </a:ln>
                <a:latin typeface="Arial" panose="020B0604020202020204" pitchFamily="34" charset="0"/>
                <a:cs typeface="Arial" panose="020B0604020202020204" pitchFamily="34" charset="0"/>
              </a:rPr>
              <a:t>Scientists often study a specific part of a habitat to see how it changes over time. They use this information to gauge the health of an ecosystem.</a:t>
            </a:r>
          </a:p>
          <a:p>
            <a:r>
              <a:rPr lang="en-US" altLang="en-US" dirty="0">
                <a:latin typeface="Times" pitchFamily="18" charset="0"/>
              </a:rPr>
              <a:t>Scientists will place permanent markers near certain habitat locations and measure the health of those habitats over time. If damage (dead coral, in the case of this </a:t>
            </a:r>
            <a:r>
              <a:rPr lang="en-US" altLang="en-US" i="1" dirty="0" err="1">
                <a:latin typeface="Times" pitchFamily="18" charset="0"/>
              </a:rPr>
              <a:t>Lophelia</a:t>
            </a:r>
            <a:r>
              <a:rPr lang="en-US" altLang="en-US" dirty="0">
                <a:latin typeface="Times" pitchFamily="18" charset="0"/>
              </a:rPr>
              <a:t>) increases over time, we know the ecosystem is experiencing negative impacts, and may need additional scientific attention and/or ecosystem protection.</a:t>
            </a:r>
          </a:p>
          <a:p>
            <a:endParaRPr lang="en-US" altLang="en-US" dirty="0">
              <a:latin typeface="Times" pitchFamily="18" charset="0"/>
            </a:endParaRPr>
          </a:p>
          <a:p>
            <a:r>
              <a:rPr lang="en-US" altLang="en-US" dirty="0">
                <a:latin typeface="Times" pitchFamily="18" charset="0"/>
              </a:rPr>
              <a:t>Using the ROV, researchers deploy markers near coral aggregations and take many high quality images of all the coral colonies around the marker.  They have navigation data that helps them come back to the same location, and the reflective marker helps researchers return to the exact same coral colonies at a later time.  By examining the same coral at multiple points in time, we can learn more about the:</a:t>
            </a:r>
          </a:p>
          <a:p>
            <a:endParaRPr lang="en-US" altLang="en-US" dirty="0">
              <a:latin typeface="Times" pitchFamily="18" charset="0"/>
            </a:endParaRPr>
          </a:p>
          <a:p>
            <a:r>
              <a:rPr lang="en-US" altLang="en-US" dirty="0">
                <a:latin typeface="Times" pitchFamily="18" charset="0"/>
              </a:rPr>
              <a:t>(1.) rate of injury;</a:t>
            </a:r>
          </a:p>
          <a:p>
            <a:r>
              <a:rPr lang="en-US" altLang="en-US" dirty="0">
                <a:latin typeface="Times" pitchFamily="18" charset="0"/>
              </a:rPr>
              <a:t>(2.) rate of injury progression;</a:t>
            </a:r>
          </a:p>
          <a:p>
            <a:r>
              <a:rPr lang="en-US" altLang="en-US" dirty="0">
                <a:latin typeface="Times" pitchFamily="18" charset="0"/>
              </a:rPr>
              <a:t>(3.) rate of recovery; and</a:t>
            </a:r>
          </a:p>
          <a:p>
            <a:r>
              <a:rPr lang="en-US" altLang="en-US" dirty="0">
                <a:latin typeface="Times" pitchFamily="18" charset="0"/>
              </a:rPr>
              <a:t>(4.) rate of growth. </a:t>
            </a:r>
          </a:p>
          <a:p>
            <a:endParaRPr lang="en-US" altLang="en-US" dirty="0">
              <a:latin typeface="Times" pitchFamily="18" charset="0"/>
            </a:endParaRPr>
          </a:p>
          <a:p>
            <a:r>
              <a:rPr lang="en-US" altLang="en-US" dirty="0">
                <a:latin typeface="Times" pitchFamily="18" charset="0"/>
              </a:rPr>
              <a:t>This marker example shows a large aggregation of </a:t>
            </a:r>
            <a:r>
              <a:rPr lang="en-US" altLang="en-US" i="1" dirty="0" err="1">
                <a:latin typeface="Times" pitchFamily="18" charset="0"/>
              </a:rPr>
              <a:t>Lophelia</a:t>
            </a:r>
            <a:r>
              <a:rPr lang="en-US" altLang="en-US" i="1" dirty="0">
                <a:latin typeface="Times" pitchFamily="18" charset="0"/>
              </a:rPr>
              <a:t> </a:t>
            </a:r>
            <a:r>
              <a:rPr lang="en-US" altLang="en-US" i="1" dirty="0" err="1">
                <a:latin typeface="Times" pitchFamily="18" charset="0"/>
              </a:rPr>
              <a:t>pertusa</a:t>
            </a:r>
            <a:r>
              <a:rPr lang="en-US" altLang="en-US" dirty="0">
                <a:latin typeface="Times" pitchFamily="18" charset="0"/>
              </a:rPr>
              <a:t>, a reef building coral. As the ocean absorbs carbon dioxide, a process called ocean acidification, we expect it may get harder for reef building corals, like </a:t>
            </a:r>
            <a:r>
              <a:rPr lang="en-US" altLang="en-US" i="1" dirty="0" err="1">
                <a:latin typeface="Times" pitchFamily="18" charset="0"/>
              </a:rPr>
              <a:t>Lophelia</a:t>
            </a:r>
            <a:r>
              <a:rPr lang="en-US" altLang="en-US" dirty="0">
                <a:latin typeface="Times" pitchFamily="18" charset="0"/>
              </a:rPr>
              <a:t>, to build their skeletons.  Using the markers, we can track the proportion of live and dead skeletons over time. </a:t>
            </a:r>
          </a:p>
          <a:p>
            <a:endParaRPr lang="en-US" altLang="en-US" dirty="0">
              <a:latin typeface="Times" pitchFamily="18"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4EC2F718-EC69-4A43-8B29-50B3041C6A1F}" type="slidenum">
              <a:rPr lang="en-US" altLang="en-US" smtClean="0">
                <a:solidFill>
                  <a:srgbClr val="FFFFFF"/>
                </a:solidFill>
                <a:latin typeface="ITC Franklin Gothic DemiCd"/>
              </a:rPr>
              <a:pPr>
                <a:spcBef>
                  <a:spcPct val="0"/>
                </a:spcBef>
              </a:pPr>
              <a:t>39</a:t>
            </a:fld>
            <a:endParaRPr lang="en-US" altLang="en-US">
              <a:solidFill>
                <a:srgbClr val="FFFFFF"/>
              </a:solidFill>
              <a:latin typeface="ITC Franklin Gothic DemiC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dirty="0">
                <a:solidFill>
                  <a:srgbClr val="000000"/>
                </a:solidFill>
                <a:effectLst/>
                <a:latin typeface="Helvetica" panose="020B0604020202020204" pitchFamily="34" charset="0"/>
              </a:rPr>
              <a:t>A meter-wide </a:t>
            </a:r>
            <a:r>
              <a:rPr lang="en-US" b="0" i="1" dirty="0" err="1">
                <a:solidFill>
                  <a:srgbClr val="000000"/>
                </a:solidFill>
                <a:effectLst/>
                <a:latin typeface="Helvetica" panose="020B0604020202020204" pitchFamily="34" charset="0"/>
              </a:rPr>
              <a:t>Poliopogon</a:t>
            </a:r>
            <a:r>
              <a:rPr lang="en-US" b="0" i="0" dirty="0">
                <a:solidFill>
                  <a:srgbClr val="000000"/>
                </a:solidFill>
                <a:effectLst/>
                <a:latin typeface="Helvetica" panose="020B0604020202020204" pitchFamily="34" charset="0"/>
              </a:rPr>
              <a:t> glass sponge and a </a:t>
            </a:r>
            <a:r>
              <a:rPr lang="en-US" b="0" i="0" dirty="0" err="1">
                <a:solidFill>
                  <a:srgbClr val="000000"/>
                </a:solidFill>
                <a:effectLst/>
                <a:latin typeface="Helvetica" panose="020B0604020202020204" pitchFamily="34" charset="0"/>
              </a:rPr>
              <a:t>snubnosed</a:t>
            </a:r>
            <a:r>
              <a:rPr lang="en-US" b="0" i="0" dirty="0">
                <a:solidFill>
                  <a:srgbClr val="000000"/>
                </a:solidFill>
                <a:effectLst/>
                <a:latin typeface="Helvetica" panose="020B0604020202020204" pitchFamily="34" charset="0"/>
              </a:rPr>
              <a:t> eel are surrounded by pink </a:t>
            </a:r>
            <a:r>
              <a:rPr lang="en-US" b="0" i="1" dirty="0" err="1">
                <a:solidFill>
                  <a:srgbClr val="000000"/>
                </a:solidFill>
                <a:effectLst/>
                <a:latin typeface="Helvetica" panose="020B0604020202020204" pitchFamily="34" charset="0"/>
              </a:rPr>
              <a:t>Hemicorallia</a:t>
            </a:r>
            <a:r>
              <a:rPr lang="en-US" b="0" i="0" dirty="0">
                <a:solidFill>
                  <a:srgbClr val="000000"/>
                </a:solidFill>
                <a:effectLst/>
                <a:latin typeface="Helvetica" panose="020B0604020202020204" pitchFamily="34" charset="0"/>
              </a:rPr>
              <a:t> deep-sea corals on </a:t>
            </a:r>
            <a:r>
              <a:rPr lang="en-US" b="0" i="0" dirty="0" err="1">
                <a:solidFill>
                  <a:srgbClr val="000000"/>
                </a:solidFill>
                <a:effectLst/>
                <a:latin typeface="Helvetica" panose="020B0604020202020204" pitchFamily="34" charset="0"/>
              </a:rPr>
              <a:t>Tamana</a:t>
            </a:r>
            <a:r>
              <a:rPr lang="en-US" b="0" i="0" dirty="0">
                <a:solidFill>
                  <a:srgbClr val="000000"/>
                </a:solidFill>
                <a:effectLst/>
                <a:latin typeface="Helvetica" panose="020B0604020202020204" pitchFamily="34" charset="0"/>
              </a:rPr>
              <a:t> Seamount in Papahānaumokuākea Marine National Monument. Photo: Ocean Exploration Trust/NOAA</a:t>
            </a:r>
            <a:endParaRPr lang="en-US" altLang="en-US" dirty="0">
              <a:latin typeface="Times" pitchFamily="18"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6E283624-0161-4DE9-9503-59144952006D}" type="slidenum">
              <a:rPr lang="en-US" altLang="en-US" smtClean="0">
                <a:solidFill>
                  <a:srgbClr val="FFFFFF"/>
                </a:solidFill>
                <a:latin typeface="ITC Franklin Gothic DemiCd"/>
              </a:rPr>
              <a:pPr>
                <a:spcBef>
                  <a:spcPct val="0"/>
                </a:spcBef>
              </a:pPr>
              <a:t>4</a:t>
            </a:fld>
            <a:endParaRPr lang="en-US" altLang="en-US">
              <a:solidFill>
                <a:srgbClr val="FFFFFF"/>
              </a:solidFill>
              <a:latin typeface="ITC Franklin Gothic DemiCd"/>
            </a:endParaRPr>
          </a:p>
        </p:txBody>
      </p:sp>
    </p:spTree>
    <p:extLst>
      <p:ext uri="{BB962C8B-B14F-4D97-AF65-F5344CB8AC3E}">
        <p14:creationId xmlns:p14="http://schemas.microsoft.com/office/powerpoint/2010/main" val="3391176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ea typeface="ＭＳ Ｐゴシック" charset="0"/>
              </a:rPr>
              <a:t>What can we do to help protect our deep sea coral communities? Have your students brainstorm ideas and use these bullet points as a way to start a conversation.</a:t>
            </a:r>
          </a:p>
          <a:p>
            <a:pPr>
              <a:defRPr/>
            </a:pPr>
            <a:endParaRPr lang="en-US" dirty="0">
              <a:ea typeface="ＭＳ Ｐゴシック" charset="0"/>
            </a:endParaRPr>
          </a:p>
          <a:p>
            <a:pPr>
              <a:defRPr/>
            </a:pPr>
            <a:r>
              <a:rPr lang="en-US" dirty="0">
                <a:ea typeface="ＭＳ Ｐゴシック" charset="0"/>
              </a:rPr>
              <a:t>Reduce carbon dioxide and other greenhouse gas emissions! Carpool, take public transportation, walk and/or bike — it all helps!</a:t>
            </a:r>
          </a:p>
          <a:p>
            <a:pPr>
              <a:defRPr/>
            </a:pPr>
            <a:r>
              <a:rPr lang="en-US" dirty="0">
                <a:ea typeface="ＭＳ Ｐゴシック" charset="0"/>
              </a:rPr>
              <a:t>Reducing our carbon footprint, or contributing less carbon dioxide emissions to the atmosphere, is probably the single most important thing that each and every person can do!</a:t>
            </a:r>
          </a:p>
          <a:p>
            <a:pPr>
              <a:defRPr/>
            </a:pPr>
            <a:endParaRPr lang="en-US" dirty="0">
              <a:ea typeface="ＭＳ Ｐゴシック" charset="0"/>
            </a:endParaRPr>
          </a:p>
          <a:p>
            <a:pPr>
              <a:defRPr/>
            </a:pPr>
            <a:r>
              <a:rPr lang="en-US" dirty="0">
                <a:ea typeface="ＭＳ Ｐゴシック" charset="0"/>
              </a:rPr>
              <a:t>Support both the establishment of new and conservation of current marine protected areas (MPAs) and national marine sanctuaries in order to protect the special places in our ocean. </a:t>
            </a:r>
            <a:endParaRPr lang="en-US" dirty="0">
              <a:ln w="18415" cmpd="sng">
                <a:solidFill>
                  <a:srgbClr val="FFFFFF"/>
                </a:solidFill>
                <a:prstDash val="solid"/>
              </a:ln>
              <a:effectLst>
                <a:outerShdw blurRad="63500" dir="3600000" algn="tl" rotWithShape="0">
                  <a:srgbClr val="000000">
                    <a:alpha val="70000"/>
                  </a:srgbClr>
                </a:outerShdw>
              </a:effectLst>
              <a:latin typeface="Times New Roman"/>
              <a:ea typeface="ＭＳ Ｐゴシック" charset="0"/>
              <a:cs typeface="Times New Roman"/>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20AD9665-18C5-4718-A5B8-0C95A23B3B0A}" type="slidenum">
              <a:rPr lang="en-US" altLang="en-US" smtClean="0">
                <a:solidFill>
                  <a:srgbClr val="FFFFFF"/>
                </a:solidFill>
                <a:latin typeface="ITC Franklin Gothic DemiCd"/>
              </a:rPr>
              <a:pPr>
                <a:spcBef>
                  <a:spcPct val="0"/>
                </a:spcBef>
              </a:pPr>
              <a:t>40</a:t>
            </a:fld>
            <a:endParaRPr lang="en-US" altLang="en-US">
              <a:solidFill>
                <a:srgbClr val="FFFFFF"/>
              </a:solidFill>
              <a:latin typeface="ITC Franklin Gothic DemiC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Encourage your students to find other ways to help!</a:t>
            </a:r>
          </a:p>
          <a:p>
            <a:r>
              <a:rPr lang="en-US" altLang="en-US" dirty="0">
                <a:latin typeface="Times" pitchFamily="18" charset="0"/>
              </a:rPr>
              <a:t>Image of a sea lily from a deep-sea exploration: NOAA</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B2CF51A-5E03-4DDD-A0C4-D42BA63C82B0}" type="slidenum">
              <a:rPr lang="en-US" altLang="en-US" smtClean="0">
                <a:solidFill>
                  <a:srgbClr val="FFFFFF"/>
                </a:solidFill>
                <a:latin typeface="ITC Franklin Gothic DemiCd"/>
              </a:rPr>
              <a:pPr>
                <a:spcBef>
                  <a:spcPct val="0"/>
                </a:spcBef>
              </a:pPr>
              <a:t>41</a:t>
            </a:fld>
            <a:endParaRPr lang="en-US" altLang="en-US">
              <a:solidFill>
                <a:srgbClr val="FFFFFF"/>
              </a:solidFill>
              <a:latin typeface="ITC Franklin Gothic DemiC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86390D8E-F3FA-ADFB-4A87-89F5198E9A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A792587-E0FA-3743-BA32-9FFC5AB5001D}" type="slidenum">
              <a:rPr lang="en-US" altLang="en-US" sz="1200"/>
              <a:pPr/>
              <a:t>42</a:t>
            </a:fld>
            <a:endParaRPr lang="en-US" altLang="en-US" sz="1200"/>
          </a:p>
        </p:txBody>
      </p:sp>
      <p:sp>
        <p:nvSpPr>
          <p:cNvPr id="48130" name="Rectangle 2">
            <a:extLst>
              <a:ext uri="{FF2B5EF4-FFF2-40B4-BE49-F238E27FC236}">
                <a16:creationId xmlns:a16="http://schemas.microsoft.com/office/drawing/2014/main" id="{E079CA4D-A875-9C0B-D2C3-E5D94D94E127}"/>
              </a:ext>
            </a:extLst>
          </p:cNvPr>
          <p:cNvSpPr>
            <a:spLocks noGrp="1" noRot="1" noChangeAspect="1" noChangeArrowheads="1" noTextEdit="1"/>
          </p:cNvSpPr>
          <p:nvPr>
            <p:ph type="sldImg"/>
          </p:nvPr>
        </p:nvSpPr>
        <p:spPr>
          <a:solidFill>
            <a:srgbClr val="FFFFFF"/>
          </a:solidFill>
          <a:ln/>
        </p:spPr>
      </p:sp>
      <p:sp>
        <p:nvSpPr>
          <p:cNvPr id="48131" name="Rectangle 3">
            <a:extLst>
              <a:ext uri="{FF2B5EF4-FFF2-40B4-BE49-F238E27FC236}">
                <a16:creationId xmlns:a16="http://schemas.microsoft.com/office/drawing/2014/main" id="{7C55B68B-10AD-9E05-7CF9-2E967405EE4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18"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B2CF51A-5E03-4DDD-A0C4-D42BA63C82B0}" type="slidenum">
              <a:rPr lang="en-US" altLang="en-US" smtClean="0">
                <a:solidFill>
                  <a:srgbClr val="FFFFFF"/>
                </a:solidFill>
                <a:latin typeface="ITC Franklin Gothic DemiCd"/>
              </a:rPr>
              <a:pPr>
                <a:spcBef>
                  <a:spcPct val="0"/>
                </a:spcBef>
              </a:pPr>
              <a:t>43</a:t>
            </a:fld>
            <a:endParaRPr lang="en-US" altLang="en-US">
              <a:solidFill>
                <a:srgbClr val="FFFFFF"/>
              </a:solidFill>
              <a:latin typeface="ITC Franklin Gothic DemiCd"/>
            </a:endParaRPr>
          </a:p>
        </p:txBody>
      </p:sp>
    </p:spTree>
    <p:extLst>
      <p:ext uri="{BB962C8B-B14F-4D97-AF65-F5344CB8AC3E}">
        <p14:creationId xmlns:p14="http://schemas.microsoft.com/office/powerpoint/2010/main" val="864248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18"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B2CF51A-5E03-4DDD-A0C4-D42BA63C82B0}" type="slidenum">
              <a:rPr lang="en-US" altLang="en-US" smtClean="0">
                <a:solidFill>
                  <a:srgbClr val="FFFFFF"/>
                </a:solidFill>
                <a:latin typeface="ITC Franklin Gothic DemiCd"/>
              </a:rPr>
              <a:pPr>
                <a:spcBef>
                  <a:spcPct val="0"/>
                </a:spcBef>
              </a:pPr>
              <a:t>44</a:t>
            </a:fld>
            <a:endParaRPr lang="en-US" altLang="en-US">
              <a:solidFill>
                <a:srgbClr val="FFFFFF"/>
              </a:solidFill>
              <a:latin typeface="ITC Franklin Gothic DemiCd"/>
            </a:endParaRPr>
          </a:p>
        </p:txBody>
      </p:sp>
    </p:spTree>
    <p:extLst>
      <p:ext uri="{BB962C8B-B14F-4D97-AF65-F5344CB8AC3E}">
        <p14:creationId xmlns:p14="http://schemas.microsoft.com/office/powerpoint/2010/main" val="413812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Most warm water corals contain symbiotic zooxanthellae, a photosynthetic algae, that provide corals with energy in exchange for a protected environment (the corals’ own tissues) to live.</a:t>
            </a:r>
          </a:p>
          <a:p>
            <a:endParaRPr lang="en-US" altLang="en-US" dirty="0">
              <a:latin typeface="Times" pitchFamily="18"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7ED91B1-91D3-4ABD-9C4C-A30AA98086E2}" type="slidenum">
              <a:rPr lang="en-US" altLang="en-US" smtClean="0">
                <a:solidFill>
                  <a:srgbClr val="FFFFFF"/>
                </a:solidFill>
                <a:latin typeface="ITC Franklin Gothic DemiCd"/>
              </a:rPr>
              <a:pPr>
                <a:spcBef>
                  <a:spcPct val="0"/>
                </a:spcBef>
              </a:pPr>
              <a:t>5</a:t>
            </a:fld>
            <a:endParaRPr lang="en-US" altLang="en-US">
              <a:solidFill>
                <a:srgbClr val="FFFFFF"/>
              </a:solidFill>
              <a:latin typeface="ITC Franklin Gothic DemiC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These are the zones of the ocean. Sunlight only penetrates the first 200 meters of the ocean (Epipelagic Zone or the Sunlight Zone). Most of the coral communities (but not all) we are going to look at today fall within the Mesopelagic or Twilight Zone, or the area found between 200 meters and 1,000 meters; however, deep sea corals can be found at much deeper depths (up to 2,000 meters!). The organisms found within these communities are specially adapted to withstand the high pressure and low light of the deep sea environment. </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0DC02DC-146B-4503-93E5-7A8620CA46D8}" type="slidenum">
              <a:rPr lang="en-US" altLang="en-US" smtClean="0">
                <a:solidFill>
                  <a:srgbClr val="FFFFFF"/>
                </a:solidFill>
                <a:latin typeface="ITC Franklin Gothic DemiCd"/>
              </a:rPr>
              <a:pPr>
                <a:spcBef>
                  <a:spcPct val="0"/>
                </a:spcBef>
              </a:pPr>
              <a:t>6</a:t>
            </a:fld>
            <a:endParaRPr lang="en-US" altLang="en-US">
              <a:solidFill>
                <a:srgbClr val="FFFFFF"/>
              </a:solidFill>
              <a:latin typeface="ITC Franklin Gothic DemiC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Due to the challenges of reaching the deep ocean, less than 5% of our ocean has been explored. Remotely Operated Vehicles (ROVs) have made it possible to explore farther and deeper than ever before. ROVs are designed to withstand the pressures of the deep sea and are equipped with video cameras. This allows scientists to view species diversity and abundance in deep sea communities while staying above water. There is often a tether that connects the ROV to a research vessel, and researchers view live footage from the camera mounted on an ROV. An ROV is also equipped with lights to illuminate the deep ocean environment. Video transects and still photos are recorded throughout each dive so that researchers can go through them in detail at a later time in order to identify deep sea species and characterize habitat. </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36EF5FE-CD0F-4192-ABD2-1DE8E192A964}" type="slidenum">
              <a:rPr lang="en-US" altLang="en-US" smtClean="0">
                <a:solidFill>
                  <a:srgbClr val="FFFFFF"/>
                </a:solidFill>
                <a:latin typeface="ITC Franklin Gothic DemiCd"/>
              </a:rPr>
              <a:pPr>
                <a:spcBef>
                  <a:spcPct val="0"/>
                </a:spcBef>
              </a:pPr>
              <a:t>7</a:t>
            </a:fld>
            <a:endParaRPr lang="en-US" altLang="en-US">
              <a:solidFill>
                <a:srgbClr val="FFFFFF"/>
              </a:solidFill>
              <a:latin typeface="ITC Franklin Gothic DemiC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9DCBC64-60AD-4C04-95F9-84F390742895}" type="slidenum">
              <a:rPr lang="en-US" altLang="en-US" smtClean="0">
                <a:solidFill>
                  <a:srgbClr val="FFFFFF"/>
                </a:solidFill>
                <a:latin typeface="ITC Franklin Gothic DemiCd"/>
              </a:rPr>
              <a:pPr>
                <a:spcBef>
                  <a:spcPct val="0"/>
                </a:spcBef>
              </a:pPr>
              <a:t>8</a:t>
            </a:fld>
            <a:endParaRPr lang="en-US" altLang="en-US">
              <a:solidFill>
                <a:srgbClr val="FFFFFF"/>
              </a:solidFill>
              <a:latin typeface="ITC Franklin Gothic DemiCd"/>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Habitat with rocks, boulders, granite or pinnacles is considered rocky bottom or rocky reef. Some of these rocky areas look like boulders, while some are full of cobble-like material. This habitat provides a place for invertebrates to live, grow and survive and also offers essential shelter and habitat for fish.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A40ED63-C6D2-4B37-A0D3-628AB70C4260}" type="slidenum">
              <a:rPr lang="en-US" altLang="en-US" smtClean="0">
                <a:solidFill>
                  <a:srgbClr val="FFFFFF"/>
                </a:solidFill>
                <a:latin typeface="ITC Franklin Gothic DemiCd"/>
              </a:rPr>
              <a:pPr>
                <a:spcBef>
                  <a:spcPct val="0"/>
                </a:spcBef>
              </a:pPr>
              <a:t>9</a:t>
            </a:fld>
            <a:endParaRPr lang="en-US" altLang="en-US">
              <a:solidFill>
                <a:srgbClr val="FFFFFF"/>
              </a:solidFill>
              <a:latin typeface="ITC Franklin Gothic DemiCd"/>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 soft bottom habitat varies from sandy to muddy. The sandy areas are made of carbonate material (broken shells and corals) and/or mud. </a:t>
            </a:r>
            <a:r>
              <a:rPr lang="en-US" altLang="en-US" i="1" dirty="0">
                <a:latin typeface="Times" pitchFamily="18" charset="0"/>
              </a:rPr>
              <a:t>  </a:t>
            </a:r>
            <a:endParaRPr lang="en-US" altLang="en-US" dirty="0">
              <a:latin typeface="Times" pitchFamily="18" charset="0"/>
            </a:endParaRPr>
          </a:p>
          <a:p>
            <a:endParaRPr lang="en-US" altLang="en-US" dirty="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6DA83C-25EC-4F40-9428-EC9A3133CFAB}" type="slidenum">
              <a:rPr lang="en-US"/>
              <a:pPr>
                <a:defRPr/>
              </a:pPr>
              <a:t>‹#›</a:t>
            </a:fld>
            <a:endParaRPr lang="en-US"/>
          </a:p>
        </p:txBody>
      </p:sp>
    </p:spTree>
    <p:extLst>
      <p:ext uri="{BB962C8B-B14F-4D97-AF65-F5344CB8AC3E}">
        <p14:creationId xmlns:p14="http://schemas.microsoft.com/office/powerpoint/2010/main" val="43414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56B73F-6BDC-4E8C-AF24-FB67490FD6BC}" type="slidenum">
              <a:rPr lang="en-US"/>
              <a:pPr>
                <a:defRPr/>
              </a:pPr>
              <a:t>‹#›</a:t>
            </a:fld>
            <a:endParaRPr lang="en-US"/>
          </a:p>
        </p:txBody>
      </p:sp>
    </p:spTree>
    <p:extLst>
      <p:ext uri="{BB962C8B-B14F-4D97-AF65-F5344CB8AC3E}">
        <p14:creationId xmlns:p14="http://schemas.microsoft.com/office/powerpoint/2010/main" val="325857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EDB037-40AC-48EA-96DB-8AF2F10C29BA}" type="slidenum">
              <a:rPr lang="en-US"/>
              <a:pPr>
                <a:defRPr/>
              </a:pPr>
              <a:t>‹#›</a:t>
            </a:fld>
            <a:endParaRPr lang="en-US"/>
          </a:p>
        </p:txBody>
      </p:sp>
    </p:spTree>
    <p:extLst>
      <p:ext uri="{BB962C8B-B14F-4D97-AF65-F5344CB8AC3E}">
        <p14:creationId xmlns:p14="http://schemas.microsoft.com/office/powerpoint/2010/main" val="46483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08E583-11B9-404D-A9FD-3674B2E638D9}" type="slidenum">
              <a:rPr lang="en-US"/>
              <a:pPr>
                <a:defRPr/>
              </a:pPr>
              <a:t>‹#›</a:t>
            </a:fld>
            <a:endParaRPr lang="en-US"/>
          </a:p>
        </p:txBody>
      </p:sp>
    </p:spTree>
    <p:extLst>
      <p:ext uri="{BB962C8B-B14F-4D97-AF65-F5344CB8AC3E}">
        <p14:creationId xmlns:p14="http://schemas.microsoft.com/office/powerpoint/2010/main" val="3869844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584DC1-55D0-40CD-A66E-B3EFB7BAA365}" type="slidenum">
              <a:rPr lang="en-US"/>
              <a:pPr>
                <a:defRPr/>
              </a:pPr>
              <a:t>‹#›</a:t>
            </a:fld>
            <a:endParaRPr lang="en-US"/>
          </a:p>
        </p:txBody>
      </p:sp>
    </p:spTree>
    <p:extLst>
      <p:ext uri="{BB962C8B-B14F-4D97-AF65-F5344CB8AC3E}">
        <p14:creationId xmlns:p14="http://schemas.microsoft.com/office/powerpoint/2010/main" val="451662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F6A7A3-A2B2-4311-B543-C32FB5B076CF}" type="slidenum">
              <a:rPr lang="en-US"/>
              <a:pPr>
                <a:defRPr/>
              </a:pPr>
              <a:t>‹#›</a:t>
            </a:fld>
            <a:endParaRPr lang="en-US"/>
          </a:p>
        </p:txBody>
      </p:sp>
    </p:spTree>
    <p:extLst>
      <p:ext uri="{BB962C8B-B14F-4D97-AF65-F5344CB8AC3E}">
        <p14:creationId xmlns:p14="http://schemas.microsoft.com/office/powerpoint/2010/main" val="3147755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FBF415-7834-4174-8252-9632BE320571}" type="slidenum">
              <a:rPr lang="en-US"/>
              <a:pPr>
                <a:defRPr/>
              </a:pPr>
              <a:t>‹#›</a:t>
            </a:fld>
            <a:endParaRPr lang="en-US"/>
          </a:p>
        </p:txBody>
      </p:sp>
    </p:spTree>
    <p:extLst>
      <p:ext uri="{BB962C8B-B14F-4D97-AF65-F5344CB8AC3E}">
        <p14:creationId xmlns:p14="http://schemas.microsoft.com/office/powerpoint/2010/main" val="19500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2252879-C113-4BA1-AD61-E44F5E4D7096}" type="slidenum">
              <a:rPr lang="en-US"/>
              <a:pPr>
                <a:defRPr/>
              </a:pPr>
              <a:t>‹#›</a:t>
            </a:fld>
            <a:endParaRPr lang="en-US"/>
          </a:p>
        </p:txBody>
      </p:sp>
    </p:spTree>
    <p:extLst>
      <p:ext uri="{BB962C8B-B14F-4D97-AF65-F5344CB8AC3E}">
        <p14:creationId xmlns:p14="http://schemas.microsoft.com/office/powerpoint/2010/main" val="375729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58BEE1-83FE-4B17-B018-4899623C4D45}" type="slidenum">
              <a:rPr lang="en-US"/>
              <a:pPr>
                <a:defRPr/>
              </a:pPr>
              <a:t>‹#›</a:t>
            </a:fld>
            <a:endParaRPr lang="en-US"/>
          </a:p>
        </p:txBody>
      </p:sp>
    </p:spTree>
    <p:extLst>
      <p:ext uri="{BB962C8B-B14F-4D97-AF65-F5344CB8AC3E}">
        <p14:creationId xmlns:p14="http://schemas.microsoft.com/office/powerpoint/2010/main" val="142619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E3AC3D-EBF1-40E7-B8D8-C6ED353D6A02}" type="slidenum">
              <a:rPr lang="en-US"/>
              <a:pPr>
                <a:defRPr/>
              </a:pPr>
              <a:t>‹#›</a:t>
            </a:fld>
            <a:endParaRPr lang="en-US"/>
          </a:p>
        </p:txBody>
      </p:sp>
    </p:spTree>
    <p:extLst>
      <p:ext uri="{BB962C8B-B14F-4D97-AF65-F5344CB8AC3E}">
        <p14:creationId xmlns:p14="http://schemas.microsoft.com/office/powerpoint/2010/main" val="239888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126B61-749F-4F71-B7ED-A2F97B1BBAA4}" type="slidenum">
              <a:rPr lang="en-US"/>
              <a:pPr>
                <a:defRPr/>
              </a:pPr>
              <a:t>‹#›</a:t>
            </a:fld>
            <a:endParaRPr lang="en-US"/>
          </a:p>
        </p:txBody>
      </p:sp>
    </p:spTree>
    <p:extLst>
      <p:ext uri="{BB962C8B-B14F-4D97-AF65-F5344CB8AC3E}">
        <p14:creationId xmlns:p14="http://schemas.microsoft.com/office/powerpoint/2010/main" val="1864405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DA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mn-lt"/>
                <a:ea typeface="+mn-ea"/>
                <a:cs typeface="+mn-cs"/>
              </a:defRPr>
            </a:lvl1pPr>
          </a:lstStyle>
          <a:p>
            <a:pPr>
              <a:defRPr/>
            </a:pPr>
            <a:endParaRPr lang="en-US"/>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mn-lt"/>
                <a:ea typeface="+mn-ea"/>
                <a:cs typeface="+mn-cs"/>
              </a:defRPr>
            </a:lvl1pPr>
          </a:lstStyle>
          <a:p>
            <a:pPr>
              <a:defRPr/>
            </a:pPr>
            <a:endParaRPr lang="en-US"/>
          </a:p>
        </p:txBody>
      </p:sp>
      <p:sp>
        <p:nvSpPr>
          <p:cNvPr id="10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imes" charset="0"/>
                <a:ea typeface="ＭＳ Ｐゴシック" charset="0"/>
                <a:cs typeface="ＭＳ Ｐゴシック" charset="0"/>
              </a:defRPr>
            </a:lvl1pPr>
          </a:lstStyle>
          <a:p>
            <a:pPr>
              <a:defRPr/>
            </a:pPr>
            <a:fld id="{640BCEA9-FFEE-42C4-BE62-3354FE9D3C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hyperlink" Target="http://sanctuaries.noaa.gov/involv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3073FC-FD8D-5C54-726F-0B31EB238FBC}"/>
              </a:ext>
            </a:extLst>
          </p:cNvPr>
          <p:cNvPicPr>
            <a:picLocks noChangeAspect="1"/>
          </p:cNvPicPr>
          <p:nvPr/>
        </p:nvPicPr>
        <p:blipFill>
          <a:blip r:embed="rId3"/>
          <a:stretch>
            <a:fillRect/>
          </a:stretch>
        </p:blipFill>
        <p:spPr>
          <a:xfrm>
            <a:off x="3549" y="0"/>
            <a:ext cx="9136901" cy="6858000"/>
          </a:xfrm>
          <a:prstGeom prst="rect">
            <a:avLst/>
          </a:prstGeom>
        </p:spPr>
      </p:pic>
      <p:sp>
        <p:nvSpPr>
          <p:cNvPr id="2" name="Text Box 4">
            <a:extLst>
              <a:ext uri="{FF2B5EF4-FFF2-40B4-BE49-F238E27FC236}">
                <a16:creationId xmlns:a16="http://schemas.microsoft.com/office/drawing/2014/main" id="{B5DF5989-09CE-25D6-E0F6-4DDB05CD07BD}"/>
              </a:ext>
            </a:extLst>
          </p:cNvPr>
          <p:cNvSpPr txBox="1">
            <a:spLocks noChangeArrowheads="1"/>
          </p:cNvSpPr>
          <p:nvPr/>
        </p:nvSpPr>
        <p:spPr bwMode="auto">
          <a:xfrm>
            <a:off x="-228600" y="2755880"/>
            <a:ext cx="915193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919162" indent="-457200">
              <a:spcBef>
                <a:spcPct val="0"/>
              </a:spcBef>
              <a:spcAft>
                <a:spcPts val="1200"/>
              </a:spcAft>
              <a:buClr>
                <a:schemeClr val="bg1"/>
              </a:buClr>
              <a:buSzPct val="125000"/>
              <a:buFont typeface="Arial" panose="020B0604020202020204" pitchFamily="34" charset="0"/>
              <a:buChar char="~"/>
            </a:pPr>
            <a:r>
              <a:rPr lang="en-US" altLang="en-US" sz="2800" dirty="0">
                <a:solidFill>
                  <a:srgbClr val="FFFFFF"/>
                </a:solidFill>
                <a:latin typeface="Arial" pitchFamily="34" charset="0"/>
                <a:cs typeface="Arial" pitchFamily="34" charset="0"/>
              </a:rPr>
              <a:t>What do you think the deep ocean looks like? </a:t>
            </a:r>
            <a:br>
              <a:rPr lang="en-US" altLang="en-US" sz="2800" dirty="0">
                <a:solidFill>
                  <a:srgbClr val="FFFFFF"/>
                </a:solidFill>
                <a:latin typeface="Arial" pitchFamily="34" charset="0"/>
                <a:cs typeface="Arial" pitchFamily="34" charset="0"/>
              </a:rPr>
            </a:br>
            <a:r>
              <a:rPr lang="en-US" altLang="en-US" sz="2800" dirty="0">
                <a:solidFill>
                  <a:srgbClr val="FFFFFF"/>
                </a:solidFill>
                <a:latin typeface="Arial" pitchFamily="34" charset="0"/>
                <a:cs typeface="Arial" pitchFamily="34" charset="0"/>
              </a:rPr>
              <a:t>What type of environment is it?</a:t>
            </a:r>
          </a:p>
          <a:p>
            <a:pPr marL="919162" indent="-457200">
              <a:spcBef>
                <a:spcPct val="0"/>
              </a:spcBef>
              <a:spcAft>
                <a:spcPts val="1200"/>
              </a:spcAft>
              <a:buClr>
                <a:schemeClr val="bg1"/>
              </a:buClr>
              <a:buSzPct val="125000"/>
              <a:buFont typeface="Arial" panose="020B0604020202020204" pitchFamily="34" charset="0"/>
              <a:buChar char="~"/>
            </a:pPr>
            <a:r>
              <a:rPr lang="en-US" altLang="en-US" sz="2800" dirty="0">
                <a:solidFill>
                  <a:srgbClr val="FFFFFF"/>
                </a:solidFill>
                <a:latin typeface="Arial" pitchFamily="34" charset="0"/>
                <a:cs typeface="Arial" pitchFamily="34" charset="0"/>
              </a:rPr>
              <a:t>How would you explore the deep ocean? </a:t>
            </a:r>
            <a:br>
              <a:rPr lang="en-US" altLang="en-US" sz="2800" dirty="0">
                <a:solidFill>
                  <a:srgbClr val="FFFFFF"/>
                </a:solidFill>
                <a:latin typeface="Arial" pitchFamily="34" charset="0"/>
                <a:cs typeface="Arial" pitchFamily="34" charset="0"/>
              </a:rPr>
            </a:br>
            <a:r>
              <a:rPr lang="en-US" altLang="en-US" sz="2800" dirty="0">
                <a:solidFill>
                  <a:srgbClr val="FFFFFF"/>
                </a:solidFill>
                <a:latin typeface="Arial" pitchFamily="34" charset="0"/>
                <a:cs typeface="Arial" pitchFamily="34" charset="0"/>
              </a:rPr>
              <a:t>What technology would you use?</a:t>
            </a:r>
          </a:p>
          <a:p>
            <a:pPr marL="919162" indent="-457200">
              <a:spcBef>
                <a:spcPct val="0"/>
              </a:spcBef>
              <a:spcAft>
                <a:spcPts val="1200"/>
              </a:spcAft>
              <a:buClr>
                <a:schemeClr val="bg1"/>
              </a:buClr>
              <a:buSzPct val="125000"/>
              <a:buFont typeface="Arial" panose="020B0604020202020204" pitchFamily="34" charset="0"/>
              <a:buChar char="~"/>
            </a:pPr>
            <a:r>
              <a:rPr lang="en-US" altLang="en-US" sz="2800" dirty="0">
                <a:solidFill>
                  <a:srgbClr val="FFFFFF"/>
                </a:solidFill>
                <a:latin typeface="Arial" pitchFamily="34" charset="0"/>
                <a:cs typeface="Arial" pitchFamily="34" charset="0"/>
              </a:rPr>
              <a:t>What types of organisms live there? </a:t>
            </a:r>
            <a:br>
              <a:rPr lang="en-US" altLang="en-US" sz="2800" dirty="0">
                <a:solidFill>
                  <a:srgbClr val="FFFFFF"/>
                </a:solidFill>
                <a:latin typeface="Arial" pitchFamily="34" charset="0"/>
                <a:cs typeface="Arial" pitchFamily="34" charset="0"/>
              </a:rPr>
            </a:br>
            <a:r>
              <a:rPr lang="en-US" altLang="en-US" sz="2800" dirty="0">
                <a:solidFill>
                  <a:srgbClr val="FFFFFF"/>
                </a:solidFill>
                <a:latin typeface="Arial" pitchFamily="34" charset="0"/>
                <a:cs typeface="Arial" pitchFamily="34" charset="0"/>
              </a:rPr>
              <a:t>How might you research and measure the health of their ecosystems? </a:t>
            </a:r>
          </a:p>
        </p:txBody>
      </p:sp>
      <p:sp>
        <p:nvSpPr>
          <p:cNvPr id="7" name="Text Box 6">
            <a:extLst>
              <a:ext uri="{FF2B5EF4-FFF2-40B4-BE49-F238E27FC236}">
                <a16:creationId xmlns:a16="http://schemas.microsoft.com/office/drawing/2014/main" id="{08DBBD9D-ED68-7539-45D2-A4247078D9BC}"/>
              </a:ext>
            </a:extLst>
          </p:cNvPr>
          <p:cNvSpPr txBox="1">
            <a:spLocks noGrp="1" noChangeArrowheads="1"/>
          </p:cNvSpPr>
          <p:nvPr>
            <p:ph type="title" idx="4294967295"/>
          </p:nvPr>
        </p:nvSpPr>
        <p:spPr bwMode="auto">
          <a:xfrm>
            <a:off x="0" y="1730514"/>
            <a:ext cx="8534400"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571500" marR="0" lvl="0" indent="-571500" algn="ctr" defTabSz="914400" rtl="0" eaLnBrk="0" fontAlgn="base" latinLnBrk="0" hangingPunct="0">
              <a:lnSpc>
                <a:spcPct val="100000"/>
              </a:lnSpc>
              <a:spcBef>
                <a:spcPct val="50000"/>
              </a:spcBef>
              <a:spcAft>
                <a:spcPct val="0"/>
              </a:spcAft>
              <a:buClr>
                <a:schemeClr val="bg1"/>
              </a:buClr>
              <a:buSzPct val="116000"/>
              <a:buFont typeface="Arial" panose="020B0604020202020204" pitchFamily="34" charset="0"/>
              <a:buChar char="~"/>
              <a:tabLst/>
              <a:defRPr/>
            </a:pPr>
            <a:r>
              <a:rPr kumimoji="0" lang="en-US" altLang="en-US" sz="3600" i="1"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 </a:t>
            </a:r>
            <a:r>
              <a:rPr kumimoji="0" lang="en-US" altLang="en-US" sz="3600" b="1" i="1"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The Mysterious Ocean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2" descr="A ledge with layers of rock visible. Brittle stars and other invertebrates are attached to the overhang. Fish take shelter in crevices. "/>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362" b="24625"/>
          <a:stretch>
            <a:fillRect/>
          </a:stretch>
        </p:blipFill>
        <p:spPr bwMode="auto">
          <a:xfrm>
            <a:off x="0" y="1649413"/>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1219200" y="646113"/>
            <a:ext cx="6400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800" b="1" dirty="0">
                <a:solidFill>
                  <a:schemeClr val="bg1"/>
                </a:solidFill>
                <a:latin typeface="Arial" pitchFamily="34" charset="0"/>
                <a:cs typeface="Arial" pitchFamily="34" charset="0"/>
              </a:rPr>
              <a:t>Ledge</a:t>
            </a:r>
            <a:r>
              <a:rPr lang="en-US" altLang="en-US" sz="2800" dirty="0">
                <a:solidFill>
                  <a:schemeClr val="bg1"/>
                </a:solidFill>
                <a:latin typeface="Arial" pitchFamily="34" charset="0"/>
                <a:cs typeface="Arial" pitchFamily="34" charset="0"/>
              </a:rPr>
              <a:t>: An area with a vertical rocky overhang or stacked shelves </a:t>
            </a:r>
          </a:p>
        </p:txBody>
      </p:sp>
      <p:sp>
        <p:nvSpPr>
          <p:cNvPr id="2" name="Text Box 3">
            <a:extLst>
              <a:ext uri="{FF2B5EF4-FFF2-40B4-BE49-F238E27FC236}">
                <a16:creationId xmlns:a16="http://schemas.microsoft.com/office/drawing/2014/main" id="{F2D4F15E-3749-2C66-70FA-EEC6605EE2AA}"/>
              </a:ext>
            </a:extLst>
          </p:cNvPr>
          <p:cNvSpPr txBox="1">
            <a:spLocks noGrp="1" noChangeArrowheads="1"/>
          </p:cNvSpPr>
          <p:nvPr>
            <p:ph type="title" idx="4294967295"/>
          </p:nvPr>
        </p:nvSpPr>
        <p:spPr bwMode="auto">
          <a:xfrm>
            <a:off x="11112" y="103922"/>
            <a:ext cx="9132888" cy="55399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What is this habitat type?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0-#ppt_w/2"/>
                                          </p:val>
                                        </p:tav>
                                        <p:tav tm="100000">
                                          <p:val>
                                            <p:strVal val="#ppt_x"/>
                                          </p:val>
                                        </p:tav>
                                      </p:tavLst>
                                    </p:anim>
                                    <p:anim calcmode="lin" valueType="num">
                                      <p:cBhvr additive="base">
                                        <p:cTn id="8" dur="500" fill="hold"/>
                                        <p:tgtEl>
                                          <p:spTgt spid="122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Text Box 4"/>
          <p:cNvSpPr txBox="1">
            <a:spLocks noChangeArrowheads="1"/>
          </p:cNvSpPr>
          <p:nvPr/>
        </p:nvSpPr>
        <p:spPr bwMode="auto">
          <a:xfrm>
            <a:off x="609600" y="4724400"/>
            <a:ext cx="91614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0" hangingPunct="0">
              <a:buClr>
                <a:srgbClr val="000066"/>
              </a:buClr>
              <a:buSzPct val="25000"/>
              <a:buFont typeface="Times" pitchFamily="18" charset="0"/>
              <a:buNone/>
              <a:defRPr sz="2500" b="1">
                <a:solidFill>
                  <a:schemeClr val="bg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marL="342900" indent="-342900" algn="l">
              <a:buClr>
                <a:schemeClr val="bg1"/>
              </a:buClr>
              <a:buSzPct val="100000"/>
              <a:buFont typeface="Arial" panose="020B0604020202020204" pitchFamily="34" charset="0"/>
              <a:buChar char="•"/>
            </a:pPr>
            <a:r>
              <a:rPr lang="en-US" altLang="en-US" sz="2600" b="0" dirty="0"/>
              <a:t>Build a skeleton of calcium carbonate</a:t>
            </a:r>
          </a:p>
          <a:p>
            <a:pPr marL="342900" indent="-342900" algn="l">
              <a:buClr>
                <a:schemeClr val="bg1"/>
              </a:buClr>
              <a:buSzPct val="100000"/>
              <a:buFont typeface="Arial" panose="020B0604020202020204" pitchFamily="34" charset="0"/>
              <a:buChar char="•"/>
            </a:pPr>
            <a:r>
              <a:rPr lang="en-US" altLang="en-US" sz="2600" b="0" dirty="0"/>
              <a:t>Som</a:t>
            </a:r>
            <a:r>
              <a:rPr lang="en-US" altLang="en-US" b="0" dirty="0"/>
              <a:t>e build reefs over MANY years</a:t>
            </a:r>
          </a:p>
        </p:txBody>
      </p:sp>
      <p:pic>
        <p:nvPicPr>
          <p:cNvPr id="19461" name="Picture 5" descr="A group of white organisms attached to a rock. They have many branches and form a reef.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9812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9463" name="Picture 7" descr="A group of off-white organisms that are attached to a rock. They are cup-shaped and have structures that look like flower petals arranged around a cent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9812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9460" name="Picture 3" descr="An organism with peach colored tentacles is attached to r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81200"/>
            <a:ext cx="2895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0" name="Text Box 3"/>
          <p:cNvSpPr txBox="1">
            <a:spLocks noGrp="1" noChangeArrowheads="1"/>
          </p:cNvSpPr>
          <p:nvPr>
            <p:ph type="title" idx="4294967295"/>
          </p:nvPr>
        </p:nvSpPr>
        <p:spPr bwMode="auto">
          <a:xfrm>
            <a:off x="152400" y="185172"/>
            <a:ext cx="8839200" cy="133882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What are these and how do they grow?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Hard Corals!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62">
                                            <p:txEl>
                                              <p:pRg st="0" end="0"/>
                                            </p:txEl>
                                          </p:spTgt>
                                        </p:tgtEl>
                                        <p:attrNameLst>
                                          <p:attrName>style.visibility</p:attrName>
                                        </p:attrNameLst>
                                      </p:cBhvr>
                                      <p:to>
                                        <p:strVal val="visible"/>
                                      </p:to>
                                    </p:set>
                                    <p:animEffect transition="in" filter="fade">
                                      <p:cBhvr>
                                        <p:cTn id="17" dur="500"/>
                                        <p:tgtEl>
                                          <p:spTgt spid="1946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62">
                                            <p:txEl>
                                              <p:pRg st="1" end="1"/>
                                            </p:txEl>
                                          </p:spTgt>
                                        </p:tgtEl>
                                        <p:attrNameLst>
                                          <p:attrName>style.visibility</p:attrName>
                                        </p:attrNameLst>
                                      </p:cBhvr>
                                      <p:to>
                                        <p:strVal val="visible"/>
                                      </p:to>
                                    </p:set>
                                    <p:animEffect transition="in" filter="fade">
                                      <p:cBhvr>
                                        <p:cTn id="22" dur="500"/>
                                        <p:tgtEl>
                                          <p:spTgt spid="194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uild="p" bldLvl="5"/>
      <p:bldP spid="10" grpId="0" uiExpand="1"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p:spPr>
      </p:pic>
      <p:pic>
        <p:nvPicPr>
          <p:cNvPr id="20489" name="Picture 9" descr="Two thin white organisms are attached to a rock. They resemble a pen, although one has a short piece growing from its main body. These are sea p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938" y="4197350"/>
            <a:ext cx="3048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8" name="Picture 8" descr="This light pink organism is finely branched and irregular in shape. It also resembles a bush and is attached to a rock. This is black co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197350"/>
            <a:ext cx="32004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7" name="Picture 7" descr="An orange-red branched organism attached to a rock. It is also fan-shaped and the tips of branches are bulbous. This is a bubblegum sea f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97350"/>
            <a:ext cx="3032125"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6" name="Picture 6" descr="A purple branched organism that is attached to a sandy or muddy sea floor. It is shaped like a bush. This is a purple sea f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758950"/>
            <a:ext cx="2971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4" name="Picture 5" descr="An organism that is also branched and attached to a rock. It is orange and more irregular in shape. This is an orange sea f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758950"/>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5" name="Picture 4" descr="A fan-shaped yellow organism attached to a rock. It has many branches that are finger-shaped. This is a golden sea f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758950"/>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Text Box 4">
            <a:extLst>
              <a:ext uri="{FF2B5EF4-FFF2-40B4-BE49-F238E27FC236}">
                <a16:creationId xmlns:a16="http://schemas.microsoft.com/office/drawing/2014/main" id="{D0988D50-7594-7DAA-7D94-FB79F6E8096A}"/>
              </a:ext>
            </a:extLst>
          </p:cNvPr>
          <p:cNvSpPr txBox="1">
            <a:spLocks noChangeArrowheads="1"/>
          </p:cNvSpPr>
          <p:nvPr/>
        </p:nvSpPr>
        <p:spPr bwMode="auto">
          <a:xfrm>
            <a:off x="1" y="1762780"/>
            <a:ext cx="9144000" cy="52322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eaLnBrk="0" hangingPunct="0">
              <a:buClr>
                <a:srgbClr val="000066"/>
              </a:buClr>
              <a:buSzPct val="25000"/>
              <a:buFont typeface="Times" pitchFamily="18" charset="0"/>
              <a:buNone/>
              <a:defRPr sz="2500" b="1">
                <a:solidFill>
                  <a:schemeClr val="bg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marL="0" marR="0" lvl="0" indent="0" algn="ctr" defTabSz="914400" rtl="0" eaLnBrk="0" fontAlgn="base" latinLnBrk="0" hangingPunct="0">
              <a:lnSpc>
                <a:spcPct val="100000"/>
              </a:lnSpc>
              <a:spcBef>
                <a:spcPct val="0"/>
              </a:spcBef>
              <a:spcAft>
                <a:spcPct val="0"/>
              </a:spcAft>
              <a:buClr>
                <a:srgbClr val="000066"/>
              </a:buClr>
              <a:buSzPct val="25000"/>
              <a:buFont typeface="Times" pitchFamily="18" charset="0"/>
              <a:buNone/>
              <a:tabLst/>
              <a:defRPr/>
            </a:pPr>
            <a:r>
              <a:rPr kumimoji="0" lang="en-US" altLang="en-US" sz="2800" b="1" i="0" u="none" strike="noStrike" kern="1200" cap="none" spc="0" normalizeH="0" baseline="0" noProof="0" dirty="0">
                <a:ln>
                  <a:noFill/>
                </a:ln>
                <a:solidFill>
                  <a:schemeClr val="bg1"/>
                </a:solidFill>
                <a:effectLst>
                  <a:glow rad="139700">
                    <a:schemeClr val="accent4">
                      <a:satMod val="175000"/>
                      <a:alpha val="40000"/>
                    </a:schemeClr>
                  </a:glow>
                </a:effectLst>
                <a:uLnTx/>
                <a:uFillTx/>
                <a:latin typeface="Arial" pitchFamily="34" charset="0"/>
                <a:ea typeface="MS PGothic" pitchFamily="34" charset="-128"/>
                <a:cs typeface="Arial" pitchFamily="34" charset="0"/>
              </a:rPr>
              <a:t>Do not produce a hard calcium carbonate skeleton</a:t>
            </a:r>
          </a:p>
        </p:txBody>
      </p:sp>
      <p:sp>
        <p:nvSpPr>
          <p:cNvPr id="2" name="Text Box 3">
            <a:extLst>
              <a:ext uri="{FF2B5EF4-FFF2-40B4-BE49-F238E27FC236}">
                <a16:creationId xmlns:a16="http://schemas.microsoft.com/office/drawing/2014/main" id="{2A61EB44-40FF-2336-73A4-4A92B50D9B70}"/>
              </a:ext>
            </a:extLst>
          </p:cNvPr>
          <p:cNvSpPr txBox="1">
            <a:spLocks noGrp="1" noChangeArrowheads="1"/>
          </p:cNvSpPr>
          <p:nvPr>
            <p:ph type="title" idx="4294967295"/>
          </p:nvPr>
        </p:nvSpPr>
        <p:spPr bwMode="auto">
          <a:xfrm>
            <a:off x="-10319" y="152400"/>
            <a:ext cx="9161463" cy="133882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What are these? How are they different?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Soft Corals!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6" descr="A rocky substrate has multiple corals and sponges living on it. "/>
          <p:cNvPicPr>
            <a:picLocks noChangeAspect="1"/>
          </p:cNvPicPr>
          <p:nvPr/>
        </p:nvPicPr>
        <p:blipFill>
          <a:blip r:embed="rId4">
            <a:extLst>
              <a:ext uri="{28A0092B-C50C-407E-A947-70E740481C1C}">
                <a14:useLocalDpi xmlns:a14="http://schemas.microsoft.com/office/drawing/2010/main" val="0"/>
              </a:ext>
            </a:extLst>
          </a:blip>
          <a:srcRect t="24496"/>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Grp="1" noChangeArrowheads="1"/>
          </p:cNvSpPr>
          <p:nvPr>
            <p:ph type="title" idx="4294967295"/>
          </p:nvPr>
        </p:nvSpPr>
        <p:spPr bwMode="auto">
          <a:xfrm>
            <a:off x="-17463" y="417145"/>
            <a:ext cx="9161463" cy="10156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
                <a:srgbClr val="000066"/>
              </a:buClr>
              <a:buSzPct val="25000"/>
              <a:buFont typeface="Times" pitchFamily="18" charset="0"/>
              <a:buNone/>
              <a:tabLst/>
              <a:defRPr/>
            </a:pPr>
            <a:r>
              <a:rPr kumimoji="0" lang="en-US" altLang="en-US" sz="3000" i="0"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Both provide habitat for fish and invertebrates.</a:t>
            </a:r>
          </a:p>
          <a:p>
            <a:pPr marL="0" marR="0" lvl="0" indent="0" algn="ctr" defTabSz="914400" rtl="0" eaLnBrk="0" fontAlgn="base" latinLnBrk="0" hangingPunct="0">
              <a:lnSpc>
                <a:spcPct val="100000"/>
              </a:lnSpc>
              <a:spcBef>
                <a:spcPct val="0"/>
              </a:spcBef>
              <a:spcAft>
                <a:spcPct val="0"/>
              </a:spcAft>
              <a:buClr>
                <a:srgbClr val="000066"/>
              </a:buClr>
              <a:buSzPct val="25000"/>
              <a:buFont typeface="Times" pitchFamily="18" charset="0"/>
              <a:buNone/>
              <a:tabLst/>
              <a:defRPr/>
            </a:pPr>
            <a:r>
              <a:rPr kumimoji="0" lang="en-US" altLang="en-US" sz="3000" i="0" u="none" strike="noStrike" kern="1200" cap="none" spc="0" normalizeH="0" baseline="0" noProof="0" dirty="0">
                <a:ln>
                  <a:noFill/>
                </a:ln>
                <a:solidFill>
                  <a:schemeClr val="bg1"/>
                </a:solidFill>
                <a:effectLst/>
                <a:uLnTx/>
                <a:uFillTx/>
                <a:latin typeface="Arial" pitchFamily="34" charset="0"/>
                <a:ea typeface="MS PGothic" pitchFamily="34" charset="-128"/>
                <a:cs typeface="Arial" pitchFamily="34" charset="0"/>
              </a:rPr>
              <a:t>How many can you find?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Grp="1" noChangeArrowheads="1"/>
          </p:cNvSpPr>
          <p:nvPr>
            <p:ph type="title" idx="4294967295"/>
          </p:nvPr>
        </p:nvSpPr>
        <p:spPr bwMode="auto">
          <a:xfrm>
            <a:off x="990600" y="228362"/>
            <a:ext cx="7162800" cy="163121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1200" dirty="0">
                <a:ln w="19050">
                  <a:noFill/>
                  <a:prstDash val="solid"/>
                </a:ln>
                <a:solidFill>
                  <a:schemeClr val="accent3"/>
                </a:solidFill>
                <a:latin typeface="Arial" panose="020B0604020202020204" pitchFamily="34" charset="0"/>
                <a:cs typeface="Arial" panose="020B0604020202020204" pitchFamily="34" charset="0"/>
              </a:rPr>
              <a:t>H</a:t>
            </a:r>
            <a:r>
              <a:rPr kumimoji="0" lang="en-US" sz="3600"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ow do deep-sea corals eat?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Think about it while you explore them!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endParaRPr>
          </a:p>
        </p:txBody>
      </p:sp>
      <p:pic>
        <p:nvPicPr>
          <p:cNvPr id="17412" name="Picture 1" descr="Deep-sea coral, Lophelia pertusa. This coral is whitish with light peach tentacles on polyps."/>
          <p:cNvPicPr>
            <a:picLocks noChangeAspect="1"/>
          </p:cNvPicPr>
          <p:nvPr/>
        </p:nvPicPr>
        <p:blipFill>
          <a:blip r:embed="rId4">
            <a:extLst>
              <a:ext uri="{28A0092B-C50C-407E-A947-70E740481C1C}">
                <a14:useLocalDpi xmlns:a14="http://schemas.microsoft.com/office/drawing/2010/main" val="0"/>
              </a:ext>
            </a:extLst>
          </a:blip>
          <a:srcRect t="15385" b="5524"/>
          <a:stretch>
            <a:fillRect/>
          </a:stretch>
        </p:blipFill>
        <p:spPr bwMode="auto">
          <a:xfrm>
            <a:off x="0" y="1676400"/>
            <a:ext cx="91773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215"/>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 Box 3"/>
          <p:cNvSpPr txBox="1">
            <a:spLocks noGrp="1" noChangeArrowheads="1"/>
          </p:cNvSpPr>
          <p:nvPr>
            <p:ph type="title" idx="4294967295"/>
          </p:nvPr>
        </p:nvSpPr>
        <p:spPr bwMode="auto">
          <a:xfrm>
            <a:off x="153154" y="309771"/>
            <a:ext cx="8839200" cy="10156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How many types of deep-sea corals are there?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How long can they live?</a:t>
            </a:r>
          </a:p>
        </p:txBody>
      </p:sp>
      <p:sp>
        <p:nvSpPr>
          <p:cNvPr id="4" name="Text Box 4"/>
          <p:cNvSpPr txBox="1">
            <a:spLocks noChangeArrowheads="1"/>
          </p:cNvSpPr>
          <p:nvPr/>
        </p:nvSpPr>
        <p:spPr bwMode="auto">
          <a:xfrm>
            <a:off x="141431" y="1928113"/>
            <a:ext cx="3058969" cy="470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342900" indent="-342900">
              <a:spcBef>
                <a:spcPct val="0"/>
              </a:spcBef>
              <a:spcAft>
                <a:spcPts val="600"/>
              </a:spcAft>
              <a:buClr>
                <a:schemeClr val="bg1"/>
              </a:buClr>
              <a:buSzPct val="100000"/>
            </a:pPr>
            <a:r>
              <a:rPr lang="en-US" altLang="en-US" sz="2150" dirty="0">
                <a:solidFill>
                  <a:schemeClr val="bg1"/>
                </a:solidFill>
                <a:latin typeface="Arial" pitchFamily="34" charset="0"/>
                <a:cs typeface="Arial" pitchFamily="34" charset="0"/>
              </a:rPr>
              <a:t>3,000+ species! </a:t>
            </a:r>
          </a:p>
          <a:p>
            <a:pPr marL="342900" indent="-342900">
              <a:spcBef>
                <a:spcPct val="0"/>
              </a:spcBef>
              <a:spcAft>
                <a:spcPts val="600"/>
              </a:spcAft>
              <a:buClr>
                <a:schemeClr val="bg1"/>
              </a:buClr>
              <a:buSzPct val="100000"/>
            </a:pPr>
            <a:r>
              <a:rPr lang="en-US" altLang="en-US" sz="2150" dirty="0">
                <a:solidFill>
                  <a:schemeClr val="bg1"/>
                </a:solidFill>
                <a:latin typeface="Arial" pitchFamily="34" charset="0"/>
                <a:cs typeface="Arial" pitchFamily="34" charset="0"/>
              </a:rPr>
              <a:t>Found all around world</a:t>
            </a:r>
          </a:p>
          <a:p>
            <a:pPr marL="342900" indent="-342900">
              <a:spcBef>
                <a:spcPct val="0"/>
              </a:spcBef>
              <a:spcAft>
                <a:spcPts val="600"/>
              </a:spcAft>
              <a:buClr>
                <a:schemeClr val="bg1"/>
              </a:buClr>
              <a:buSzPct val="100000"/>
            </a:pPr>
            <a:r>
              <a:rPr lang="en-US" altLang="en-US" sz="2150" dirty="0">
                <a:solidFill>
                  <a:schemeClr val="bg1"/>
                </a:solidFill>
                <a:latin typeface="Arial" pitchFamily="34" charset="0"/>
                <a:cs typeface="Arial" pitchFamily="34" charset="0"/>
              </a:rPr>
              <a:t>New species discovered every year</a:t>
            </a:r>
          </a:p>
          <a:p>
            <a:pPr marL="342900" indent="-342900">
              <a:spcBef>
                <a:spcPct val="0"/>
              </a:spcBef>
              <a:spcAft>
                <a:spcPts val="600"/>
              </a:spcAft>
              <a:buClr>
                <a:schemeClr val="bg1"/>
              </a:buClr>
              <a:buSzPct val="100000"/>
            </a:pPr>
            <a:r>
              <a:rPr lang="en-US" altLang="en-US" sz="2150" dirty="0">
                <a:solidFill>
                  <a:schemeClr val="bg1"/>
                </a:solidFill>
                <a:latin typeface="Arial" pitchFamily="34" charset="0"/>
                <a:cs typeface="Arial" pitchFamily="34" charset="0"/>
              </a:rPr>
              <a:t>Can be 4,000+ years old!</a:t>
            </a:r>
          </a:p>
          <a:p>
            <a:pPr marL="342900" indent="-342900">
              <a:spcBef>
                <a:spcPct val="0"/>
              </a:spcBef>
              <a:buClr>
                <a:schemeClr val="bg1"/>
              </a:buClr>
              <a:buSzPct val="100000"/>
            </a:pPr>
            <a:r>
              <a:rPr lang="en-US" altLang="en-US" sz="2150" dirty="0">
                <a:solidFill>
                  <a:schemeClr val="bg1"/>
                </a:solidFill>
                <a:latin typeface="Arial" pitchFamily="34" charset="0"/>
                <a:cs typeface="Arial" pitchFamily="34" charset="0"/>
              </a:rPr>
              <a:t>Can live in frigid temperatures of  </a:t>
            </a:r>
            <a:br>
              <a:rPr lang="en-US" altLang="en-US" sz="2150" dirty="0">
                <a:solidFill>
                  <a:schemeClr val="bg1"/>
                </a:solidFill>
                <a:latin typeface="Arial" pitchFamily="34" charset="0"/>
                <a:cs typeface="Arial" pitchFamily="34" charset="0"/>
              </a:rPr>
            </a:br>
            <a:r>
              <a:rPr lang="en-US" altLang="en-US" sz="2150" dirty="0">
                <a:solidFill>
                  <a:schemeClr val="bg1"/>
                </a:solidFill>
                <a:latin typeface="Arial" pitchFamily="34" charset="0"/>
                <a:cs typeface="Arial" pitchFamily="34" charset="0"/>
              </a:rPr>
              <a:t>-1 degree Celsius (30.2°F)!</a:t>
            </a:r>
          </a:p>
          <a:p>
            <a:pPr marL="342900" indent="-342900">
              <a:spcBef>
                <a:spcPct val="0"/>
              </a:spcBef>
              <a:buClr>
                <a:srgbClr val="000066"/>
              </a:buClr>
              <a:buSzPct val="25000"/>
            </a:pPr>
            <a:endParaRPr lang="en-US" altLang="en-US" sz="2150" dirty="0">
              <a:solidFill>
                <a:schemeClr val="bg1"/>
              </a:solidFill>
              <a:latin typeface="Arial" pitchFamily="34" charset="0"/>
              <a:cs typeface="Arial" pitchFamily="34" charset="0"/>
            </a:endParaRPr>
          </a:p>
        </p:txBody>
      </p:sp>
      <p:pic>
        <p:nvPicPr>
          <p:cNvPr id="2" name="Picture 6" descr="A close-up of a rocky substrate with corals and sponges growing on it.">
            <a:extLst>
              <a:ext uri="{FF2B5EF4-FFF2-40B4-BE49-F238E27FC236}">
                <a16:creationId xmlns:a16="http://schemas.microsoft.com/office/drawing/2014/main" id="{3373E9CA-4215-19CE-60C1-75430782786C}"/>
              </a:ext>
            </a:extLst>
          </p:cNvPr>
          <p:cNvPicPr>
            <a:picLocks noChangeAspect="1"/>
          </p:cNvPicPr>
          <p:nvPr/>
        </p:nvPicPr>
        <p:blipFill rotWithShape="1">
          <a:blip r:embed="rId4">
            <a:extLst>
              <a:ext uri="{28A0092B-C50C-407E-A947-70E740481C1C}">
                <a14:useLocalDpi xmlns:a14="http://schemas.microsoft.com/office/drawing/2010/main" val="0"/>
              </a:ext>
            </a:extLst>
          </a:blip>
          <a:srcRect l="4167" t="31270" r="29165" b="7623"/>
          <a:stretch/>
        </p:blipFill>
        <p:spPr bwMode="auto">
          <a:xfrm>
            <a:off x="3048000" y="1966387"/>
            <a:ext cx="6096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9" descr="This organism is red-orange and its soft body is covered in white spots. It moves along the sea floor and resembles a cucumber, having a cylindrical body. This is a sea cucum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307013"/>
            <a:ext cx="320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3" name="Picture 8" descr="This orange organism is also cucumber-shaped and can move freely. It has several spines projecting from its body. This is a sea cucumb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164013"/>
            <a:ext cx="3198813"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2" name="Picture 7" descr="A group of red-orange organisms is attached to a rock. Multiple thin arms are attached to a central disc. The arms resemble feathers and extend up into the water. These are feather stars."/>
          <p:cNvPicPr>
            <a:picLocks noChangeAspect="1" noChangeArrowheads="1"/>
          </p:cNvPicPr>
          <p:nvPr/>
        </p:nvPicPr>
        <p:blipFill>
          <a:blip r:embed="rId6">
            <a:extLst>
              <a:ext uri="{28A0092B-C50C-407E-A947-70E740481C1C}">
                <a14:useLocalDpi xmlns:a14="http://schemas.microsoft.com/office/drawing/2010/main" val="0"/>
              </a:ext>
            </a:extLst>
          </a:blip>
          <a:srcRect l="-2"/>
          <a:stretch>
            <a:fillRect/>
          </a:stretch>
        </p:blipFill>
        <p:spPr bwMode="auto">
          <a:xfrm>
            <a:off x="2971800" y="4240213"/>
            <a:ext cx="297180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1" name="Picture 6" descr="This organism is orange and has a central disc with 16 arms radiating from the center. Its body is covered with small bumps. It is a sun st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40213"/>
            <a:ext cx="29670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08" name="Picture 5" descr="This peach-colored organism is attached to the sea floor. It has a disc-shaped center to which five pairs of arms attach. Arms branch into smaller and smaller subdivisions, which creates a geometric pattern. It is a basket st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1878013"/>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0" name="Picture 4" descr="This organism looks a bit like a spider. It is light red on its upper side. The two claws are very long and it has three pair of thin walking legs. It has a hard exterior. It is a squat lobs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878013"/>
            <a:ext cx="297973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09" name="Picture 3" descr="This white organism is attached to the sea floor. Its body is in the form of a large cup with an irregularly folded wall. This is a glass vase spon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5" y="1893480"/>
            <a:ext cx="29622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4" name="Text Box 3"/>
          <p:cNvSpPr txBox="1">
            <a:spLocks noGrp="1" noChangeArrowheads="1"/>
          </p:cNvSpPr>
          <p:nvPr>
            <p:ph type="title" idx="4294967295"/>
          </p:nvPr>
        </p:nvSpPr>
        <p:spPr bwMode="auto">
          <a:xfrm>
            <a:off x="-17462" y="762000"/>
            <a:ext cx="9161462" cy="67710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kern="1200" dirty="0">
                <a:ln w="19050">
                  <a:noFill/>
                  <a:prstDash val="solid"/>
                </a:ln>
                <a:solidFill>
                  <a:schemeClr val="accent3"/>
                </a:solidFill>
                <a:latin typeface="Arial" panose="020B0604020202020204" pitchFamily="34" charset="0"/>
                <a:cs typeface="Arial" panose="020B0604020202020204" pitchFamily="34" charset="0"/>
              </a:rPr>
              <a:t>I</a:t>
            </a:r>
            <a:r>
              <a:rPr kumimoji="0" lang="en-US" sz="3800" i="0" u="none" strike="noStrike" kern="1200" cap="none" spc="0" normalizeH="0" baseline="0" noProof="0" dirty="0" err="1">
                <a:ln w="19050">
                  <a:noFill/>
                  <a:prstDash val="solid"/>
                </a:ln>
                <a:solidFill>
                  <a:schemeClr val="accent3"/>
                </a:solidFill>
                <a:effectLst/>
                <a:uLnTx/>
                <a:uFillTx/>
                <a:latin typeface="Arial" panose="020B0604020202020204" pitchFamily="34" charset="0"/>
                <a:cs typeface="Arial" panose="020B0604020202020204" pitchFamily="34" charset="0"/>
              </a:rPr>
              <a:t>nvertebrates</a:t>
            </a:r>
            <a:endParaRPr kumimoji="0" lang="en-US" sz="3800" i="0" u="none" strike="noStrike" kern="1200" cap="none" spc="0" normalizeH="0" baseline="0" noProof="0" dirty="0">
              <a:ln w="19050">
                <a:noFill/>
                <a:prstDash val="solid"/>
              </a:ln>
              <a:solidFill>
                <a:schemeClr val="accent3"/>
              </a:solidFill>
              <a:effectLst/>
              <a:uLnTx/>
              <a:uFillTx/>
              <a:latin typeface="Arial" panose="020B0604020202020204" pitchFamily="34" charset="0"/>
              <a:cs typeface="Arial" panose="020B0604020202020204" pitchFamily="34" charset="0"/>
            </a:endParaRPr>
          </a:p>
        </p:txBody>
      </p:sp>
      <p:sp>
        <p:nvSpPr>
          <p:cNvPr id="21515" name="Text Box 4"/>
          <p:cNvSpPr txBox="1">
            <a:spLocks noChangeArrowheads="1"/>
          </p:cNvSpPr>
          <p:nvPr/>
        </p:nvSpPr>
        <p:spPr bwMode="auto">
          <a:xfrm>
            <a:off x="-17462" y="248323"/>
            <a:ext cx="916146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dirty="0">
                <a:solidFill>
                  <a:schemeClr val="bg1"/>
                </a:solidFill>
                <a:latin typeface="Arial" pitchFamily="34" charset="0"/>
                <a:cs typeface="Arial" pitchFamily="34" charset="0"/>
              </a:rPr>
              <a:t>Incredible Biodiversity in Deep-sea Coral Communities!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7" name="Picture 9" descr="This fish is flat horizontally and has a flat tail. Its eyes protrude from the head. Its brown body blends in with the sea floor. It is a Pacific sanddab. "/>
          <p:cNvPicPr>
            <a:picLocks noChangeAspect="1" noChangeArrowheads="1"/>
          </p:cNvPicPr>
          <p:nvPr/>
        </p:nvPicPr>
        <p:blipFill>
          <a:blip r:embed="rId4">
            <a:extLst>
              <a:ext uri="{28A0092B-C50C-407E-A947-70E740481C1C}">
                <a14:useLocalDpi xmlns:a14="http://schemas.microsoft.com/office/drawing/2010/main" val="0"/>
              </a:ext>
            </a:extLst>
          </a:blip>
          <a:srcRect t="-2"/>
          <a:stretch>
            <a:fillRect/>
          </a:stretch>
        </p:blipFill>
        <p:spPr bwMode="auto">
          <a:xfrm>
            <a:off x="5943600" y="4267200"/>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6" name="Picture 8" descr="This fish is long and tapered with a tail resembling a rat tail. Its front fins are triangular-shaped extend straight out from the sides of the body like airplane wings. It is brown with white spots. It is a spotted ratfi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267200"/>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5" name="Picture 6" descr="This fish has a large head and tapered body. It is mottled brown and white. It is a lingc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67200"/>
            <a:ext cx="30892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2" name="Picture 1" descr="This fish has a broader body than the other species on this slide. It is tan and has a fan-shaped tail. This is another Sebastes rockfish."/>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83275" y="1981200"/>
            <a:ext cx="3260725"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This fish has a broad body and is orange with white spots. Its tail is fan-shaped. It is also a Sebastes rockfis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981200"/>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3" name="Picture 3" descr="This fish has a broad body and is mottled light and dark grey. Its tail is fan-shaped. It is a Sebastes rockfis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981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2538" name="Text Box 4"/>
          <p:cNvSpPr txBox="1">
            <a:spLocks noChangeArrowheads="1"/>
          </p:cNvSpPr>
          <p:nvPr/>
        </p:nvSpPr>
        <p:spPr bwMode="auto">
          <a:xfrm>
            <a:off x="0" y="894546"/>
            <a:ext cx="916146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dirty="0">
                <a:solidFill>
                  <a:schemeClr val="bg1"/>
                </a:solidFill>
                <a:latin typeface="Arial" pitchFamily="34" charset="0"/>
                <a:cs typeface="Arial" pitchFamily="34" charset="0"/>
              </a:rPr>
              <a:t>Look at body shape, behavior and coloring.</a:t>
            </a:r>
          </a:p>
        </p:txBody>
      </p:sp>
      <p:sp>
        <p:nvSpPr>
          <p:cNvPr id="13" name="Text Box 3"/>
          <p:cNvSpPr txBox="1">
            <a:spLocks noGrp="1" noChangeArrowheads="1"/>
          </p:cNvSpPr>
          <p:nvPr>
            <p:ph type="title" idx="4294967295"/>
          </p:nvPr>
        </p:nvSpPr>
        <p:spPr bwMode="auto">
          <a:xfrm>
            <a:off x="168275" y="161092"/>
            <a:ext cx="8839200" cy="67710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Vertebrates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3" descr="A sea pen with its polyps retracted."/>
          <p:cNvPicPr>
            <a:picLocks noChangeAspect="1"/>
          </p:cNvPicPr>
          <p:nvPr/>
        </p:nvPicPr>
        <p:blipFill>
          <a:blip r:embed="rId4">
            <a:extLst>
              <a:ext uri="{28A0092B-C50C-407E-A947-70E740481C1C}">
                <a14:useLocalDpi xmlns:a14="http://schemas.microsoft.com/office/drawing/2010/main" val="0"/>
              </a:ext>
            </a:extLst>
          </a:blip>
          <a:srcRect t="5080" b="7339"/>
          <a:stretch>
            <a:fillRect/>
          </a:stretch>
        </p:blipFill>
        <p:spPr bwMode="auto">
          <a:xfrm>
            <a:off x="6946900" y="1685925"/>
            <a:ext cx="22034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2130548" y="2057400"/>
            <a:ext cx="47244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342900" indent="-342900">
              <a:spcBef>
                <a:spcPct val="0"/>
              </a:spcBef>
              <a:buClr>
                <a:srgbClr val="000066"/>
              </a:buClr>
              <a:buSzPct val="25000"/>
            </a:pPr>
            <a:r>
              <a:rPr lang="en-US" altLang="en-US" sz="2500" dirty="0">
                <a:solidFill>
                  <a:schemeClr val="bg1"/>
                </a:solidFill>
                <a:latin typeface="Arial" pitchFamily="34" charset="0"/>
                <a:cs typeface="Arial" pitchFamily="34" charset="0"/>
              </a:rPr>
              <a:t>Corals are colonies of small individual coral polyps</a:t>
            </a:r>
          </a:p>
          <a:p>
            <a:pPr marL="342900" indent="-342900">
              <a:spcBef>
                <a:spcPct val="0"/>
              </a:spcBef>
              <a:buClr>
                <a:srgbClr val="000066"/>
              </a:buClr>
              <a:buSzPct val="25000"/>
            </a:pPr>
            <a:endParaRPr lang="en-US" altLang="en-US" sz="2500" dirty="0">
              <a:solidFill>
                <a:schemeClr val="bg1"/>
              </a:solidFill>
              <a:latin typeface="Arial" pitchFamily="34" charset="0"/>
              <a:cs typeface="Arial" pitchFamily="34" charset="0"/>
            </a:endParaRPr>
          </a:p>
          <a:p>
            <a:pPr marL="342900" indent="-342900">
              <a:spcBef>
                <a:spcPct val="0"/>
              </a:spcBef>
              <a:buClr>
                <a:srgbClr val="000066"/>
              </a:buClr>
              <a:buSzPct val="25000"/>
            </a:pPr>
            <a:endParaRPr lang="en-US" altLang="en-US" sz="2500" dirty="0">
              <a:solidFill>
                <a:schemeClr val="bg1"/>
              </a:solidFill>
              <a:latin typeface="Arial" pitchFamily="34" charset="0"/>
              <a:cs typeface="Arial" pitchFamily="34" charset="0"/>
            </a:endParaRPr>
          </a:p>
          <a:p>
            <a:pPr marL="342900" indent="-342900">
              <a:spcBef>
                <a:spcPct val="0"/>
              </a:spcBef>
              <a:buClr>
                <a:srgbClr val="000066"/>
              </a:buClr>
              <a:buSzPct val="25000"/>
            </a:pPr>
            <a:r>
              <a:rPr lang="en-US" altLang="en-US" sz="2500" dirty="0">
                <a:solidFill>
                  <a:schemeClr val="bg1"/>
                </a:solidFill>
                <a:latin typeface="Arial" pitchFamily="34" charset="0"/>
                <a:cs typeface="Arial" pitchFamily="34" charset="0"/>
              </a:rPr>
              <a:t>Left: Coral polyps of a sea pen extended and feeding on plankton </a:t>
            </a:r>
          </a:p>
          <a:p>
            <a:pPr marL="342900" indent="-342900">
              <a:spcBef>
                <a:spcPct val="0"/>
              </a:spcBef>
              <a:buClr>
                <a:srgbClr val="000066"/>
              </a:buClr>
              <a:buSzPct val="25000"/>
            </a:pPr>
            <a:endParaRPr lang="en-US" altLang="en-US" sz="1200" dirty="0">
              <a:solidFill>
                <a:schemeClr val="bg1"/>
              </a:solidFill>
              <a:latin typeface="Arial" pitchFamily="34" charset="0"/>
              <a:cs typeface="Arial" pitchFamily="34" charset="0"/>
            </a:endParaRPr>
          </a:p>
          <a:p>
            <a:pPr marL="1662113" indent="-581025" algn="r">
              <a:spcBef>
                <a:spcPct val="0"/>
              </a:spcBef>
              <a:buClr>
                <a:srgbClr val="000066"/>
              </a:buClr>
              <a:buSzPct val="25000"/>
              <a:buNone/>
            </a:pPr>
            <a:r>
              <a:rPr lang="en-US" altLang="en-US" sz="2500" dirty="0">
                <a:solidFill>
                  <a:schemeClr val="bg1"/>
                </a:solidFill>
                <a:latin typeface="Arial" pitchFamily="34" charset="0"/>
                <a:cs typeface="Arial" pitchFamily="34" charset="0"/>
              </a:rPr>
              <a:t>Right: A sea pen with the coral polyps retracted</a:t>
            </a:r>
          </a:p>
        </p:txBody>
      </p:sp>
      <p:pic>
        <p:nvPicPr>
          <p:cNvPr id="18437" name="Picture 1" descr="A sea pen with its coral polyps extended into the water, resembling small flowers growing from a central stalk."/>
          <p:cNvPicPr>
            <a:picLocks noChangeAspect="1"/>
          </p:cNvPicPr>
          <p:nvPr/>
        </p:nvPicPr>
        <p:blipFill>
          <a:blip r:embed="rId5">
            <a:extLst>
              <a:ext uri="{28A0092B-C50C-407E-A947-70E740481C1C}">
                <a14:useLocalDpi xmlns:a14="http://schemas.microsoft.com/office/drawing/2010/main" val="0"/>
              </a:ext>
            </a:extLst>
          </a:blip>
          <a:srcRect t="7381" b="4471"/>
          <a:stretch>
            <a:fillRect/>
          </a:stretch>
        </p:blipFill>
        <p:spPr bwMode="auto">
          <a:xfrm>
            <a:off x="0" y="1685925"/>
            <a:ext cx="2265363"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Grp="1" noChangeArrowheads="1"/>
          </p:cNvSpPr>
          <p:nvPr>
            <p:ph type="title" idx="4294967295"/>
          </p:nvPr>
        </p:nvSpPr>
        <p:spPr bwMode="auto">
          <a:xfrm>
            <a:off x="152400" y="457200"/>
            <a:ext cx="8839200" cy="784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Coral Biology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Grp="1" noChangeArrowheads="1"/>
          </p:cNvSpPr>
          <p:nvPr>
            <p:ph type="title" idx="4294967295"/>
          </p:nvPr>
        </p:nvSpPr>
        <p:spPr bwMode="auto">
          <a:xfrm>
            <a:off x="-14288" y="457200"/>
            <a:ext cx="9144001" cy="67710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Understanding Scientific Methods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a:srcRect b="24375"/>
          <a:stretch>
            <a:fillRect/>
          </a:stretch>
        </p:blipFill>
        <p:spPr>
          <a:xfrm>
            <a:off x="0" y="1676400"/>
            <a:ext cx="9144000" cy="5186374"/>
          </a:xfrm>
          <a:prstGeom prst="rect">
            <a:avLst/>
          </a:prstGeom>
        </p:spPr>
      </p:pic>
      <p:sp>
        <p:nvSpPr>
          <p:cNvPr id="9220" name="Text Box 3"/>
          <p:cNvSpPr txBox="1">
            <a:spLocks noChangeArrowheads="1"/>
          </p:cNvSpPr>
          <p:nvPr/>
        </p:nvSpPr>
        <p:spPr bwMode="auto">
          <a:xfrm>
            <a:off x="14288" y="3581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3000" b="1" dirty="0">
                <a:solidFill>
                  <a:srgbClr val="FFFFFF"/>
                </a:solidFill>
                <a:latin typeface="Arial" pitchFamily="34" charset="0"/>
                <a:cs typeface="Arial" pitchFamily="34" charset="0"/>
              </a:rPr>
              <a:t>[Play a Deep-Sea Coral Community transect]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ntentSlide_Header">
            <a:extLst>
              <a:ext uri="{FF2B5EF4-FFF2-40B4-BE49-F238E27FC236}">
                <a16:creationId xmlns:a16="http://schemas.microsoft.com/office/drawing/2014/main" id="{27928976-FEE7-8554-9FA6-94BDADC71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9"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a:extLst>
              <a:ext uri="{FF2B5EF4-FFF2-40B4-BE49-F238E27FC236}">
                <a16:creationId xmlns:a16="http://schemas.microsoft.com/office/drawing/2014/main" id="{B5DF5989-09CE-25D6-E0F6-4DDB05CD07BD}"/>
              </a:ext>
            </a:extLst>
          </p:cNvPr>
          <p:cNvSpPr txBox="1">
            <a:spLocks noGrp="1" noChangeArrowheads="1"/>
          </p:cNvSpPr>
          <p:nvPr>
            <p:ph type="title" idx="4294967295"/>
          </p:nvPr>
        </p:nvSpPr>
        <p:spPr bwMode="auto">
          <a:xfrm>
            <a:off x="-12700" y="305256"/>
            <a:ext cx="9156700" cy="96949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
                <a:srgbClr val="000066"/>
              </a:buClr>
              <a:buSzPct val="25000"/>
              <a:buFontTx/>
              <a:buNone/>
              <a:tabLst/>
              <a:defRPr/>
            </a:pPr>
            <a:r>
              <a:rPr kumimoji="0" lang="en-US" altLang="en-US" sz="33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What do you observe? </a:t>
            </a:r>
          </a:p>
          <a:p>
            <a:pPr marL="0" marR="0" lvl="0" indent="0" algn="ctr" defTabSz="914400" rtl="0" eaLnBrk="0" fontAlgn="base" latinLnBrk="0" hangingPunct="0">
              <a:lnSpc>
                <a:spcPct val="100000"/>
              </a:lnSpc>
              <a:spcBef>
                <a:spcPct val="0"/>
              </a:spcBef>
              <a:spcAft>
                <a:spcPct val="0"/>
              </a:spcAft>
              <a:buClr>
                <a:srgbClr val="000066"/>
              </a:buClr>
              <a:buSzPct val="25000"/>
              <a:buFontTx/>
              <a:buNone/>
              <a:tabLst/>
              <a:defRPr/>
            </a:pPr>
            <a:r>
              <a:rPr kumimoji="0" lang="en-US" altLang="en-US" sz="24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Where might this photo have been taken? </a:t>
            </a:r>
          </a:p>
        </p:txBody>
      </p:sp>
      <p:pic>
        <p:nvPicPr>
          <p:cNvPr id="6" name="Picture 5" descr="A deep-sea coral community at Greater Farallones National Marine Sanctuary off the coast of California: Can you identify these three organisms? &#10;A Venus fly trap sea anemone is shown on the left.&#10;A white primnoid coral is covered in brittle stars, which use the corals’ structure to gather nutrients from the water currents. &#10;">
            <a:extLst>
              <a:ext uri="{FF2B5EF4-FFF2-40B4-BE49-F238E27FC236}">
                <a16:creationId xmlns:a16="http://schemas.microsoft.com/office/drawing/2014/main" id="{99CBD259-5B2D-AD27-0779-08BFE7E90D8F}"/>
              </a:ext>
            </a:extLst>
          </p:cNvPr>
          <p:cNvPicPr>
            <a:picLocks noChangeAspect="1"/>
          </p:cNvPicPr>
          <p:nvPr/>
        </p:nvPicPr>
        <p:blipFill>
          <a:blip r:embed="rId4"/>
          <a:stretch>
            <a:fillRect/>
          </a:stretch>
        </p:blipFill>
        <p:spPr>
          <a:xfrm>
            <a:off x="-23446" y="1718508"/>
            <a:ext cx="9144000" cy="5145354"/>
          </a:xfrm>
          <a:prstGeom prst="rect">
            <a:avLst/>
          </a:prstGeom>
        </p:spPr>
      </p:pic>
    </p:spTree>
    <p:extLst>
      <p:ext uri="{BB962C8B-B14F-4D97-AF65-F5344CB8AC3E}">
        <p14:creationId xmlns:p14="http://schemas.microsoft.com/office/powerpoint/2010/main" val="2843242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
          <p:cNvSpPr txBox="1">
            <a:spLocks noChangeArrowheads="1"/>
          </p:cNvSpPr>
          <p:nvPr/>
        </p:nvSpPr>
        <p:spPr bwMode="auto">
          <a:xfrm>
            <a:off x="8860" y="1828800"/>
            <a:ext cx="9067800" cy="4708981"/>
          </a:xfrm>
          <a:prstGeom prst="rect">
            <a:avLst/>
          </a:prstGeom>
          <a:noFill/>
          <a:ln>
            <a:noFill/>
          </a:ln>
          <a:effectLst>
            <a:glow rad="101600">
              <a:schemeClr val="accent4">
                <a:satMod val="175000"/>
                <a:alpha val="40000"/>
              </a:schemeClr>
            </a:glow>
            <a:innerShdw blurRad="63500" dist="50800">
              <a:prstClr val="black">
                <a:alpha val="50000"/>
              </a:prstClr>
            </a:innerShdw>
          </a:effectLst>
        </p:spPr>
        <p:txBody>
          <a:bodyPr>
            <a:spAutoFit/>
          </a:bodyPr>
          <a:lstStyle>
            <a:lvl1pPr marL="457200" indent="-457200">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Soft Corals</a:t>
            </a:r>
          </a:p>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    </a:t>
            </a:r>
            <a:r>
              <a:rPr lang="en-US" sz="2500" dirty="0">
                <a:solidFill>
                  <a:schemeClr val="bg1"/>
                </a:solidFill>
                <a:latin typeface="Arial" panose="020B0604020202020204" pitchFamily="34" charset="0"/>
                <a:cs typeface="Arial" panose="020B0604020202020204" pitchFamily="34" charset="0"/>
              </a:rPr>
              <a:t>Sea fans, sea pens, black coral</a:t>
            </a:r>
          </a:p>
          <a:p>
            <a:pPr marL="0" indent="0" algn="ctr" eaLnBrk="0" hangingPunct="0">
              <a:buClr>
                <a:srgbClr val="000066"/>
              </a:buClr>
              <a:buSzPct val="75000"/>
              <a:defRPr/>
            </a:pPr>
            <a:endParaRPr lang="en-US" sz="2500" dirty="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Hard Corals</a:t>
            </a:r>
          </a:p>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    </a:t>
            </a:r>
            <a:r>
              <a:rPr lang="en-US" sz="2500" dirty="0">
                <a:solidFill>
                  <a:schemeClr val="bg1"/>
                </a:solidFill>
                <a:latin typeface="Arial" panose="020B0604020202020204" pitchFamily="34" charset="0"/>
                <a:cs typeface="Arial" panose="020B0604020202020204" pitchFamily="34" charset="0"/>
              </a:rPr>
              <a:t>Cup corals, reef-building </a:t>
            </a:r>
            <a:r>
              <a:rPr lang="en-US" sz="2500" i="1" dirty="0" err="1">
                <a:solidFill>
                  <a:schemeClr val="bg1"/>
                </a:solidFill>
                <a:latin typeface="Arial" panose="020B0604020202020204" pitchFamily="34" charset="0"/>
                <a:cs typeface="Arial" panose="020B0604020202020204" pitchFamily="34" charset="0"/>
              </a:rPr>
              <a:t>Lophelia</a:t>
            </a:r>
            <a:endParaRPr lang="en-US" sz="2500" i="1" dirty="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endParaRPr lang="en-US" sz="2500" dirty="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Invertebrates</a:t>
            </a:r>
          </a:p>
          <a:p>
            <a:pPr marL="0" indent="0" algn="ctr" eaLnBrk="0" hangingPunct="0">
              <a:buClr>
                <a:srgbClr val="000066"/>
              </a:buClr>
              <a:buSzPct val="75000"/>
              <a:defRPr/>
            </a:pPr>
            <a:r>
              <a:rPr lang="en-US" sz="2500" dirty="0">
                <a:solidFill>
                  <a:schemeClr val="bg1"/>
                </a:solidFill>
                <a:latin typeface="Arial" panose="020B0604020202020204" pitchFamily="34" charset="0"/>
                <a:cs typeface="Arial" panose="020B0604020202020204" pitchFamily="34" charset="0"/>
              </a:rPr>
              <a:t>    Sea stars, sea urchins, sea cucumbers, feather stars, crustaceans</a:t>
            </a:r>
          </a:p>
          <a:p>
            <a:pPr marL="0" indent="0" algn="ctr" eaLnBrk="0" hangingPunct="0">
              <a:buClr>
                <a:srgbClr val="000066"/>
              </a:buClr>
              <a:buSzPct val="75000"/>
              <a:defRPr/>
            </a:pPr>
            <a:endParaRPr lang="en-US" sz="2500" dirty="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Vertebrates</a:t>
            </a:r>
          </a:p>
          <a:p>
            <a:pPr marL="0" indent="0" algn="ctr" eaLnBrk="0" hangingPunct="0">
              <a:buClr>
                <a:srgbClr val="000066"/>
              </a:buClr>
              <a:buSzPct val="75000"/>
              <a:defRPr/>
            </a:pPr>
            <a:r>
              <a:rPr lang="en-US" sz="2500" dirty="0">
                <a:solidFill>
                  <a:schemeClr val="bg1"/>
                </a:solidFill>
                <a:latin typeface="Arial" panose="020B0604020202020204" pitchFamily="34" charset="0"/>
                <a:cs typeface="Arial" panose="020B0604020202020204" pitchFamily="34" charset="0"/>
              </a:rPr>
              <a:t>    Rockfish, lingcod, rays, other fish</a:t>
            </a:r>
          </a:p>
        </p:txBody>
      </p:sp>
      <p:sp>
        <p:nvSpPr>
          <p:cNvPr id="13318" name="TextBox 1"/>
          <p:cNvSpPr txBox="1">
            <a:spLocks noGrp="1" noChangeArrowheads="1"/>
          </p:cNvSpPr>
          <p:nvPr>
            <p:ph type="title" idx="4294967295"/>
          </p:nvPr>
        </p:nvSpPr>
        <p:spPr bwMode="auto">
          <a:xfrm>
            <a:off x="76200" y="457200"/>
            <a:ext cx="8915400" cy="8001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6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Species Identification</a:t>
            </a:r>
            <a:endParaRPr kumimoji="0" lang="en-US" altLang="en-US" sz="4600" i="0" u="none" strike="noStrike" kern="1200" cap="none" spc="0" normalizeH="0" baseline="0" noProof="0" dirty="0">
              <a:ln>
                <a:noFill/>
              </a:ln>
              <a:solidFill>
                <a:srgbClr val="FFFFFF"/>
              </a:solidFill>
              <a:effectLst/>
              <a:uLnTx/>
              <a:uFillTx/>
              <a:latin typeface="ITC Franklin Gothic DemiCd"/>
              <a:ea typeface="MS PGothic" pitchFamily="34" charset="-128"/>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p:cNvSpPr txBox="1">
            <a:spLocks noGrp="1" noChangeArrowheads="1"/>
          </p:cNvSpPr>
          <p:nvPr>
            <p:ph type="title" idx="4294967295"/>
          </p:nvPr>
        </p:nvSpPr>
        <p:spPr bwMode="auto">
          <a:xfrm>
            <a:off x="152400" y="228600"/>
            <a:ext cx="8839200" cy="113877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8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Laser dots are 10 cm apart.</a:t>
            </a:r>
            <a:br>
              <a:rPr kumimoji="0" lang="en-US" altLang="en-US" sz="38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br>
            <a:r>
              <a:rPr kumimoji="0" lang="en-US" altLang="en-US" sz="30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Can you spot them? </a:t>
            </a:r>
          </a:p>
        </p:txBody>
      </p:sp>
      <p:pic>
        <p:nvPicPr>
          <p:cNvPr id="24580" name="Picture 1" descr="A view of the sea floor with a fish and feather star present. Two red dots are visible on the surface of the sea floor."/>
          <p:cNvPicPr>
            <a:picLocks noChangeAspect="1"/>
          </p:cNvPicPr>
          <p:nvPr/>
        </p:nvPicPr>
        <p:blipFill>
          <a:blip r:embed="rId4">
            <a:extLst>
              <a:ext uri="{28A0092B-C50C-407E-A947-70E740481C1C}">
                <a14:useLocalDpi xmlns:a14="http://schemas.microsoft.com/office/drawing/2010/main" val="0"/>
              </a:ext>
            </a:extLst>
          </a:blip>
          <a:srcRect t="24806"/>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nut 7">
            <a:extLst>
              <a:ext uri="{C183D7F6-B498-43B3-948B-1728B52AA6E4}">
                <adec:decorative xmlns:adec="http://schemas.microsoft.com/office/drawing/2017/decorative" val="1"/>
              </a:ext>
            </a:extLst>
          </p:cNvPr>
          <p:cNvSpPr/>
          <p:nvPr/>
        </p:nvSpPr>
        <p:spPr bwMode="auto">
          <a:xfrm>
            <a:off x="5105400" y="3200400"/>
            <a:ext cx="2057400" cy="762000"/>
          </a:xfrm>
          <a:prstGeom prst="donut">
            <a:avLst>
              <a:gd name="adj" fmla="val 0"/>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9" name="Text Box 3"/>
          <p:cNvSpPr txBox="1">
            <a:spLocks noChangeArrowheads="1"/>
          </p:cNvSpPr>
          <p:nvPr/>
        </p:nvSpPr>
        <p:spPr bwMode="auto">
          <a:xfrm>
            <a:off x="457200" y="2184400"/>
            <a:ext cx="8693150" cy="954107"/>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eaLnBrk="0" hangingPunct="0">
              <a:spcBef>
                <a:spcPct val="50000"/>
              </a:spcBef>
              <a:defRPr/>
            </a:pPr>
            <a:r>
              <a:rPr lang="en-US" sz="2800" b="1" dirty="0">
                <a:latin typeface="Arial" panose="020B0604020202020204" pitchFamily="34" charset="0"/>
                <a:cs typeface="Arial" panose="020B0604020202020204" pitchFamily="34" charset="0"/>
              </a:rPr>
              <a:t>Researchers can measure the size of organisms, as well as distances and parts of the habitat. </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Grp="1" noChangeArrowheads="1"/>
          </p:cNvSpPr>
          <p:nvPr>
            <p:ph type="title" idx="4294967295"/>
          </p:nvPr>
        </p:nvSpPr>
        <p:spPr bwMode="auto">
          <a:xfrm>
            <a:off x="152400" y="457200"/>
            <a:ext cx="8839200" cy="6461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How do you rate species abundance?</a:t>
            </a:r>
          </a:p>
        </p:txBody>
      </p:sp>
      <p:sp>
        <p:nvSpPr>
          <p:cNvPr id="82948" name="Text Box 4"/>
          <p:cNvSpPr txBox="1">
            <a:spLocks noChangeArrowheads="1"/>
          </p:cNvSpPr>
          <p:nvPr/>
        </p:nvSpPr>
        <p:spPr bwMode="auto">
          <a:xfrm>
            <a:off x="609600" y="1844219"/>
            <a:ext cx="7848600" cy="4708981"/>
          </a:xfrm>
          <a:prstGeom prst="rect">
            <a:avLst/>
          </a:prstGeom>
          <a:noFill/>
          <a:ln w="9525">
            <a:noFill/>
            <a:miter lim="800000"/>
            <a:headEnd/>
            <a:tailEnd/>
          </a:ln>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000" dirty="0">
                <a:ln w="19050">
                  <a:noFill/>
                  <a:prstDash val="solid"/>
                </a:ln>
                <a:solidFill>
                  <a:schemeClr val="accent3"/>
                </a:solidFill>
                <a:latin typeface="Arial" panose="020B0604020202020204" pitchFamily="34" charset="0"/>
                <a:cs typeface="Arial" panose="020B0604020202020204" pitchFamily="34" charset="0"/>
              </a:rPr>
              <a:t>Single  1</a:t>
            </a:r>
          </a:p>
          <a:p>
            <a:pPr algn="ctr" eaLnBrk="0" hangingPunct="0">
              <a:spcBef>
                <a:spcPct val="50000"/>
              </a:spcBef>
              <a:defRPr/>
            </a:pPr>
            <a:endParaRPr lang="en-US" sz="1000" dirty="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r>
              <a:rPr lang="en-US" sz="4000" dirty="0">
                <a:ln w="19050">
                  <a:noFill/>
                  <a:prstDash val="solid"/>
                </a:ln>
                <a:solidFill>
                  <a:schemeClr val="accent3"/>
                </a:solidFill>
                <a:latin typeface="Arial" panose="020B0604020202020204" pitchFamily="34" charset="0"/>
                <a:cs typeface="Arial" panose="020B0604020202020204" pitchFamily="34" charset="0"/>
              </a:rPr>
              <a:t>Few 2-10</a:t>
            </a:r>
          </a:p>
          <a:p>
            <a:pPr algn="ctr" eaLnBrk="0" hangingPunct="0">
              <a:spcBef>
                <a:spcPct val="50000"/>
              </a:spcBef>
              <a:defRPr/>
            </a:pPr>
            <a:endParaRPr lang="en-US" sz="1000" dirty="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r>
              <a:rPr lang="en-US" sz="5000" dirty="0">
                <a:ln w="19050">
                  <a:noFill/>
                  <a:prstDash val="solid"/>
                </a:ln>
                <a:solidFill>
                  <a:schemeClr val="accent3"/>
                </a:solidFill>
                <a:latin typeface="Arial" panose="020B0604020202020204" pitchFamily="34" charset="0"/>
                <a:cs typeface="Arial" panose="020B0604020202020204" pitchFamily="34" charset="0"/>
              </a:rPr>
              <a:t>Many 11-50</a:t>
            </a:r>
          </a:p>
          <a:p>
            <a:pPr algn="ctr" eaLnBrk="0" hangingPunct="0">
              <a:spcBef>
                <a:spcPct val="50000"/>
              </a:spcBef>
              <a:defRPr/>
            </a:pPr>
            <a:endParaRPr lang="en-US" sz="1000" dirty="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r>
              <a:rPr lang="en-US" dirty="0">
                <a:ln w="19050">
                  <a:noFill/>
                  <a:prstDash val="solid"/>
                </a:ln>
                <a:solidFill>
                  <a:schemeClr val="accent3"/>
                </a:solidFill>
                <a:latin typeface="Arial" panose="020B0604020202020204" pitchFamily="34" charset="0"/>
                <a:cs typeface="Arial" panose="020B0604020202020204" pitchFamily="34" charset="0"/>
              </a:rPr>
              <a:t>Abundant &gt;50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Grp="1" noChangeArrowheads="1"/>
          </p:cNvSpPr>
          <p:nvPr>
            <p:ph type="title" idx="4294967295"/>
          </p:nvPr>
        </p:nvSpPr>
        <p:spPr bwMode="auto">
          <a:xfrm>
            <a:off x="152400" y="133350"/>
            <a:ext cx="8839200" cy="6477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Single (S)</a:t>
            </a:r>
          </a:p>
        </p:txBody>
      </p:sp>
      <p:pic>
        <p:nvPicPr>
          <p:cNvPr id="26627" name="Picture 3" descr="A bubblegum coral looks like many organisms because of its branched structure. A single base shows it is one organism.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950913"/>
            <a:ext cx="915035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descr="Instructions on how to count organisms. A single rockfish is present, which is counted as one.">
            <a:extLst>
              <a:ext uri="{FF2B5EF4-FFF2-40B4-BE49-F238E27FC236}">
                <a16:creationId xmlns:a16="http://schemas.microsoft.com/office/drawing/2014/main" id="{14361335-80C9-287E-743F-88A9133531EC}"/>
              </a:ext>
            </a:extLst>
          </p:cNvPr>
          <p:cNvGrpSpPr/>
          <p:nvPr/>
        </p:nvGrpSpPr>
        <p:grpSpPr>
          <a:xfrm>
            <a:off x="873125" y="3030538"/>
            <a:ext cx="4232275" cy="3827462"/>
            <a:chOff x="873125" y="3030538"/>
            <a:chExt cx="4232275" cy="3827462"/>
          </a:xfrm>
        </p:grpSpPr>
        <p:sp>
          <p:nvSpPr>
            <p:cNvPr id="5" name="Donut 4" descr="Encircles the single fish"/>
            <p:cNvSpPr/>
            <p:nvPr/>
          </p:nvSpPr>
          <p:spPr bwMode="auto">
            <a:xfrm>
              <a:off x="3429000" y="5029200"/>
              <a:ext cx="1676400" cy="18288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cxnSp>
          <p:nvCxnSpPr>
            <p:cNvPr id="8" name="Straight Arrow Connector 7">
              <a:extLst>
                <a:ext uri="{C183D7F6-B498-43B3-948B-1728B52AA6E4}">
                  <adec:decorative xmlns:adec="http://schemas.microsoft.com/office/drawing/2017/decorative" val="1"/>
                </a:ext>
              </a:extLst>
            </p:cNvPr>
            <p:cNvCxnSpPr>
              <a:cxnSpLocks noChangeShapeType="1"/>
              <a:stCxn id="11" idx="2"/>
            </p:cNvCxnSpPr>
            <p:nvPr/>
          </p:nvCxnSpPr>
          <p:spPr bwMode="auto">
            <a:xfrm>
              <a:off x="1825625" y="4046538"/>
              <a:ext cx="1821656" cy="1154906"/>
            </a:xfrm>
            <a:prstGeom prst="straightConnector1">
              <a:avLst/>
            </a:prstGeom>
            <a:noFill/>
            <a:ln w="57150">
              <a:solidFill>
                <a:schemeClr val="bg1"/>
              </a:solidFill>
              <a:round/>
              <a:headEnd/>
              <a:tailEnd type="arrow" w="med" len="med"/>
            </a:ln>
            <a:extLst>
              <a:ext uri="{909E8E84-426E-40DD-AFC4-6F175D3DCCD1}">
                <a14:hiddenFill xmlns:a14="http://schemas.microsoft.com/office/drawing/2010/main">
                  <a:noFill/>
                </a14:hiddenFill>
              </a:ext>
            </a:extLst>
          </p:spPr>
        </p:cxnSp>
        <p:sp>
          <p:nvSpPr>
            <p:cNvPr id="11" name="TextBox 10"/>
            <p:cNvSpPr txBox="1">
              <a:spLocks noChangeArrowheads="1"/>
            </p:cNvSpPr>
            <p:nvPr/>
          </p:nvSpPr>
          <p:spPr bwMode="auto">
            <a:xfrm>
              <a:off x="873125" y="3030538"/>
              <a:ext cx="1905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3000" dirty="0">
                  <a:solidFill>
                    <a:schemeClr val="bg1"/>
                  </a:solidFill>
                  <a:latin typeface="Arial" pitchFamily="34" charset="0"/>
                  <a:cs typeface="Arial" pitchFamily="34" charset="0"/>
                </a:rPr>
                <a:t>Single Individual </a:t>
              </a:r>
            </a:p>
          </p:txBody>
        </p:sp>
      </p:grpSp>
      <p:grpSp>
        <p:nvGrpSpPr>
          <p:cNvPr id="9" name="Group 8" descr="It's more challenging to determine what a single coral colony is because it has multiple branches, like a tree. A single coral colony of bubblegum coral is pictured.">
            <a:extLst>
              <a:ext uri="{FF2B5EF4-FFF2-40B4-BE49-F238E27FC236}">
                <a16:creationId xmlns:a16="http://schemas.microsoft.com/office/drawing/2014/main" id="{68D8805B-1128-32D0-0562-4FE1C12E40BB}"/>
              </a:ext>
            </a:extLst>
          </p:cNvPr>
          <p:cNvGrpSpPr/>
          <p:nvPr/>
        </p:nvGrpSpPr>
        <p:grpSpPr>
          <a:xfrm>
            <a:off x="1257300" y="1323183"/>
            <a:ext cx="6515100" cy="4010817"/>
            <a:chOff x="1257300" y="1323183"/>
            <a:chExt cx="6515100" cy="4010817"/>
          </a:xfrm>
        </p:grpSpPr>
        <p:sp>
          <p:nvSpPr>
            <p:cNvPr id="6" name="Donut 5" descr="Encircles the bubblegum coral"/>
            <p:cNvSpPr/>
            <p:nvPr/>
          </p:nvSpPr>
          <p:spPr bwMode="auto">
            <a:xfrm>
              <a:off x="3657600" y="1524000"/>
              <a:ext cx="4114800" cy="3810000"/>
            </a:xfrm>
            <a:prstGeom prst="donut">
              <a:avLst>
                <a:gd name="adj" fmla="val 2059"/>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cxnSp>
          <p:nvCxnSpPr>
            <p:cNvPr id="13" name="Straight Arrow Connector 12">
              <a:extLst>
                <a:ext uri="{C183D7F6-B498-43B3-948B-1728B52AA6E4}">
                  <adec:decorative xmlns:adec="http://schemas.microsoft.com/office/drawing/2017/decorative" val="1"/>
                </a:ext>
              </a:extLst>
            </p:cNvPr>
            <p:cNvCxnSpPr>
              <a:cxnSpLocks noChangeShapeType="1"/>
            </p:cNvCxnSpPr>
            <p:nvPr/>
          </p:nvCxnSpPr>
          <p:spPr bwMode="auto">
            <a:xfrm>
              <a:off x="2736453" y="2042715"/>
              <a:ext cx="1080691" cy="610397"/>
            </a:xfrm>
            <a:prstGeom prst="straightConnector1">
              <a:avLst/>
            </a:prstGeom>
            <a:noFill/>
            <a:ln w="57150">
              <a:solidFill>
                <a:schemeClr val="bg1"/>
              </a:solidFill>
              <a:round/>
              <a:headEnd/>
              <a:tailEnd type="arrow" w="med" len="med"/>
            </a:ln>
            <a:extLst>
              <a:ext uri="{909E8E84-426E-40DD-AFC4-6F175D3DCCD1}">
                <a14:hiddenFill xmlns:a14="http://schemas.microsoft.com/office/drawing/2010/main">
                  <a:noFill/>
                </a14:hiddenFill>
              </a:ext>
            </a:extLst>
          </p:spPr>
        </p:cxnSp>
        <p:sp>
          <p:nvSpPr>
            <p:cNvPr id="16" name="TextBox 15"/>
            <p:cNvSpPr txBox="1">
              <a:spLocks noChangeArrowheads="1"/>
            </p:cNvSpPr>
            <p:nvPr/>
          </p:nvSpPr>
          <p:spPr bwMode="auto">
            <a:xfrm>
              <a:off x="1257300" y="1323183"/>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3000" dirty="0">
                  <a:solidFill>
                    <a:schemeClr val="bg1"/>
                  </a:solidFill>
                  <a:latin typeface="Arial" pitchFamily="34" charset="0"/>
                  <a:cs typeface="Arial" pitchFamily="34" charset="0"/>
                </a:rPr>
                <a:t>Single Colony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Five pink sea urchins are pres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228600" y="4183912"/>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9050">
                  <a:solidFill>
                    <a:schemeClr val="tx2">
                      <a:tint val="1000"/>
                    </a:schemeClr>
                  </a:solidFill>
                  <a:prstDash val="solid"/>
                </a:ln>
                <a:solidFill>
                  <a:schemeClr val="accent3"/>
                </a:solidFill>
                <a:latin typeface="Arial" panose="020B0604020202020204" pitchFamily="34" charset="0"/>
                <a:cs typeface="Arial" panose="020B0604020202020204" pitchFamily="34" charset="0"/>
              </a:rPr>
              <a:t>2-10</a:t>
            </a:r>
          </a:p>
        </p:txBody>
      </p:sp>
      <p:sp>
        <p:nvSpPr>
          <p:cNvPr id="6" name="Donut 5" descr="Shows location of one sea urchin"/>
          <p:cNvSpPr/>
          <p:nvPr/>
        </p:nvSpPr>
        <p:spPr bwMode="auto">
          <a:xfrm>
            <a:off x="6248400" y="4191000"/>
            <a:ext cx="1676400" cy="15240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7" name="Donut 6" descr="Shows location of one sea urchin"/>
          <p:cNvSpPr/>
          <p:nvPr/>
        </p:nvSpPr>
        <p:spPr bwMode="auto">
          <a:xfrm>
            <a:off x="3962400" y="1981200"/>
            <a:ext cx="1219200" cy="9906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8" name="Donut 7" descr="Shows location of one sea urchin"/>
          <p:cNvSpPr/>
          <p:nvPr/>
        </p:nvSpPr>
        <p:spPr bwMode="auto">
          <a:xfrm>
            <a:off x="2590800" y="2438400"/>
            <a:ext cx="1219200" cy="9906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9" name="Donut 8" descr="Shows location of one sea urchin"/>
          <p:cNvSpPr/>
          <p:nvPr/>
        </p:nvSpPr>
        <p:spPr bwMode="auto">
          <a:xfrm>
            <a:off x="1447800" y="1676400"/>
            <a:ext cx="1219200" cy="9906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10" name="Donut 9" descr="Shows location of one sea urchin"/>
          <p:cNvSpPr/>
          <p:nvPr/>
        </p:nvSpPr>
        <p:spPr bwMode="auto">
          <a:xfrm>
            <a:off x="0" y="1905000"/>
            <a:ext cx="762000" cy="8382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13" name="Text Box 3"/>
          <p:cNvSpPr txBox="1">
            <a:spLocks noGrp="1" noChangeArrowheads="1"/>
          </p:cNvSpPr>
          <p:nvPr>
            <p:ph type="title" idx="4294967295"/>
          </p:nvPr>
        </p:nvSpPr>
        <p:spPr bwMode="auto">
          <a:xfrm>
            <a:off x="152400" y="133350"/>
            <a:ext cx="8839200" cy="6477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Few (F)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A group of more than 11 fis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0" y="3962400"/>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9050">
                  <a:solidFill>
                    <a:schemeClr val="tx2">
                      <a:tint val="1000"/>
                    </a:schemeClr>
                  </a:solidFill>
                  <a:prstDash val="solid"/>
                </a:ln>
                <a:solidFill>
                  <a:schemeClr val="accent3"/>
                </a:solidFill>
                <a:latin typeface="Arial" panose="020B0604020202020204" pitchFamily="34" charset="0"/>
                <a:cs typeface="Arial" panose="020B0604020202020204" pitchFamily="34" charset="0"/>
              </a:rPr>
              <a:t>11-50</a:t>
            </a:r>
          </a:p>
        </p:txBody>
      </p:sp>
      <p:sp>
        <p:nvSpPr>
          <p:cNvPr id="6" name="Text Box 3"/>
          <p:cNvSpPr txBox="1">
            <a:spLocks noGrp="1" noChangeArrowheads="1"/>
          </p:cNvSpPr>
          <p:nvPr>
            <p:ph type="title" idx="4294967295"/>
          </p:nvPr>
        </p:nvSpPr>
        <p:spPr bwMode="auto">
          <a:xfrm>
            <a:off x="152400" y="133350"/>
            <a:ext cx="8839200" cy="6477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Many (M)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 group of many orange sea fans"/>
          <p:cNvPicPr>
            <a:picLocks noChangeAspect="1"/>
          </p:cNvPicPr>
          <p:nvPr/>
        </p:nvPicPr>
        <p:blipFill>
          <a:blip r:embed="rId3">
            <a:extLst>
              <a:ext uri="{28A0092B-C50C-407E-A947-70E740481C1C}">
                <a14:useLocalDpi xmlns:a14="http://schemas.microsoft.com/office/drawing/2010/main" val="0"/>
              </a:ext>
            </a:extLst>
          </a:blip>
          <a:srcRect t="5659"/>
          <a:stretch>
            <a:fillRect/>
          </a:stretch>
        </p:blipFill>
        <p:spPr bwMode="auto">
          <a:xfrm>
            <a:off x="0" y="1073150"/>
            <a:ext cx="9144000"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4038600" y="139065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600" b="1">
                <a:solidFill>
                  <a:srgbClr val="FFFFFF"/>
                </a:solidFill>
                <a:latin typeface="Arial" pitchFamily="34" charset="0"/>
                <a:cs typeface="Arial" pitchFamily="34" charset="0"/>
              </a:rPr>
              <a:t>50+</a:t>
            </a:r>
          </a:p>
        </p:txBody>
      </p:sp>
      <p:sp>
        <p:nvSpPr>
          <p:cNvPr id="6" name="Text Box 3"/>
          <p:cNvSpPr txBox="1">
            <a:spLocks noGrp="1" noChangeArrowheads="1"/>
          </p:cNvSpPr>
          <p:nvPr>
            <p:ph type="title" idx="4294967295"/>
          </p:nvPr>
        </p:nvSpPr>
        <p:spPr bwMode="auto">
          <a:xfrm>
            <a:off x="152400" y="268288"/>
            <a:ext cx="8839200" cy="64611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Abundant (A)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1" descr="A group of students record data along a tidepool transect which is indicated by a tape measure extended several feet across a rocky habitat."/>
          <p:cNvPicPr>
            <a:picLocks noChangeAspect="1"/>
          </p:cNvPicPr>
          <p:nvPr/>
        </p:nvPicPr>
        <p:blipFill>
          <a:blip r:embed="rId4">
            <a:extLst>
              <a:ext uri="{28A0092B-C50C-407E-A947-70E740481C1C}">
                <a14:useLocalDpi xmlns:a14="http://schemas.microsoft.com/office/drawing/2010/main" val="0"/>
              </a:ext>
            </a:extLst>
          </a:blip>
          <a:srcRect t="8917"/>
          <a:stretch>
            <a:fillRect/>
          </a:stretch>
        </p:blipFill>
        <p:spPr bwMode="auto">
          <a:xfrm>
            <a:off x="4465637" y="1676400"/>
            <a:ext cx="4678363"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3"/>
          <p:cNvSpPr txBox="1">
            <a:spLocks noChangeArrowheads="1"/>
          </p:cNvSpPr>
          <p:nvPr/>
        </p:nvSpPr>
        <p:spPr bwMode="auto">
          <a:xfrm>
            <a:off x="228600" y="1905000"/>
            <a:ext cx="4038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50000"/>
              </a:spcBef>
            </a:pPr>
            <a:r>
              <a:rPr lang="en-US" altLang="en-US" sz="3000" dirty="0">
                <a:solidFill>
                  <a:srgbClr val="FFFFFF"/>
                </a:solidFill>
                <a:latin typeface="Arial" pitchFamily="34" charset="0"/>
                <a:cs typeface="Arial" pitchFamily="34" charset="0"/>
              </a:rPr>
              <a:t>A straight line through a habitat for a specific distance or length of time </a:t>
            </a:r>
          </a:p>
          <a:p>
            <a:pPr marL="457200" indent="-457200">
              <a:spcBef>
                <a:spcPct val="50000"/>
              </a:spcBef>
            </a:pPr>
            <a:r>
              <a:rPr lang="en-US" altLang="en-US" sz="3000" dirty="0">
                <a:solidFill>
                  <a:srgbClr val="FFFFFF"/>
                </a:solidFill>
                <a:latin typeface="Arial" pitchFamily="34" charset="0"/>
                <a:cs typeface="Arial" pitchFamily="34" charset="0"/>
              </a:rPr>
              <a:t>Researchers record species diversity and abundance, as well as habitat type.</a:t>
            </a:r>
          </a:p>
          <a:p>
            <a:pPr marL="457200" indent="-457200">
              <a:spcBef>
                <a:spcPct val="50000"/>
              </a:spcBef>
            </a:pPr>
            <a:endParaRPr lang="en-US" altLang="en-US" sz="3000" dirty="0">
              <a:solidFill>
                <a:srgbClr val="FFFFFF"/>
              </a:solidFill>
              <a:latin typeface="Arial" pitchFamily="34" charset="0"/>
              <a:cs typeface="Arial" pitchFamily="34" charset="0"/>
            </a:endParaRPr>
          </a:p>
        </p:txBody>
      </p:sp>
      <p:sp>
        <p:nvSpPr>
          <p:cNvPr id="6" name="Text Box 3"/>
          <p:cNvSpPr txBox="1">
            <a:spLocks noGrp="1" noChangeArrowheads="1"/>
          </p:cNvSpPr>
          <p:nvPr>
            <p:ph type="title" idx="4294967295"/>
          </p:nvPr>
        </p:nvSpPr>
        <p:spPr bwMode="auto">
          <a:xfrm>
            <a:off x="152400" y="457200"/>
            <a:ext cx="8839200" cy="8001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600"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What’s a Transect?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Grp="1" noChangeArrowheads="1"/>
          </p:cNvSpPr>
          <p:nvPr>
            <p:ph type="title" idx="4294967295"/>
          </p:nvPr>
        </p:nvSpPr>
        <p:spPr bwMode="auto">
          <a:xfrm>
            <a:off x="152400" y="457200"/>
            <a:ext cx="8839200" cy="8001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sz="4600" kern="1200" dirty="0">
                <a:ln w="19050">
                  <a:noFill/>
                  <a:prstDash val="solid"/>
                </a:ln>
                <a:solidFill>
                  <a:schemeClr val="accent3"/>
                </a:solidFill>
                <a:latin typeface="Arial" panose="020B0604020202020204" pitchFamily="34" charset="0"/>
                <a:cs typeface="Arial" panose="020B0604020202020204" pitchFamily="34" charset="0"/>
              </a:rPr>
              <a:t>Why T</a:t>
            </a:r>
            <a:r>
              <a:rPr kumimoji="0" lang="en-US" sz="4600" i="0" u="none" strike="noStrike" kern="1200" cap="none" spc="0" normalizeH="0" baseline="0" noProof="0" dirty="0" err="1">
                <a:ln w="19050">
                  <a:noFill/>
                  <a:prstDash val="solid"/>
                </a:ln>
                <a:solidFill>
                  <a:schemeClr val="accent3"/>
                </a:solidFill>
                <a:effectLst/>
                <a:uLnTx/>
                <a:uFillTx/>
                <a:latin typeface="Arial" panose="020B0604020202020204" pitchFamily="34" charset="0"/>
                <a:cs typeface="Arial" panose="020B0604020202020204" pitchFamily="34" charset="0"/>
              </a:rPr>
              <a:t>ransects</a:t>
            </a:r>
            <a:r>
              <a:rPr kumimoji="0" lang="en-US" sz="4600" i="0" u="none" strike="noStrike" kern="1200" cap="none" spc="0" normalizeH="0" baseline="0" noProof="0" dirty="0">
                <a:ln w="19050">
                  <a:noFill/>
                  <a:prstDash val="solid"/>
                </a:ln>
                <a:solidFill>
                  <a:schemeClr val="accent3"/>
                </a:solidFill>
                <a:effectLst/>
                <a:uLnTx/>
                <a:uFillTx/>
                <a:latin typeface="Arial" panose="020B0604020202020204" pitchFamily="34" charset="0"/>
                <a:cs typeface="Arial" panose="020B0604020202020204" pitchFamily="34" charset="0"/>
              </a:rPr>
              <a:t>?</a:t>
            </a:r>
          </a:p>
        </p:txBody>
      </p:sp>
      <p:sp>
        <p:nvSpPr>
          <p:cNvPr id="56322" name="Text Box 3"/>
          <p:cNvSpPr txBox="1">
            <a:spLocks noChangeArrowheads="1"/>
          </p:cNvSpPr>
          <p:nvPr/>
        </p:nvSpPr>
        <p:spPr bwMode="auto">
          <a:xfrm>
            <a:off x="1219200" y="2071489"/>
            <a:ext cx="6553200" cy="379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50000"/>
              </a:spcBef>
              <a:spcAft>
                <a:spcPts val="1000"/>
              </a:spcAft>
            </a:pPr>
            <a:r>
              <a:rPr lang="en-US" altLang="en-US" dirty="0">
                <a:solidFill>
                  <a:srgbClr val="FFFFFF"/>
                </a:solidFill>
                <a:latin typeface="Arial" pitchFamily="34" charset="0"/>
                <a:cs typeface="Arial" pitchFamily="34" charset="0"/>
              </a:rPr>
              <a:t>Help us understand how an </a:t>
            </a:r>
            <a:br>
              <a:rPr lang="en-US" altLang="en-US" dirty="0">
                <a:solidFill>
                  <a:srgbClr val="FFFFFF"/>
                </a:solidFill>
                <a:latin typeface="Arial" pitchFamily="34" charset="0"/>
                <a:cs typeface="Arial" pitchFamily="34" charset="0"/>
              </a:rPr>
            </a:br>
            <a:r>
              <a:rPr lang="en-US" altLang="en-US" dirty="0">
                <a:solidFill>
                  <a:srgbClr val="FFFFFF"/>
                </a:solidFill>
                <a:latin typeface="Arial" pitchFamily="34" charset="0"/>
                <a:cs typeface="Arial" pitchFamily="34" charset="0"/>
              </a:rPr>
              <a:t>ecosystem functions</a:t>
            </a:r>
          </a:p>
          <a:p>
            <a:pPr marL="457200" indent="-457200">
              <a:spcBef>
                <a:spcPct val="50000"/>
              </a:spcBef>
              <a:spcAft>
                <a:spcPts val="1000"/>
              </a:spcAft>
            </a:pPr>
            <a:r>
              <a:rPr lang="en-US" altLang="en-US" dirty="0">
                <a:solidFill>
                  <a:srgbClr val="FFFFFF"/>
                </a:solidFill>
                <a:latin typeface="Arial" pitchFamily="34" charset="0"/>
                <a:cs typeface="Arial" pitchFamily="34" charset="0"/>
              </a:rPr>
              <a:t>May describe flow of energy </a:t>
            </a:r>
            <a:br>
              <a:rPr lang="en-US" altLang="en-US" dirty="0">
                <a:solidFill>
                  <a:srgbClr val="FFFFFF"/>
                </a:solidFill>
                <a:latin typeface="Arial" pitchFamily="34" charset="0"/>
                <a:cs typeface="Arial" pitchFamily="34" charset="0"/>
              </a:rPr>
            </a:br>
            <a:r>
              <a:rPr lang="en-US" altLang="en-US" dirty="0">
                <a:solidFill>
                  <a:srgbClr val="FFFFFF"/>
                </a:solidFill>
                <a:latin typeface="Arial" pitchFamily="34" charset="0"/>
                <a:cs typeface="Arial" pitchFamily="34" charset="0"/>
              </a:rPr>
              <a:t>through a system </a:t>
            </a:r>
          </a:p>
          <a:p>
            <a:pPr marL="457200" indent="-457200">
              <a:spcBef>
                <a:spcPct val="50000"/>
              </a:spcBef>
              <a:spcAft>
                <a:spcPts val="1000"/>
              </a:spcAft>
            </a:pPr>
            <a:r>
              <a:rPr lang="en-US" altLang="en-US" dirty="0">
                <a:solidFill>
                  <a:srgbClr val="FFFFFF"/>
                </a:solidFill>
                <a:latin typeface="Arial" pitchFamily="34" charset="0"/>
                <a:cs typeface="Arial" pitchFamily="34" charset="0"/>
              </a:rPr>
              <a:t>Helps predict impacts of natural or human-caused events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fade">
                                      <p:cBhvr>
                                        <p:cTn id="7" dur="500"/>
                                        <p:tgtEl>
                                          <p:spTgt spid="563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322">
                                            <p:txEl>
                                              <p:pRg st="1" end="1"/>
                                            </p:txEl>
                                          </p:spTgt>
                                        </p:tgtEl>
                                        <p:attrNameLst>
                                          <p:attrName>style.visibility</p:attrName>
                                        </p:attrNameLst>
                                      </p:cBhvr>
                                      <p:to>
                                        <p:strVal val="visible"/>
                                      </p:to>
                                    </p:set>
                                    <p:animEffect transition="in" filter="fade">
                                      <p:cBhvr>
                                        <p:cTn id="12" dur="500"/>
                                        <p:tgtEl>
                                          <p:spTgt spid="563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322">
                                            <p:txEl>
                                              <p:pRg st="2" end="2"/>
                                            </p:txEl>
                                          </p:spTgt>
                                        </p:tgtEl>
                                        <p:attrNameLst>
                                          <p:attrName>style.visibility</p:attrName>
                                        </p:attrNameLst>
                                      </p:cBhvr>
                                      <p:to>
                                        <p:strVal val="visible"/>
                                      </p:to>
                                    </p:set>
                                    <p:animEffect transition="in" filter="fade">
                                      <p:cBhvr>
                                        <p:cTn id="17" dur="500"/>
                                        <p:tgtEl>
                                          <p:spTgt spid="563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3"/>
          <p:cNvSpPr txBox="1">
            <a:spLocks noGrp="1" noChangeArrowheads="1"/>
          </p:cNvSpPr>
          <p:nvPr>
            <p:ph type="title" idx="4294967295"/>
          </p:nvPr>
        </p:nvSpPr>
        <p:spPr bwMode="auto">
          <a:xfrm>
            <a:off x="144463" y="373063"/>
            <a:ext cx="8839200" cy="76993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4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Our Transects</a:t>
            </a:r>
          </a:p>
        </p:txBody>
      </p:sp>
      <p:sp>
        <p:nvSpPr>
          <p:cNvPr id="34820" name="Text Box 3"/>
          <p:cNvSpPr txBox="1">
            <a:spLocks noChangeArrowheads="1"/>
          </p:cNvSpPr>
          <p:nvPr/>
        </p:nvSpPr>
        <p:spPr bwMode="auto">
          <a:xfrm>
            <a:off x="457200" y="2133600"/>
            <a:ext cx="8229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50000"/>
              </a:spcBef>
            </a:pPr>
            <a:r>
              <a:rPr lang="en-US" altLang="en-US" sz="3000" dirty="0">
                <a:solidFill>
                  <a:srgbClr val="FFFFFF"/>
                </a:solidFill>
                <a:latin typeface="Arial" pitchFamily="34" charset="0"/>
                <a:cs typeface="Arial" pitchFamily="34" charset="0"/>
              </a:rPr>
              <a:t>Count individuals of certain species during one-minute segments of a transect</a:t>
            </a:r>
          </a:p>
          <a:p>
            <a:pPr marL="457200" indent="-457200">
              <a:spcBef>
                <a:spcPct val="50000"/>
              </a:spcBef>
            </a:pPr>
            <a:r>
              <a:rPr lang="en-US" altLang="en-US" sz="3000" dirty="0">
                <a:solidFill>
                  <a:srgbClr val="FFFFFF"/>
                </a:solidFill>
                <a:latin typeface="Arial" pitchFamily="34" charset="0"/>
                <a:cs typeface="Arial" pitchFamily="34" charset="0"/>
              </a:rPr>
              <a:t>Then estimate abundance for the entire transect</a:t>
            </a:r>
          </a:p>
          <a:p>
            <a:pPr marL="457200" indent="-457200">
              <a:spcBef>
                <a:spcPct val="50000"/>
              </a:spcBef>
            </a:pPr>
            <a:r>
              <a:rPr lang="en-US" altLang="en-US" sz="3000" dirty="0">
                <a:solidFill>
                  <a:srgbClr val="FFFFFF"/>
                </a:solidFill>
                <a:latin typeface="Arial" pitchFamily="34" charset="0"/>
                <a:cs typeface="Arial" pitchFamily="34" charset="0"/>
              </a:rPr>
              <a:t>Once we graph our abundance, we will look at diversity (how many different species found)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Effect transition="in" filter="fade">
                                      <p:cBhvr>
                                        <p:cTn id="7" dur="500"/>
                                        <p:tgtEl>
                                          <p:spTgt spid="348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0">
                                            <p:txEl>
                                              <p:pRg st="1" end="1"/>
                                            </p:txEl>
                                          </p:spTgt>
                                        </p:tgtEl>
                                        <p:attrNameLst>
                                          <p:attrName>style.visibility</p:attrName>
                                        </p:attrNameLst>
                                      </p:cBhvr>
                                      <p:to>
                                        <p:strVal val="visible"/>
                                      </p:to>
                                    </p:set>
                                    <p:animEffect transition="in" filter="fade">
                                      <p:cBhvr>
                                        <p:cTn id="12" dur="500"/>
                                        <p:tgtEl>
                                          <p:spTgt spid="348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20">
                                            <p:txEl>
                                              <p:pRg st="2" end="2"/>
                                            </p:txEl>
                                          </p:spTgt>
                                        </p:tgtEl>
                                        <p:attrNameLst>
                                          <p:attrName>style.visibility</p:attrName>
                                        </p:attrNameLst>
                                      </p:cBhvr>
                                      <p:to>
                                        <p:strVal val="visible"/>
                                      </p:to>
                                    </p:set>
                                    <p:animEffect transition="in" filter="fade">
                                      <p:cBhvr>
                                        <p:cTn id="17" dur="500"/>
                                        <p:tgtEl>
                                          <p:spTgt spid="348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31531"/>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Black coral with several squat lobsters perched on it"/>
          <p:cNvPicPr>
            <a:picLocks noChangeAspect="1"/>
          </p:cNvPicPr>
          <p:nvPr/>
        </p:nvPicPr>
        <p:blipFill>
          <a:blip r:embed="rId4">
            <a:extLst>
              <a:ext uri="{28A0092B-C50C-407E-A947-70E740481C1C}">
                <a14:useLocalDpi xmlns:a14="http://schemas.microsoft.com/office/drawing/2010/main" val="0"/>
              </a:ext>
            </a:extLst>
          </a:blip>
          <a:srcRect t="10023" b="3496"/>
          <a:stretch>
            <a:fillRect/>
          </a:stretch>
        </p:blipFill>
        <p:spPr bwMode="auto">
          <a:xfrm>
            <a:off x="-28575" y="1724409"/>
            <a:ext cx="917257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Grp="1" noChangeArrowheads="1"/>
          </p:cNvSpPr>
          <p:nvPr>
            <p:ph type="title" idx="4294967295"/>
          </p:nvPr>
        </p:nvSpPr>
        <p:spPr bwMode="auto">
          <a:xfrm>
            <a:off x="1447800" y="177402"/>
            <a:ext cx="5956300" cy="136960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
                <a:srgbClr val="000066"/>
              </a:buClr>
              <a:buSzPct val="25000"/>
              <a:buFontTx/>
              <a:buNone/>
              <a:tabLst/>
              <a:defRPr/>
            </a:pPr>
            <a:r>
              <a:rPr kumimoji="0" lang="en-US" altLang="en-US" sz="30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What do you observe?</a:t>
            </a:r>
            <a:r>
              <a:rPr kumimoji="0" lang="en-US" altLang="en-US" sz="25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a:t>
            </a:r>
          </a:p>
          <a:p>
            <a:pPr marL="0" marR="0" lvl="0" indent="0" algn="ctr" defTabSz="914400" rtl="0" eaLnBrk="0" fontAlgn="base" latinLnBrk="0" hangingPunct="0">
              <a:lnSpc>
                <a:spcPct val="100000"/>
              </a:lnSpc>
              <a:spcBef>
                <a:spcPct val="0"/>
              </a:spcBef>
              <a:spcAft>
                <a:spcPct val="0"/>
              </a:spcAft>
              <a:buClr>
                <a:srgbClr val="000066"/>
              </a:buClr>
              <a:buSzPct val="25000"/>
              <a:buFontTx/>
              <a:buNone/>
              <a:tabLst/>
              <a:defRPr/>
            </a:pPr>
            <a:r>
              <a:rPr kumimoji="0" lang="en-US" altLang="en-US" sz="25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What organisms are the foundation </a:t>
            </a:r>
            <a:br>
              <a:rPr kumimoji="0" lang="en-US" altLang="en-US" sz="25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br>
            <a:r>
              <a:rPr kumimoji="0" lang="en-US" altLang="en-US" sz="25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of this deep-ocean ecosystem?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TextBox 1"/>
          <p:cNvSpPr txBox="1">
            <a:spLocks noGrp="1" noChangeArrowheads="1"/>
          </p:cNvSpPr>
          <p:nvPr>
            <p:ph type="title" idx="4294967295"/>
          </p:nvPr>
        </p:nvSpPr>
        <p:spPr bwMode="auto">
          <a:xfrm>
            <a:off x="76200" y="457200"/>
            <a:ext cx="8915400" cy="8001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6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You Can Do I</a:t>
            </a:r>
            <a:r>
              <a:rPr lang="en-US" altLang="en-US" sz="4600" kern="1200" dirty="0">
                <a:solidFill>
                  <a:srgbClr val="FFFFFF"/>
                </a:solidFill>
                <a:latin typeface="Arial" pitchFamily="34" charset="0"/>
                <a:cs typeface="Arial" pitchFamily="34" charset="0"/>
              </a:rPr>
              <a:t>t!</a:t>
            </a:r>
            <a:endParaRPr kumimoji="0" lang="en-US" altLang="en-US" sz="4600" i="0" u="none" strike="noStrike" kern="1200" cap="none" spc="0" normalizeH="0" baseline="0" noProof="0" dirty="0">
              <a:ln>
                <a:noFill/>
              </a:ln>
              <a:solidFill>
                <a:srgbClr val="FFFFFF"/>
              </a:solidFill>
              <a:effectLst/>
              <a:uLnTx/>
              <a:uFillTx/>
              <a:latin typeface="ITC Franklin Gothic DemiCd"/>
              <a:ea typeface="MS PGothic" pitchFamily="34" charset="-128"/>
              <a:cs typeface="Arial" pitchFamily="34" charset="0"/>
            </a:endParaRPr>
          </a:p>
        </p:txBody>
      </p:sp>
      <p:sp>
        <p:nvSpPr>
          <p:cNvPr id="2" name="Title 1">
            <a:extLst>
              <a:ext uri="{FF2B5EF4-FFF2-40B4-BE49-F238E27FC236}">
                <a16:creationId xmlns:a16="http://schemas.microsoft.com/office/drawing/2014/main" id="{A881EF34-5576-BC46-1D64-91FD37834E3B}"/>
              </a:ext>
            </a:extLst>
          </p:cNvPr>
          <p:cNvSpPr txBox="1">
            <a:spLocks/>
          </p:cNvSpPr>
          <p:nvPr/>
        </p:nvSpPr>
        <p:spPr bwMode="auto">
          <a:xfrm>
            <a:off x="838200" y="2133600"/>
            <a:ext cx="8001000" cy="341632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algn="l" eaLnBrk="1" hangingPunct="1">
              <a:defRPr/>
            </a:pPr>
            <a:r>
              <a:rPr lang="en-US" sz="3600" kern="1200" dirty="0">
                <a:solidFill>
                  <a:srgbClr val="FFFFFF"/>
                </a:solidFill>
                <a:latin typeface="Arial" panose="020B0604020202020204" pitchFamily="34" charset="0"/>
                <a:cs typeface="Arial" panose="020B0604020202020204" pitchFamily="34" charset="0"/>
              </a:rPr>
              <a:t>You do not have to identify every single organism. </a:t>
            </a:r>
            <a:br>
              <a:rPr lang="en-US" sz="3600" kern="1200" dirty="0">
                <a:solidFill>
                  <a:srgbClr val="FFFFFF"/>
                </a:solidFill>
                <a:latin typeface="Arial" panose="020B0604020202020204" pitchFamily="34" charset="0"/>
                <a:cs typeface="Arial" panose="020B0604020202020204" pitchFamily="34" charset="0"/>
              </a:rPr>
            </a:br>
            <a:br>
              <a:rPr lang="en-US" sz="3600" kern="1200" dirty="0">
                <a:solidFill>
                  <a:srgbClr val="FFFFFF"/>
                </a:solidFill>
                <a:latin typeface="Arial" panose="020B0604020202020204" pitchFamily="34" charset="0"/>
                <a:cs typeface="Arial" panose="020B0604020202020204" pitchFamily="34" charset="0"/>
              </a:rPr>
            </a:br>
            <a:r>
              <a:rPr lang="en-US" sz="3600" kern="1200" dirty="0">
                <a:solidFill>
                  <a:srgbClr val="FFFFFF"/>
                </a:solidFill>
                <a:latin typeface="Arial" panose="020B0604020202020204" pitchFamily="34" charset="0"/>
                <a:cs typeface="Arial" panose="020B0604020202020204" pitchFamily="34" charset="0"/>
              </a:rPr>
              <a:t>Each group member will only be responsible for identifying one group of organisms! </a:t>
            </a:r>
            <a:r>
              <a:rPr lang="en-US" sz="3600" kern="1200" dirty="0">
                <a:solidFill>
                  <a:srgbClr val="FFFFFF"/>
                </a:solidFill>
                <a:latin typeface="Arial" panose="020B0604020202020204" pitchFamily="34" charset="0"/>
                <a:cs typeface="Arial" panose="020B0604020202020204" pitchFamily="34" charset="0"/>
                <a:sym typeface="Wingdings" panose="05000000000000000000" pitchFamily="2" charset="2"/>
              </a:rPr>
              <a:t> </a:t>
            </a:r>
            <a:endParaRPr lang="en-US" sz="3600" kern="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5965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24912"/>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4"/>
          <p:cNvSpPr txBox="1">
            <a:spLocks noChangeArrowheads="1"/>
          </p:cNvSpPr>
          <p:nvPr/>
        </p:nvSpPr>
        <p:spPr bwMode="auto">
          <a:xfrm>
            <a:off x="457200" y="1905000"/>
            <a:ext cx="82296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indent="0" eaLnBrk="0" hangingPunct="0">
              <a:buClr>
                <a:schemeClr val="bg1"/>
              </a:buClr>
              <a:buSzPct val="75000"/>
              <a:defRPr/>
            </a:pPr>
            <a:endParaRPr lang="en-US" sz="3000" dirty="0">
              <a:solidFill>
                <a:schemeClr val="bg1"/>
              </a:solidFill>
              <a:latin typeface="Arial" panose="020B0604020202020204" pitchFamily="34" charset="0"/>
              <a:cs typeface="Arial" panose="020B0604020202020204" pitchFamily="34" charset="0"/>
            </a:endParaRPr>
          </a:p>
          <a:p>
            <a:pPr eaLnBrk="0" hangingPunct="0">
              <a:buClr>
                <a:schemeClr val="bg1"/>
              </a:buClr>
              <a:buSzPct val="75000"/>
              <a:buFont typeface="Arial" panose="020B0604020202020204" pitchFamily="34" charset="0"/>
              <a:buChar char="•"/>
              <a:defRPr/>
            </a:pPr>
            <a:r>
              <a:rPr lang="en-US" sz="3000" dirty="0">
                <a:solidFill>
                  <a:schemeClr val="bg1"/>
                </a:solidFill>
                <a:latin typeface="Arial" panose="020B0604020202020204" pitchFamily="34" charset="0"/>
                <a:cs typeface="Arial" panose="020B0604020202020204" pitchFamily="34" charset="0"/>
              </a:rPr>
              <a:t>Do species abundance and biodiversity vary with depth and habitat?</a:t>
            </a:r>
          </a:p>
          <a:p>
            <a:pPr eaLnBrk="0" hangingPunct="0">
              <a:buClr>
                <a:schemeClr val="bg1"/>
              </a:buClr>
              <a:buSzPct val="75000"/>
              <a:buFont typeface="Arial" panose="020B0604020202020204" pitchFamily="34" charset="0"/>
              <a:buChar char="•"/>
              <a:defRPr/>
            </a:pPr>
            <a:endParaRPr lang="en-US" sz="3000" dirty="0">
              <a:solidFill>
                <a:schemeClr val="bg1"/>
              </a:solidFill>
              <a:latin typeface="Arial" panose="020B0604020202020204" pitchFamily="34" charset="0"/>
              <a:cs typeface="Arial" panose="020B0604020202020204" pitchFamily="34" charset="0"/>
            </a:endParaRPr>
          </a:p>
          <a:p>
            <a:pPr eaLnBrk="0" hangingPunct="0">
              <a:buClr>
                <a:schemeClr val="bg1"/>
              </a:buClr>
              <a:buSzPct val="75000"/>
              <a:buFont typeface="Arial" panose="020B0604020202020204" pitchFamily="34" charset="0"/>
              <a:buChar char="•"/>
              <a:defRPr/>
            </a:pPr>
            <a:r>
              <a:rPr lang="en-US" sz="3000" dirty="0">
                <a:solidFill>
                  <a:schemeClr val="bg1"/>
                </a:solidFill>
                <a:latin typeface="Arial" panose="020B0604020202020204" pitchFamily="34" charset="0"/>
                <a:cs typeface="Arial" panose="020B0604020202020204" pitchFamily="34" charset="0"/>
              </a:rPr>
              <a:t>What threats face these habitats? How can we help protect them?</a:t>
            </a:r>
          </a:p>
        </p:txBody>
      </p:sp>
      <p:sp>
        <p:nvSpPr>
          <p:cNvPr id="7172" name="Text Box 6"/>
          <p:cNvSpPr txBox="1">
            <a:spLocks noGrp="1" noChangeArrowheads="1"/>
          </p:cNvSpPr>
          <p:nvPr>
            <p:ph type="title" idx="4294967295"/>
          </p:nvPr>
        </p:nvSpPr>
        <p:spPr bwMode="auto">
          <a:xfrm>
            <a:off x="-38418" y="381000"/>
            <a:ext cx="9144000" cy="8001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6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Think About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 Box 3"/>
          <p:cNvSpPr txBox="1">
            <a:spLocks noGrp="1" noChangeArrowheads="1"/>
          </p:cNvSpPr>
          <p:nvPr>
            <p:ph type="title" idx="4294967295"/>
          </p:nvPr>
        </p:nvSpPr>
        <p:spPr bwMode="auto">
          <a:xfrm>
            <a:off x="144463" y="381000"/>
            <a:ext cx="8839200" cy="76993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4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Data Sheet</a:t>
            </a:r>
          </a:p>
        </p:txBody>
      </p:sp>
      <p:pic>
        <p:nvPicPr>
          <p:cNvPr id="3" name="Picture 2" descr="Screen shot of the data sheet">
            <a:extLst>
              <a:ext uri="{FF2B5EF4-FFF2-40B4-BE49-F238E27FC236}">
                <a16:creationId xmlns:a16="http://schemas.microsoft.com/office/drawing/2014/main" id="{76297143-5B7E-5907-C8D8-139A9BD2C7B8}"/>
              </a:ext>
            </a:extLst>
          </p:cNvPr>
          <p:cNvPicPr>
            <a:picLocks noChangeAspect="1"/>
          </p:cNvPicPr>
          <p:nvPr/>
        </p:nvPicPr>
        <p:blipFill>
          <a:blip r:embed="rId4"/>
          <a:stretch>
            <a:fillRect/>
          </a:stretch>
        </p:blipFill>
        <p:spPr>
          <a:xfrm>
            <a:off x="1273969" y="1676400"/>
            <a:ext cx="6650831" cy="519089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a:extLst>
              <a:ext uri="{C183D7F6-B498-43B3-948B-1728B52AA6E4}">
                <adec:decorative xmlns:adec="http://schemas.microsoft.com/office/drawing/2017/decorative" val="1"/>
              </a:ext>
            </a:extLst>
          </p:cNvPr>
          <p:cNvSpPr>
            <a:spLocks noChangeArrowheads="1"/>
          </p:cNvSpPr>
          <p:nvPr/>
        </p:nvSpPr>
        <p:spPr bwMode="auto">
          <a:xfrm>
            <a:off x="0" y="0"/>
            <a:ext cx="9144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0"/>
              </a:spcBef>
              <a:buFontTx/>
              <a:buNone/>
            </a:pPr>
            <a:endParaRPr lang="en-US" altLang="en-US" sz="6000">
              <a:solidFill>
                <a:srgbClr val="FFFFFF"/>
              </a:solidFill>
              <a:latin typeface="ITC Franklin Gothic DemiCd"/>
            </a:endParaRPr>
          </a:p>
        </p:txBody>
      </p:sp>
      <p:pic>
        <p:nvPicPr>
          <p:cNvPr id="4"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Grp="1" noChangeArrowheads="1"/>
          </p:cNvSpPr>
          <p:nvPr>
            <p:ph type="title" idx="4294967295"/>
          </p:nvPr>
        </p:nvSpPr>
        <p:spPr bwMode="auto">
          <a:xfrm>
            <a:off x="144463" y="381000"/>
            <a:ext cx="8839200" cy="76993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4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Transect Graphing</a:t>
            </a:r>
          </a:p>
        </p:txBody>
      </p:sp>
      <p:sp>
        <p:nvSpPr>
          <p:cNvPr id="39939" name="Text Box 4"/>
          <p:cNvSpPr txBox="1">
            <a:spLocks noChangeArrowheads="1"/>
          </p:cNvSpPr>
          <p:nvPr/>
        </p:nvSpPr>
        <p:spPr bwMode="auto">
          <a:xfrm>
            <a:off x="76200" y="2057400"/>
            <a:ext cx="3048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0"/>
              </a:spcBef>
              <a:spcAft>
                <a:spcPts val="600"/>
              </a:spcAft>
              <a:buClr>
                <a:schemeClr val="bg1"/>
              </a:buClr>
              <a:buSzPct val="100000"/>
            </a:pPr>
            <a:r>
              <a:rPr lang="en-US" altLang="en-US" sz="2350" dirty="0">
                <a:solidFill>
                  <a:srgbClr val="FFFFFF"/>
                </a:solidFill>
                <a:latin typeface="Arial" pitchFamily="34" charset="0"/>
                <a:cs typeface="Arial" pitchFamily="34" charset="0"/>
              </a:rPr>
              <a:t>Graph species data from one or more transects</a:t>
            </a:r>
          </a:p>
          <a:p>
            <a:pPr marL="457200" indent="-457200">
              <a:spcBef>
                <a:spcPct val="0"/>
              </a:spcBef>
              <a:buClr>
                <a:schemeClr val="bg1"/>
              </a:buClr>
              <a:buSzPct val="100000"/>
            </a:pPr>
            <a:r>
              <a:rPr lang="en-US" altLang="en-US" sz="2350" dirty="0">
                <a:solidFill>
                  <a:srgbClr val="FFFFFF"/>
                </a:solidFill>
                <a:latin typeface="Arial" pitchFamily="34" charset="0"/>
                <a:cs typeface="Arial" pitchFamily="34" charset="0"/>
              </a:rPr>
              <a:t>Compare and contrast species abundance and diversity among different sites, habitat types and depths</a:t>
            </a:r>
          </a:p>
        </p:txBody>
      </p:sp>
      <p:pic>
        <p:nvPicPr>
          <p:cNvPr id="2" name="Picture 1" descr="Example graph showing species abundance&#10;https://lh5.googleusercontent.com/7PFGsSiKxoLMVD4cu9sI2PlErUseAVby7tvw-D-h6JUgFAh5BMeTtm_rXVkATw2eva5zW6_Hx-o1VNsUjfthuZ9ixTeiv0FX-6KNn55oryBnOrVfzSHLagYgDODiQOF6eokTulA">
            <a:extLst>
              <a:ext uri="{FF2B5EF4-FFF2-40B4-BE49-F238E27FC236}">
                <a16:creationId xmlns:a16="http://schemas.microsoft.com/office/drawing/2014/main" id="{E8316ECB-D176-59A0-2C5F-C1E286ADE18F}"/>
              </a:ext>
            </a:extLst>
          </p:cNvPr>
          <p:cNvPicPr/>
          <p:nvPr/>
        </p:nvPicPr>
        <p:blipFill rotWithShape="1">
          <a:blip r:embed="rId4">
            <a:extLst>
              <a:ext uri="{28A0092B-C50C-407E-A947-70E740481C1C}">
                <a14:useLocalDpi xmlns:a14="http://schemas.microsoft.com/office/drawing/2010/main"/>
              </a:ext>
            </a:extLst>
          </a:blip>
          <a:srcRect l="3018" t="13740" r="4829" b="8940"/>
          <a:stretch/>
        </p:blipFill>
        <p:spPr bwMode="auto">
          <a:xfrm>
            <a:off x="3124200" y="2209800"/>
            <a:ext cx="6019800" cy="3343858"/>
          </a:xfrm>
          <a:prstGeom prst="rect">
            <a:avLst/>
          </a:prstGeom>
          <a:noFill/>
          <a:ln>
            <a:solidFill>
              <a:schemeClr val="tx1"/>
            </a:solidFill>
          </a:ln>
          <a:effectLst/>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500"/>
                                        <p:tgtEl>
                                          <p:spTgt spid="39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Text Box 3"/>
          <p:cNvSpPr txBox="1">
            <a:spLocks noGrp="1" noChangeArrowheads="1"/>
          </p:cNvSpPr>
          <p:nvPr>
            <p:ph type="title" idx="4294967295"/>
          </p:nvPr>
        </p:nvSpPr>
        <p:spPr bwMode="auto">
          <a:xfrm>
            <a:off x="-6350" y="533400"/>
            <a:ext cx="9150350" cy="63094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defTabSz="914400" rtl="0" eaLnBrk="0" fontAlgn="base" latinLnBrk="0" hangingPunct="0">
              <a:lnSpc>
                <a:spcPct val="100000"/>
              </a:lnSpc>
              <a:spcBef>
                <a:spcPct val="50000"/>
              </a:spcBef>
              <a:spcAft>
                <a:spcPct val="0"/>
              </a:spcAft>
              <a:buClrTx/>
              <a:buSzTx/>
              <a:buFontTx/>
              <a:buNone/>
              <a:tabLst/>
              <a:defRPr/>
            </a:pPr>
            <a:r>
              <a:rPr lang="en-US" altLang="en-US" sz="3350" kern="1200" dirty="0">
                <a:solidFill>
                  <a:srgbClr val="FFFFFF"/>
                </a:solidFill>
                <a:latin typeface="Arial" pitchFamily="34" charset="0"/>
                <a:cs typeface="Arial" pitchFamily="34" charset="0"/>
              </a:rPr>
              <a:t>What t</a:t>
            </a:r>
            <a:r>
              <a:rPr kumimoji="0" lang="en-US" altLang="en-US" sz="3350" i="0" u="none" strike="noStrike" kern="1200" cap="none" spc="0" normalizeH="0" baseline="0" noProof="0" dirty="0" err="1">
                <a:ln>
                  <a:noFill/>
                </a:ln>
                <a:solidFill>
                  <a:srgbClr val="FFFFFF"/>
                </a:solidFill>
                <a:effectLst/>
                <a:uLnTx/>
                <a:uFillTx/>
                <a:latin typeface="Arial" pitchFamily="34" charset="0"/>
                <a:cs typeface="Arial" pitchFamily="34" charset="0"/>
              </a:rPr>
              <a:t>hreatens</a:t>
            </a:r>
            <a:r>
              <a:rPr kumimoji="0" lang="en-US" altLang="en-US" sz="3350" i="0" u="none" strike="noStrike" kern="1200" cap="none" spc="0" normalizeH="0" baseline="0" noProof="0" dirty="0">
                <a:ln>
                  <a:noFill/>
                </a:ln>
                <a:solidFill>
                  <a:srgbClr val="FFFFFF"/>
                </a:solidFill>
                <a:effectLst/>
                <a:uLnTx/>
                <a:uFillTx/>
                <a:latin typeface="Arial" pitchFamily="34" charset="0"/>
                <a:cs typeface="Arial" pitchFamily="34" charset="0"/>
              </a:rPr>
              <a:t> deep-sea coral communities?</a:t>
            </a:r>
          </a:p>
        </p:txBody>
      </p:sp>
      <p:sp>
        <p:nvSpPr>
          <p:cNvPr id="4" name="Text Box 4"/>
          <p:cNvSpPr txBox="1">
            <a:spLocks noChangeArrowheads="1"/>
          </p:cNvSpPr>
          <p:nvPr/>
        </p:nvSpPr>
        <p:spPr bwMode="auto">
          <a:xfrm>
            <a:off x="381000" y="2095143"/>
            <a:ext cx="33528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0"/>
              </a:spcBef>
              <a:buClr>
                <a:schemeClr val="bg1"/>
              </a:buClr>
              <a:buSzPct val="100000"/>
            </a:pPr>
            <a:r>
              <a:rPr lang="en-US" altLang="en-US" sz="3000" dirty="0">
                <a:solidFill>
                  <a:schemeClr val="bg1"/>
                </a:solidFill>
                <a:latin typeface="Arial" pitchFamily="34" charset="0"/>
                <a:cs typeface="Arial" pitchFamily="34" charset="0"/>
              </a:rPr>
              <a:t>Marine debris </a:t>
            </a:r>
          </a:p>
          <a:p>
            <a:pPr marL="457200" indent="-457200">
              <a:spcBef>
                <a:spcPct val="0"/>
              </a:spcBef>
              <a:buClr>
                <a:schemeClr val="bg1"/>
              </a:buClr>
              <a:buSzPct val="100000"/>
            </a:pPr>
            <a:r>
              <a:rPr lang="en-US" altLang="en-US" sz="3000" dirty="0">
                <a:solidFill>
                  <a:schemeClr val="bg1"/>
                </a:solidFill>
                <a:latin typeface="Arial" pitchFamily="34" charset="0"/>
                <a:cs typeface="Arial" pitchFamily="34" charset="0"/>
              </a:rPr>
              <a:t>Harmful fishing methods, such as bottom trawling</a:t>
            </a:r>
          </a:p>
        </p:txBody>
      </p:sp>
      <p:pic>
        <p:nvPicPr>
          <p:cNvPr id="2" name="Picture 1" descr="A soda can or other type of can is visible on the sea floor, nearby a rattail fish.">
            <a:extLst>
              <a:ext uri="{FF2B5EF4-FFF2-40B4-BE49-F238E27FC236}">
                <a16:creationId xmlns:a16="http://schemas.microsoft.com/office/drawing/2014/main" id="{778B135F-EB62-4A32-1C09-88DEC51F8038}"/>
              </a:ext>
            </a:extLst>
          </p:cNvPr>
          <p:cNvPicPr>
            <a:picLocks noChangeAspect="1"/>
          </p:cNvPicPr>
          <p:nvPr/>
        </p:nvPicPr>
        <p:blipFill rotWithShape="1">
          <a:blip r:embed="rId4">
            <a:extLst>
              <a:ext uri="{28A0092B-C50C-407E-A947-70E740481C1C}">
                <a14:useLocalDpi xmlns:a14="http://schemas.microsoft.com/office/drawing/2010/main" val="0"/>
              </a:ext>
            </a:extLst>
          </a:blip>
          <a:srcRect l="40834" t="12620" r="4166"/>
          <a:stretch/>
        </p:blipFill>
        <p:spPr bwMode="auto">
          <a:xfrm>
            <a:off x="4121150" y="1673505"/>
            <a:ext cx="5029200" cy="521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Grp="1" noChangeArrowheads="1"/>
          </p:cNvSpPr>
          <p:nvPr>
            <p:ph type="title" idx="4294967295"/>
          </p:nvPr>
        </p:nvSpPr>
        <p:spPr bwMode="auto">
          <a:xfrm>
            <a:off x="457200" y="353695"/>
            <a:ext cx="9144000" cy="98488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900"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Abandoned fishing gear can damage or even completely destroy deep sea coral communities.</a:t>
            </a:r>
            <a:endParaRPr kumimoji="0" lang="en-US" sz="2900" i="0" u="none" strike="noStrike" kern="1200" cap="none" spc="0" normalizeH="0" baseline="0" noProof="0" dirty="0">
              <a:ln>
                <a:noFill/>
              </a:ln>
              <a:solidFill>
                <a:schemeClr val="bg1"/>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pic>
        <p:nvPicPr>
          <p:cNvPr id="43012" name="Picture 3" descr="A rope, part of fishing gear, rests on top of a group of coral and basket stars."/>
          <p:cNvPicPr>
            <a:picLocks noChangeAspect="1"/>
          </p:cNvPicPr>
          <p:nvPr/>
        </p:nvPicPr>
        <p:blipFill>
          <a:blip r:embed="rId4">
            <a:extLst>
              <a:ext uri="{28A0092B-C50C-407E-A947-70E740481C1C}">
                <a14:useLocalDpi xmlns:a14="http://schemas.microsoft.com/office/drawing/2010/main" val="0"/>
              </a:ext>
            </a:extLst>
          </a:blip>
          <a:srcRect t="6581" b="13187"/>
          <a:stretch>
            <a:fillRect/>
          </a:stretch>
        </p:blipFill>
        <p:spPr bwMode="auto">
          <a:xfrm>
            <a:off x="6350" y="1706563"/>
            <a:ext cx="9144000"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3"/>
          <p:cNvSpPr txBox="1">
            <a:spLocks noGrp="1" noChangeArrowheads="1"/>
          </p:cNvSpPr>
          <p:nvPr>
            <p:ph type="title" idx="4294967295"/>
          </p:nvPr>
        </p:nvSpPr>
        <p:spPr bwMode="auto">
          <a:xfrm>
            <a:off x="0" y="496888"/>
            <a:ext cx="9144000" cy="1261884"/>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50000"/>
              </a:spcBef>
              <a:buNone/>
              <a:defRPr/>
            </a:pPr>
            <a:r>
              <a:rPr lang="en-US" altLang="en-US" sz="3800" dirty="0">
                <a:solidFill>
                  <a:schemeClr val="bg1"/>
                </a:solidFill>
                <a:latin typeface="Arial" pitchFamily="34" charset="0"/>
                <a:cs typeface="Arial" pitchFamily="34" charset="0"/>
              </a:rPr>
              <a:t>Bottom Trawling</a:t>
            </a:r>
            <a:br>
              <a:rPr lang="en-US" altLang="en-US" sz="3800" dirty="0">
                <a:solidFill>
                  <a:schemeClr val="bg1"/>
                </a:solidFill>
                <a:latin typeface="Arial" pitchFamily="34" charset="0"/>
                <a:cs typeface="Arial" pitchFamily="34" charset="0"/>
              </a:rPr>
            </a:br>
            <a:endParaRPr kumimoji="0" lang="en-US" altLang="en-US" sz="38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pic>
        <p:nvPicPr>
          <p:cNvPr id="45060" name="Picture 1" descr="A healthy coral colony is pictured on the left (before trawling). The same area after trawling is pictured on the right. Life is absent from the sea floo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87600"/>
            <a:ext cx="914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Text Box 3"/>
          <p:cNvSpPr txBox="1">
            <a:spLocks noGrp="1" noChangeArrowheads="1"/>
          </p:cNvSpPr>
          <p:nvPr>
            <p:ph type="title" idx="4294967295"/>
          </p:nvPr>
        </p:nvSpPr>
        <p:spPr bwMode="auto">
          <a:xfrm>
            <a:off x="0" y="496888"/>
            <a:ext cx="9144000" cy="67710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8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Oil and Natural Gas Exploration</a:t>
            </a:r>
          </a:p>
        </p:txBody>
      </p:sp>
      <p:pic>
        <p:nvPicPr>
          <p:cNvPr id="46084" name="Picture 2" descr="An oil rig in the ocean"/>
          <p:cNvPicPr>
            <a:picLocks noChangeAspect="1"/>
          </p:cNvPicPr>
          <p:nvPr/>
        </p:nvPicPr>
        <p:blipFill>
          <a:blip r:embed="rId4">
            <a:extLst>
              <a:ext uri="{28A0092B-C50C-407E-A947-70E740481C1C}">
                <a14:useLocalDpi xmlns:a14="http://schemas.microsoft.com/office/drawing/2010/main" val="0"/>
              </a:ext>
            </a:extLst>
          </a:blip>
          <a:srcRect t="6396" b="14030"/>
          <a:stretch>
            <a:fillRect/>
          </a:stretch>
        </p:blipFill>
        <p:spPr bwMode="auto">
          <a:xfrm>
            <a:off x="0" y="1712913"/>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Text Box 3"/>
          <p:cNvSpPr txBox="1">
            <a:spLocks noGrp="1" noChangeArrowheads="1"/>
          </p:cNvSpPr>
          <p:nvPr>
            <p:ph type="title" idx="4294967295"/>
          </p:nvPr>
        </p:nvSpPr>
        <p:spPr bwMode="auto">
          <a:xfrm>
            <a:off x="0" y="496888"/>
            <a:ext cx="9144000" cy="67710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8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Ocean Acidification</a:t>
            </a:r>
          </a:p>
        </p:txBody>
      </p:sp>
      <p:sp>
        <p:nvSpPr>
          <p:cNvPr id="6" name="Text Box 4"/>
          <p:cNvSpPr txBox="1">
            <a:spLocks noChangeArrowheads="1"/>
          </p:cNvSpPr>
          <p:nvPr/>
        </p:nvSpPr>
        <p:spPr bwMode="auto">
          <a:xfrm>
            <a:off x="685800" y="1894344"/>
            <a:ext cx="7432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0"/>
              </a:spcBef>
              <a:buClr>
                <a:schemeClr val="bg1"/>
              </a:buClr>
              <a:buSzPct val="100000"/>
            </a:pPr>
            <a:r>
              <a:rPr lang="en-US" altLang="en-US" sz="2400" dirty="0">
                <a:solidFill>
                  <a:srgbClr val="FFFFFF"/>
                </a:solidFill>
                <a:latin typeface="Arial" pitchFamily="34" charset="0"/>
                <a:cs typeface="Arial" pitchFamily="34" charset="0"/>
              </a:rPr>
              <a:t>Excess CO</a:t>
            </a:r>
            <a:r>
              <a:rPr lang="en-US" altLang="en-US" sz="2400" baseline="-25000" dirty="0">
                <a:solidFill>
                  <a:srgbClr val="FFFFFF"/>
                </a:solidFill>
                <a:latin typeface="Arial" pitchFamily="34" charset="0"/>
                <a:cs typeface="Arial" pitchFamily="34" charset="0"/>
              </a:rPr>
              <a:t>2</a:t>
            </a:r>
            <a:r>
              <a:rPr lang="en-US" altLang="en-US" sz="2400" dirty="0">
                <a:solidFill>
                  <a:srgbClr val="FFFFFF"/>
                </a:solidFill>
                <a:latin typeface="Arial" pitchFamily="34" charset="0"/>
                <a:cs typeface="Arial" pitchFamily="34" charset="0"/>
              </a:rPr>
              <a:t> absorbed by ocean </a:t>
            </a:r>
            <a:r>
              <a:rPr lang="en-US" altLang="en-US" sz="2400" b="1" dirty="0">
                <a:solidFill>
                  <a:srgbClr val="FFFFFF"/>
                </a:solidFill>
                <a:latin typeface="Arial" pitchFamily="34" charset="0"/>
                <a:cs typeface="Arial" pitchFamily="34" charset="0"/>
              </a:rPr>
              <a:t>→ </a:t>
            </a:r>
            <a:br>
              <a:rPr lang="en-US" altLang="en-US" sz="2400" b="1" dirty="0">
                <a:solidFill>
                  <a:srgbClr val="FFFFFF"/>
                </a:solidFill>
                <a:latin typeface="Arial" pitchFamily="34" charset="0"/>
                <a:cs typeface="Arial" pitchFamily="34" charset="0"/>
              </a:rPr>
            </a:br>
            <a:r>
              <a:rPr lang="en-US" altLang="en-US" sz="2400" dirty="0">
                <a:solidFill>
                  <a:srgbClr val="FFFFFF"/>
                </a:solidFill>
                <a:latin typeface="Arial" pitchFamily="34" charset="0"/>
                <a:cs typeface="Arial" pitchFamily="34" charset="0"/>
              </a:rPr>
              <a:t>makes it</a:t>
            </a:r>
            <a:r>
              <a:rPr lang="en-US" altLang="en-US" sz="2400" b="1" dirty="0">
                <a:solidFill>
                  <a:srgbClr val="FFFFFF"/>
                </a:solidFill>
                <a:latin typeface="Arial" pitchFamily="34" charset="0"/>
                <a:cs typeface="Arial" pitchFamily="34" charset="0"/>
              </a:rPr>
              <a:t> </a:t>
            </a:r>
            <a:r>
              <a:rPr lang="en-US" altLang="en-US" sz="2400" dirty="0">
                <a:solidFill>
                  <a:srgbClr val="FFFFFF"/>
                </a:solidFill>
                <a:latin typeface="Arial" pitchFamily="34" charset="0"/>
                <a:cs typeface="Arial" pitchFamily="34" charset="0"/>
              </a:rPr>
              <a:t>more acidic</a:t>
            </a:r>
          </a:p>
          <a:p>
            <a:pPr marL="457200" indent="-457200">
              <a:spcBef>
                <a:spcPct val="0"/>
              </a:spcBef>
              <a:buClr>
                <a:schemeClr val="bg1"/>
              </a:buClr>
              <a:buSzPct val="100000"/>
            </a:pPr>
            <a:r>
              <a:rPr lang="en-US" altLang="en-US" sz="2400" dirty="0">
                <a:solidFill>
                  <a:srgbClr val="FFFFFF"/>
                </a:solidFill>
                <a:latin typeface="Arial" pitchFamily="34" charset="0"/>
                <a:cs typeface="Arial" pitchFamily="34" charset="0"/>
              </a:rPr>
              <a:t>Chemical reaction of CO</a:t>
            </a:r>
            <a:r>
              <a:rPr lang="en-US" altLang="en-US" sz="2400" baseline="-25000" dirty="0">
                <a:solidFill>
                  <a:srgbClr val="FFFFFF"/>
                </a:solidFill>
                <a:latin typeface="Arial" pitchFamily="34" charset="0"/>
                <a:cs typeface="Arial" pitchFamily="34" charset="0"/>
              </a:rPr>
              <a:t>2</a:t>
            </a:r>
            <a:r>
              <a:rPr lang="en-US" altLang="en-US" sz="2400" dirty="0">
                <a:solidFill>
                  <a:srgbClr val="FFFFFF"/>
                </a:solidFill>
                <a:latin typeface="Arial" pitchFamily="34" charset="0"/>
                <a:cs typeface="Arial" pitchFamily="34" charset="0"/>
              </a:rPr>
              <a:t> with seawater bonds with carbonate, which many marine animals need to build shells and skeletons</a:t>
            </a:r>
          </a:p>
          <a:p>
            <a:pPr marL="457200" indent="-457200">
              <a:spcBef>
                <a:spcPct val="0"/>
              </a:spcBef>
              <a:buClr>
                <a:schemeClr val="bg1"/>
              </a:buClr>
              <a:buSzPct val="100000"/>
            </a:pPr>
            <a:r>
              <a:rPr lang="en-US" altLang="en-US" sz="2400" dirty="0">
                <a:solidFill>
                  <a:srgbClr val="FFFFFF"/>
                </a:solidFill>
                <a:latin typeface="Arial" pitchFamily="34" charset="0"/>
                <a:cs typeface="Arial" pitchFamily="34" charset="0"/>
              </a:rPr>
              <a:t>What causes it?</a:t>
            </a:r>
          </a:p>
          <a:p>
            <a:pPr marL="457200" indent="-457200">
              <a:spcBef>
                <a:spcPct val="0"/>
              </a:spcBef>
              <a:buClr>
                <a:schemeClr val="bg1"/>
              </a:buClr>
              <a:buSzPct val="100000"/>
            </a:pPr>
            <a:r>
              <a:rPr lang="en-US" altLang="en-US" sz="2400" dirty="0">
                <a:solidFill>
                  <a:srgbClr val="FFFFFF"/>
                </a:solidFill>
                <a:latin typeface="Arial" pitchFamily="34" charset="0"/>
                <a:cs typeface="Arial" pitchFamily="34" charset="0"/>
              </a:rPr>
              <a:t>Human carbon emissions</a:t>
            </a:r>
          </a:p>
        </p:txBody>
      </p:sp>
      <p:pic>
        <p:nvPicPr>
          <p:cNvPr id="5" name="Picture 4" descr="Four images of a sea butterfly shell affected by acidified water. The first shell is clear and healthy. After 15 days the shell has turned a cloudy white color. After 30 days the shell appears cracked in places. After 45 days the shell structure has collapsed."/>
          <p:cNvPicPr>
            <a:picLocks noChangeAspect="1"/>
          </p:cNvPicPr>
          <p:nvPr/>
        </p:nvPicPr>
        <p:blipFill>
          <a:blip r:embed="rId4"/>
          <a:srcRect b="11962"/>
          <a:stretch>
            <a:fillRect/>
          </a:stretch>
        </p:blipFill>
        <p:spPr>
          <a:xfrm>
            <a:off x="1752600" y="4762972"/>
            <a:ext cx="5907024" cy="15616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Text Box 3"/>
          <p:cNvSpPr txBox="1">
            <a:spLocks noGrp="1" noChangeArrowheads="1"/>
          </p:cNvSpPr>
          <p:nvPr>
            <p:ph type="title" idx="4294967295"/>
          </p:nvPr>
        </p:nvSpPr>
        <p:spPr bwMode="auto">
          <a:xfrm>
            <a:off x="0" y="457200"/>
            <a:ext cx="9144000" cy="66172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7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Long-term Monitoring</a:t>
            </a:r>
          </a:p>
        </p:txBody>
      </p:sp>
      <p:pic>
        <p:nvPicPr>
          <p:cNvPr id="51204" name="Picture 1" descr="An area where coral is growing is marked by a tag labeled &quot;C.&quot;"/>
          <p:cNvPicPr>
            <a:picLocks noChangeAspect="1"/>
          </p:cNvPicPr>
          <p:nvPr/>
        </p:nvPicPr>
        <p:blipFill>
          <a:blip r:embed="rId4">
            <a:extLst>
              <a:ext uri="{28A0092B-C50C-407E-A947-70E740481C1C}">
                <a14:useLocalDpi xmlns:a14="http://schemas.microsoft.com/office/drawing/2010/main" val="0"/>
              </a:ext>
            </a:extLst>
          </a:blip>
          <a:srcRect t="7155" b="2"/>
          <a:stretch>
            <a:fillRect/>
          </a:stretch>
        </p:blipFill>
        <p:spPr bwMode="auto">
          <a:xfrm>
            <a:off x="9525" y="1676400"/>
            <a:ext cx="9144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Grp="1" noChangeArrowheads="1"/>
          </p:cNvSpPr>
          <p:nvPr>
            <p:ph type="title" idx="4294967295"/>
          </p:nvPr>
        </p:nvSpPr>
        <p:spPr bwMode="auto">
          <a:xfrm>
            <a:off x="1447800" y="177402"/>
            <a:ext cx="5956300" cy="136960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
                <a:srgbClr val="000066"/>
              </a:buClr>
              <a:buSzPct val="25000"/>
              <a:buFontTx/>
              <a:buNone/>
              <a:tabLst/>
              <a:defRPr/>
            </a:pPr>
            <a:r>
              <a:rPr kumimoji="0" lang="en-US" altLang="en-US" sz="30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What do you observe?</a:t>
            </a:r>
            <a:r>
              <a:rPr kumimoji="0" lang="en-US" altLang="en-US" sz="25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a:t>
            </a:r>
          </a:p>
          <a:p>
            <a:pPr marL="0" marR="0" lvl="0" indent="0" algn="ctr" defTabSz="914400" rtl="0" eaLnBrk="0" fontAlgn="base" latinLnBrk="0" hangingPunct="0">
              <a:lnSpc>
                <a:spcPct val="100000"/>
              </a:lnSpc>
              <a:spcBef>
                <a:spcPct val="0"/>
              </a:spcBef>
              <a:spcAft>
                <a:spcPct val="0"/>
              </a:spcAft>
              <a:buClr>
                <a:srgbClr val="000066"/>
              </a:buClr>
              <a:buSzPct val="25000"/>
              <a:buFontTx/>
              <a:buNone/>
              <a:tabLst/>
              <a:defRPr/>
            </a:pPr>
            <a:r>
              <a:rPr kumimoji="0" lang="en-US" altLang="en-US" sz="25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What organisms are the foundation </a:t>
            </a:r>
            <a:br>
              <a:rPr kumimoji="0" lang="en-US" altLang="en-US" sz="25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br>
            <a:r>
              <a:rPr kumimoji="0" lang="en-US" altLang="en-US" sz="25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of this other deep-ocean ecosystem?</a:t>
            </a:r>
          </a:p>
        </p:txBody>
      </p:sp>
      <p:pic>
        <p:nvPicPr>
          <p:cNvPr id="4" name="Picture 3" descr="A meter-wide Poliopogon glass sponge and a snubnosed eel are surrounded by pink Hemicorallia deep-sea corals on Tamana Seamount in Papahānaumokuākea Marine National Monument.">
            <a:extLst>
              <a:ext uri="{FF2B5EF4-FFF2-40B4-BE49-F238E27FC236}">
                <a16:creationId xmlns:a16="http://schemas.microsoft.com/office/drawing/2014/main" id="{888F8EC5-2294-23A2-2C1A-D23D70DD5E0A}"/>
              </a:ext>
            </a:extLst>
          </p:cNvPr>
          <p:cNvPicPr>
            <a:picLocks noChangeAspect="1"/>
          </p:cNvPicPr>
          <p:nvPr/>
        </p:nvPicPr>
        <p:blipFill>
          <a:blip r:embed="rId4"/>
          <a:stretch>
            <a:fillRect/>
          </a:stretch>
        </p:blipFill>
        <p:spPr>
          <a:xfrm>
            <a:off x="-7938" y="1981200"/>
            <a:ext cx="9193844" cy="4596922"/>
          </a:xfrm>
          <a:prstGeom prst="rect">
            <a:avLst/>
          </a:prstGeom>
        </p:spPr>
      </p:pic>
    </p:spTree>
    <p:extLst>
      <p:ext uri="{BB962C8B-B14F-4D97-AF65-F5344CB8AC3E}">
        <p14:creationId xmlns:p14="http://schemas.microsoft.com/office/powerpoint/2010/main" val="3330005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Text Box 3"/>
          <p:cNvSpPr txBox="1">
            <a:spLocks noGrp="1" noChangeArrowheads="1"/>
          </p:cNvSpPr>
          <p:nvPr>
            <p:ph type="title" idx="4294967295"/>
          </p:nvPr>
        </p:nvSpPr>
        <p:spPr bwMode="auto">
          <a:xfrm>
            <a:off x="457200" y="263604"/>
            <a:ext cx="8229600" cy="110799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3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How can we help protect deep-sea coral communities?</a:t>
            </a:r>
          </a:p>
        </p:txBody>
      </p:sp>
      <p:sp>
        <p:nvSpPr>
          <p:cNvPr id="5" name="Text Box 4"/>
          <p:cNvSpPr txBox="1">
            <a:spLocks noChangeArrowheads="1"/>
          </p:cNvSpPr>
          <p:nvPr/>
        </p:nvSpPr>
        <p:spPr bwMode="auto">
          <a:xfrm>
            <a:off x="304800" y="1905000"/>
            <a:ext cx="3733800"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0"/>
              </a:spcBef>
              <a:buClr>
                <a:schemeClr val="bg1"/>
              </a:buClr>
              <a:buSzPct val="100000"/>
            </a:pPr>
            <a:r>
              <a:rPr lang="en-US" altLang="en-US" sz="2100" dirty="0">
                <a:solidFill>
                  <a:srgbClr val="FFFFFF"/>
                </a:solidFill>
                <a:latin typeface="Arial" pitchFamily="34" charset="0"/>
                <a:cs typeface="Arial" pitchFamily="34" charset="0"/>
              </a:rPr>
              <a:t>Reduce fossil fuel emissions </a:t>
            </a:r>
          </a:p>
          <a:p>
            <a:pPr marL="914400" indent="-457200">
              <a:spcBef>
                <a:spcPct val="0"/>
              </a:spcBef>
              <a:buClr>
                <a:schemeClr val="bg1"/>
              </a:buClr>
              <a:buSzPct val="75000"/>
              <a:buFont typeface="Courier New" panose="02070309020205020404" pitchFamily="49" charset="0"/>
              <a:buChar char="o"/>
            </a:pPr>
            <a:r>
              <a:rPr lang="en-US" altLang="en-US" sz="1800" dirty="0">
                <a:solidFill>
                  <a:srgbClr val="FFFFFF"/>
                </a:solidFill>
                <a:latin typeface="Arial" pitchFamily="34" charset="0"/>
                <a:cs typeface="Arial" pitchFamily="34" charset="0"/>
              </a:rPr>
              <a:t>Carpool, take public transportation, walk and/or bike</a:t>
            </a:r>
          </a:p>
          <a:p>
            <a:pPr marL="457200" indent="-457200">
              <a:spcBef>
                <a:spcPct val="0"/>
              </a:spcBef>
              <a:buClr>
                <a:schemeClr val="bg1"/>
              </a:buClr>
              <a:buSzPct val="100000"/>
            </a:pPr>
            <a:r>
              <a:rPr lang="en-US" altLang="en-US" sz="2100" dirty="0">
                <a:solidFill>
                  <a:srgbClr val="FFFFFF"/>
                </a:solidFill>
                <a:latin typeface="Arial" pitchFamily="34" charset="0"/>
                <a:cs typeface="Arial" pitchFamily="34" charset="0"/>
              </a:rPr>
              <a:t>Clean up trash at beaches and in your community</a:t>
            </a:r>
          </a:p>
          <a:p>
            <a:pPr marL="457200" indent="-457200">
              <a:spcBef>
                <a:spcPct val="0"/>
              </a:spcBef>
              <a:buClr>
                <a:schemeClr val="bg1"/>
              </a:buClr>
              <a:buSzPct val="100000"/>
            </a:pPr>
            <a:r>
              <a:rPr lang="en-US" altLang="en-US" sz="2100" dirty="0">
                <a:solidFill>
                  <a:srgbClr val="FFFFFF"/>
                </a:solidFill>
                <a:latin typeface="Arial" pitchFamily="34" charset="0"/>
                <a:cs typeface="Arial" pitchFamily="34" charset="0"/>
              </a:rPr>
              <a:t>Reduce household pollutants</a:t>
            </a:r>
          </a:p>
          <a:p>
            <a:pPr marL="457200" indent="-457200">
              <a:spcBef>
                <a:spcPct val="0"/>
              </a:spcBef>
              <a:buClr>
                <a:schemeClr val="bg1"/>
              </a:buClr>
              <a:buSzPct val="100000"/>
            </a:pPr>
            <a:r>
              <a:rPr lang="en-US" altLang="en-US" sz="2100" dirty="0">
                <a:solidFill>
                  <a:srgbClr val="FFFFFF"/>
                </a:solidFill>
                <a:latin typeface="Arial" pitchFamily="34" charset="0"/>
                <a:cs typeface="Arial" pitchFamily="34" charset="0"/>
              </a:rPr>
              <a:t>Marine protected areas (MPAs) and national marine sanctuaries protect special places in our ocean</a:t>
            </a:r>
          </a:p>
        </p:txBody>
      </p:sp>
      <p:pic>
        <p:nvPicPr>
          <p:cNvPr id="2" name="Picture 4" descr="A fan-shaped yellow organism attached to a rock. It has many branches that are finger-shaped.">
            <a:extLst>
              <a:ext uri="{FF2B5EF4-FFF2-40B4-BE49-F238E27FC236}">
                <a16:creationId xmlns:a16="http://schemas.microsoft.com/office/drawing/2014/main" id="{EE4F50FB-9434-E7BA-A03A-62DE79710A30}"/>
              </a:ext>
            </a:extLst>
          </p:cNvPr>
          <p:cNvPicPr>
            <a:picLocks noChangeAspect="1"/>
          </p:cNvPicPr>
          <p:nvPr/>
        </p:nvPicPr>
        <p:blipFill rotWithShape="1">
          <a:blip r:embed="rId4">
            <a:extLst>
              <a:ext uri="{28A0092B-C50C-407E-A947-70E740481C1C}">
                <a14:useLocalDpi xmlns:a14="http://schemas.microsoft.com/office/drawing/2010/main" val="0"/>
              </a:ext>
            </a:extLst>
          </a:blip>
          <a:srcRect l="40834" t="11610" r="4166" b="12094"/>
          <a:stretch/>
        </p:blipFill>
        <p:spPr bwMode="auto">
          <a:xfrm>
            <a:off x="4127012" y="1702246"/>
            <a:ext cx="5029200" cy="523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Text Box 3"/>
          <p:cNvSpPr txBox="1">
            <a:spLocks noGrp="1" noChangeArrowheads="1"/>
          </p:cNvSpPr>
          <p:nvPr>
            <p:ph type="title" idx="4294967295"/>
          </p:nvPr>
        </p:nvSpPr>
        <p:spPr bwMode="auto">
          <a:xfrm>
            <a:off x="6350" y="486658"/>
            <a:ext cx="9144000" cy="63094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4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There are countless other ways to help!</a:t>
            </a:r>
          </a:p>
        </p:txBody>
      </p:sp>
      <p:sp>
        <p:nvSpPr>
          <p:cNvPr id="55300" name="Text Box 3"/>
          <p:cNvSpPr txBox="1">
            <a:spLocks noChangeArrowheads="1"/>
          </p:cNvSpPr>
          <p:nvPr/>
        </p:nvSpPr>
        <p:spPr bwMode="auto">
          <a:xfrm>
            <a:off x="0" y="1824588"/>
            <a:ext cx="9144000"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000" dirty="0">
                <a:solidFill>
                  <a:srgbClr val="FFFFFF"/>
                </a:solidFill>
                <a:latin typeface="Arial" pitchFamily="34" charset="0"/>
                <a:cs typeface="Arial" pitchFamily="34" charset="0"/>
              </a:rPr>
              <a:t>More ideas at:</a:t>
            </a:r>
            <a:endParaRPr lang="en-US" altLang="en-US" sz="3000" dirty="0">
              <a:solidFill>
                <a:schemeClr val="bg1"/>
              </a:solidFill>
              <a:latin typeface="Arial" pitchFamily="34" charset="0"/>
              <a:cs typeface="Arial" pitchFamily="34" charset="0"/>
            </a:endParaRPr>
          </a:p>
          <a:p>
            <a:pPr algn="ctr">
              <a:spcBef>
                <a:spcPct val="50000"/>
              </a:spcBef>
              <a:buFontTx/>
              <a:buNone/>
            </a:pPr>
            <a:r>
              <a:rPr lang="en-US" altLang="en-US" sz="2900" dirty="0">
                <a:solidFill>
                  <a:schemeClr val="bg1"/>
                </a:solidFill>
                <a:latin typeface="Arial" pitchFamily="34" charset="0"/>
                <a:cs typeface="Arial" pitchFamily="34" charset="0"/>
                <a:hlinkClick r:id="rId4">
                  <a:extLst>
                    <a:ext uri="{A12FA001-AC4F-418D-AE19-62706E023703}">
                      <ahyp:hlinkClr xmlns:ahyp="http://schemas.microsoft.com/office/drawing/2018/hyperlinkcolor" val="tx"/>
                    </a:ext>
                  </a:extLst>
                </a:hlinkClick>
              </a:rPr>
              <a:t>http://sanctuaries.noaa.gov/involved</a:t>
            </a:r>
            <a:r>
              <a:rPr lang="en-US" altLang="en-US" sz="2900" dirty="0">
                <a:solidFill>
                  <a:schemeClr val="bg1"/>
                </a:solidFill>
                <a:latin typeface="Arial" pitchFamily="34" charset="0"/>
                <a:cs typeface="Arial" pitchFamily="34" charset="0"/>
              </a:rPr>
              <a:t> </a:t>
            </a:r>
          </a:p>
        </p:txBody>
      </p:sp>
      <p:pic>
        <p:nvPicPr>
          <p:cNvPr id="3" name="Picture 2" descr="A red sea lily has feather-like structures that are petal-shaped. A single stalk supports the flower-like structure.">
            <a:extLst>
              <a:ext uri="{FF2B5EF4-FFF2-40B4-BE49-F238E27FC236}">
                <a16:creationId xmlns:a16="http://schemas.microsoft.com/office/drawing/2014/main" id="{6C0B020B-1528-5299-2966-7BDAEE7F0167}"/>
              </a:ext>
            </a:extLst>
          </p:cNvPr>
          <p:cNvPicPr>
            <a:picLocks noChangeAspect="1"/>
          </p:cNvPicPr>
          <p:nvPr/>
        </p:nvPicPr>
        <p:blipFill>
          <a:blip r:embed="rId5"/>
          <a:stretch>
            <a:fillRect/>
          </a:stretch>
        </p:blipFill>
        <p:spPr>
          <a:xfrm>
            <a:off x="1838325" y="3409250"/>
            <a:ext cx="5467350" cy="307538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E87C3-BD7C-C274-9086-32FBCCB6B8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7106" name="Rectangle 7" descr="sanctuaries.noaa.gov/education">
            <a:extLst>
              <a:ext uri="{FF2B5EF4-FFF2-40B4-BE49-F238E27FC236}">
                <a16:creationId xmlns:a16="http://schemas.microsoft.com/office/drawing/2014/main" id="{136ACD63-F8B9-7FDD-267A-D0EE343C7467}"/>
              </a:ext>
            </a:extLst>
          </p:cNvPr>
          <p:cNvSpPr>
            <a:spLocks noChangeArrowheads="1"/>
          </p:cNvSpPr>
          <p:nvPr/>
        </p:nvSpPr>
        <p:spPr bwMode="auto">
          <a:xfrm>
            <a:off x="0" y="6248400"/>
            <a:ext cx="9144000" cy="6096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solidFill>
                <a:schemeClr val="tx1"/>
              </a:solidFill>
            </a:endParaRPr>
          </a:p>
        </p:txBody>
      </p:sp>
      <p:sp>
        <p:nvSpPr>
          <p:cNvPr id="2" name="Text Box 4">
            <a:extLst>
              <a:ext uri="{FF2B5EF4-FFF2-40B4-BE49-F238E27FC236}">
                <a16:creationId xmlns:a16="http://schemas.microsoft.com/office/drawing/2014/main" id="{9EA6B26B-D719-857C-A717-6B49621B2EE5}"/>
              </a:ext>
              <a:ext uri="{C183D7F6-B498-43B3-948B-1728B52AA6E4}">
                <adec:decorative xmlns:adec="http://schemas.microsoft.com/office/drawing/2017/decorative" val="1"/>
              </a:ext>
            </a:extLst>
          </p:cNvPr>
          <p:cNvSpPr txBox="1">
            <a:spLocks noChangeArrowheads="1"/>
          </p:cNvSpPr>
          <p:nvPr/>
        </p:nvSpPr>
        <p:spPr bwMode="auto">
          <a:xfrm>
            <a:off x="228600" y="6289357"/>
            <a:ext cx="8686800" cy="492443"/>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rtl="0" eaLnBrk="0" fontAlgn="base" hangingPunct="0">
              <a:spcBef>
                <a:spcPct val="20000"/>
              </a:spcBef>
              <a:spcAft>
                <a:spcPct val="0"/>
              </a:spcAft>
              <a:buChar char="•"/>
              <a:defRPr sz="3200">
                <a:solidFill>
                  <a:schemeClr val="tx1"/>
                </a:solidFill>
                <a:latin typeface="Times" pitchFamily="18" charset="0"/>
                <a:ea typeface="MS PGothic" pitchFamily="34" charset="-128"/>
                <a:cs typeface="ＭＳ Ｐゴシック" charset="0"/>
              </a:defRPr>
            </a:lvl1pPr>
            <a:lvl2pPr marL="742950" indent="-285750" algn="ctr" rtl="0" eaLnBrk="0" fontAlgn="base" hangingPunct="0">
              <a:spcBef>
                <a:spcPct val="20000"/>
              </a:spcBef>
              <a:spcAft>
                <a:spcPct val="0"/>
              </a:spcAft>
              <a:buChar char="–"/>
              <a:defRPr sz="2800">
                <a:solidFill>
                  <a:schemeClr val="tx1"/>
                </a:solidFill>
                <a:latin typeface="Times" pitchFamily="18" charset="0"/>
                <a:ea typeface="MS PGothic" pitchFamily="34" charset="-128"/>
                <a:cs typeface="ＭＳ Ｐゴシック" charset="0"/>
              </a:defRPr>
            </a:lvl2pPr>
            <a:lvl3pPr marL="1143000" indent="-228600" algn="ctr" rtl="0" eaLnBrk="0" fontAlgn="base" hangingPunct="0">
              <a:spcBef>
                <a:spcPct val="20000"/>
              </a:spcBef>
              <a:spcAft>
                <a:spcPct val="0"/>
              </a:spcAft>
              <a:buChar char="•"/>
              <a:defRPr sz="2400">
                <a:solidFill>
                  <a:schemeClr val="tx1"/>
                </a:solidFill>
                <a:latin typeface="Times" pitchFamily="18" charset="0"/>
                <a:ea typeface="MS PGothic" pitchFamily="34" charset="-128"/>
                <a:cs typeface="ＭＳ Ｐゴシック" charset="0"/>
              </a:defRPr>
            </a:lvl3pPr>
            <a:lvl4pPr marL="16002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cs typeface="ＭＳ Ｐゴシック" charset="0"/>
              </a:defRPr>
            </a:lvl4pPr>
            <a:lvl5pPr marL="20574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cs typeface="ＭＳ Ｐゴシック" charset="0"/>
              </a:defRPr>
            </a:lvl5pPr>
            <a:lvl6pPr marL="25146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eaLnBrk="1" hangingPunct="1">
              <a:spcBef>
                <a:spcPct val="0"/>
              </a:spcBef>
              <a:buFontTx/>
              <a:buNone/>
              <a:defRPr/>
            </a:pPr>
            <a:r>
              <a:rPr lang="en-US" altLang="en-US" sz="2600" kern="1200" dirty="0">
                <a:solidFill>
                  <a:srgbClr val="FFFFFF"/>
                </a:solidFill>
                <a:latin typeface="Arial" panose="020B0604020202020204" pitchFamily="34" charset="0"/>
                <a:ea typeface="ヒラギノ角ゴ Pro W3"/>
                <a:cs typeface="Arial" panose="020B0604020202020204" pitchFamily="34" charset="0"/>
              </a:rPr>
              <a:t>sanctuaries.noaa.gov/education</a:t>
            </a:r>
          </a:p>
        </p:txBody>
      </p:sp>
      <p:sp>
        <p:nvSpPr>
          <p:cNvPr id="4" name="Title 7">
            <a:extLst>
              <a:ext uri="{FF2B5EF4-FFF2-40B4-BE49-F238E27FC236}">
                <a16:creationId xmlns:a16="http://schemas.microsoft.com/office/drawing/2014/main" id="{ADB0BC2E-431A-DC1D-E62B-F6262CE78937}"/>
              </a:ext>
            </a:extLst>
          </p:cNvPr>
          <p:cNvSpPr txBox="1">
            <a:spLocks noGrp="1"/>
          </p:cNvSpPr>
          <p:nvPr>
            <p:ph type="title" idx="4294967295"/>
          </p:nvPr>
        </p:nvSpPr>
        <p:spPr>
          <a:xfrm>
            <a:off x="0" y="1879600"/>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Learn More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Text Box 3"/>
          <p:cNvSpPr txBox="1">
            <a:spLocks noGrp="1" noChangeArrowheads="1"/>
          </p:cNvSpPr>
          <p:nvPr>
            <p:ph type="title" idx="4294967295"/>
          </p:nvPr>
        </p:nvSpPr>
        <p:spPr bwMode="auto">
          <a:xfrm>
            <a:off x="6350" y="435114"/>
            <a:ext cx="9144000" cy="70788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altLang="en-US" sz="4000" b="1" kern="1200" dirty="0">
                <a:solidFill>
                  <a:srgbClr val="FFFFFF"/>
                </a:solidFill>
                <a:latin typeface="Arial" pitchFamily="34" charset="0"/>
                <a:cs typeface="Arial" pitchFamily="34" charset="0"/>
              </a:rPr>
              <a:t>Thank You</a:t>
            </a:r>
            <a:endParaRPr kumimoji="0" lang="en-US" altLang="en-US" sz="40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55300" name="Text Box 3"/>
          <p:cNvSpPr txBox="1">
            <a:spLocks noChangeArrowheads="1"/>
          </p:cNvSpPr>
          <p:nvPr/>
        </p:nvSpPr>
        <p:spPr bwMode="auto">
          <a:xfrm>
            <a:off x="381000" y="1981200"/>
            <a:ext cx="8382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50000"/>
              </a:spcBef>
              <a:buFontTx/>
              <a:buNone/>
            </a:pPr>
            <a:r>
              <a:rPr lang="en-US" altLang="en-US" sz="2000" dirty="0">
                <a:solidFill>
                  <a:srgbClr val="FFFFFF"/>
                </a:solidFill>
                <a:latin typeface="Arial" pitchFamily="34" charset="0"/>
                <a:cs typeface="Arial" pitchFamily="34" charset="0"/>
              </a:rPr>
              <a:t>We would like to thank the following individuals for their assistance with scientific review, species identification, video and still images that are included in this lesson plan. Peter </a:t>
            </a:r>
            <a:r>
              <a:rPr lang="en-US" altLang="en-US" sz="2000" dirty="0" err="1">
                <a:solidFill>
                  <a:srgbClr val="FFFFFF"/>
                </a:solidFill>
                <a:latin typeface="Arial" pitchFamily="34" charset="0"/>
                <a:cs typeface="Arial" pitchFamily="34" charset="0"/>
              </a:rPr>
              <a:t>Etnoyer</a:t>
            </a:r>
            <a:r>
              <a:rPr lang="en-US" altLang="en-US" sz="2000" dirty="0">
                <a:solidFill>
                  <a:srgbClr val="FFFFFF"/>
                </a:solidFill>
                <a:latin typeface="Arial" pitchFamily="34" charset="0"/>
                <a:cs typeface="Arial" pitchFamily="34" charset="0"/>
              </a:rPr>
              <a:t>, PhD, NOAA Marine Biologist, Leslie Wickes, MS, NOAA Affiliate, JHT, Inc., Enrique Salgado, Biologist, NOAA Affiliate, JHT, Inc. and Danielle Lipski, Research Coordinator Cordell Bank National Marine Sanctuary.</a:t>
            </a:r>
          </a:p>
          <a:p>
            <a:pPr>
              <a:spcBef>
                <a:spcPct val="50000"/>
              </a:spcBef>
              <a:buFontTx/>
              <a:buNone/>
            </a:pPr>
            <a:endParaRPr lang="en-US" altLang="en-US" sz="2000" dirty="0">
              <a:solidFill>
                <a:srgbClr val="FFFFFF"/>
              </a:solidFill>
              <a:latin typeface="Arial" pitchFamily="34" charset="0"/>
              <a:cs typeface="Arial" pitchFamily="34" charset="0"/>
            </a:endParaRPr>
          </a:p>
          <a:p>
            <a:pPr>
              <a:spcBef>
                <a:spcPct val="50000"/>
              </a:spcBef>
              <a:buFontTx/>
              <a:buNone/>
            </a:pPr>
            <a:r>
              <a:rPr lang="en-US" altLang="en-US" sz="2000" dirty="0">
                <a:solidFill>
                  <a:srgbClr val="FFFFFF"/>
                </a:solidFill>
                <a:latin typeface="Arial" pitchFamily="34" charset="0"/>
                <a:cs typeface="Arial" pitchFamily="34" charset="0"/>
              </a:rPr>
              <a:t>The idea for this lesson came from the "Exploring Cordell Bank National Marine Sanctuary by Submersible" activity developed by Jennifer Stock. This lesson was written and developed by </a:t>
            </a:r>
            <a:r>
              <a:rPr lang="en-US" altLang="en-US" sz="2000" dirty="0" err="1">
                <a:solidFill>
                  <a:srgbClr val="FFFFFF"/>
                </a:solidFill>
                <a:latin typeface="Arial" pitchFamily="34" charset="0"/>
                <a:cs typeface="Arial" pitchFamily="34" charset="0"/>
              </a:rPr>
              <a:t>Rietta</a:t>
            </a:r>
            <a:r>
              <a:rPr lang="en-US" altLang="en-US" sz="2000" dirty="0">
                <a:solidFill>
                  <a:srgbClr val="FFFFFF"/>
                </a:solidFill>
                <a:latin typeface="Arial" pitchFamily="34" charset="0"/>
                <a:cs typeface="Arial" pitchFamily="34" charset="0"/>
              </a:rPr>
              <a:t> </a:t>
            </a:r>
            <a:r>
              <a:rPr lang="en-US" altLang="en-US" sz="2000" dirty="0" err="1">
                <a:solidFill>
                  <a:srgbClr val="FFFFFF"/>
                </a:solidFill>
                <a:latin typeface="Arial" pitchFamily="34" charset="0"/>
                <a:cs typeface="Arial" pitchFamily="34" charset="0"/>
              </a:rPr>
              <a:t>Hohman</a:t>
            </a:r>
            <a:r>
              <a:rPr lang="en-US" altLang="en-US" sz="2000" dirty="0">
                <a:solidFill>
                  <a:srgbClr val="FFFFFF"/>
                </a:solidFill>
                <a:latin typeface="Arial" pitchFamily="34" charset="0"/>
                <a:cs typeface="Arial" pitchFamily="34" charset="0"/>
              </a:rPr>
              <a:t>, Greater </a:t>
            </a:r>
            <a:r>
              <a:rPr lang="en-US" altLang="en-US" sz="2000" dirty="0" err="1">
                <a:solidFill>
                  <a:srgbClr val="FFFFFF"/>
                </a:solidFill>
                <a:latin typeface="Arial" pitchFamily="34" charset="0"/>
                <a:cs typeface="Arial" pitchFamily="34" charset="0"/>
              </a:rPr>
              <a:t>Farallones</a:t>
            </a:r>
            <a:r>
              <a:rPr lang="en-US" altLang="en-US" sz="2000" dirty="0">
                <a:solidFill>
                  <a:srgbClr val="FFFFFF"/>
                </a:solidFill>
                <a:latin typeface="Arial" pitchFamily="34" charset="0"/>
                <a:cs typeface="Arial" pitchFamily="34" charset="0"/>
              </a:rPr>
              <a:t> National Marine Sanctuary. The National Marine Sanctuary System's West Coast Region education team developed and reviewed the content for the curriculum.</a:t>
            </a:r>
          </a:p>
        </p:txBody>
      </p:sp>
    </p:spTree>
    <p:extLst>
      <p:ext uri="{BB962C8B-B14F-4D97-AF65-F5344CB8AC3E}">
        <p14:creationId xmlns:p14="http://schemas.microsoft.com/office/powerpoint/2010/main" val="2153346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Text Box 3"/>
          <p:cNvSpPr txBox="1">
            <a:spLocks noGrp="1" noChangeArrowheads="1"/>
          </p:cNvSpPr>
          <p:nvPr>
            <p:ph type="title" idx="4294967295"/>
          </p:nvPr>
        </p:nvSpPr>
        <p:spPr bwMode="auto">
          <a:xfrm>
            <a:off x="6350" y="435114"/>
            <a:ext cx="9144000" cy="70788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altLang="en-US" sz="4000" b="1" kern="1200" noProof="0" dirty="0">
                <a:solidFill>
                  <a:srgbClr val="FFFFFF"/>
                </a:solidFill>
                <a:latin typeface="Arial" pitchFamily="34" charset="0"/>
                <a:cs typeface="Arial" pitchFamily="34" charset="0"/>
              </a:rPr>
              <a:t>Acknowledgments</a:t>
            </a:r>
            <a:endParaRPr kumimoji="0" lang="en-US" altLang="en-US" sz="40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 name="Title 1">
            <a:extLst>
              <a:ext uri="{FF2B5EF4-FFF2-40B4-BE49-F238E27FC236}">
                <a16:creationId xmlns:a16="http://schemas.microsoft.com/office/drawing/2014/main" id="{E4C0C7B7-11CD-F458-8C72-14414C53F14D}"/>
              </a:ext>
            </a:extLst>
          </p:cNvPr>
          <p:cNvSpPr txBox="1">
            <a:spLocks/>
          </p:cNvSpPr>
          <p:nvPr/>
        </p:nvSpPr>
        <p:spPr>
          <a:xfrm>
            <a:off x="0" y="1893329"/>
            <a:ext cx="9144000" cy="4365486"/>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a:spcBef>
                <a:spcPct val="50000"/>
              </a:spcBef>
            </a:pPr>
            <a:br>
              <a:rPr lang="en-US" altLang="en-US" sz="1800" kern="0" dirty="0">
                <a:solidFill>
                  <a:schemeClr val="bg1"/>
                </a:solidFill>
                <a:latin typeface="Arial" panose="020B0604020202020204" pitchFamily="34" charset="0"/>
                <a:cs typeface="Arial" panose="020B0604020202020204" pitchFamily="34" charset="0"/>
              </a:rPr>
            </a:br>
            <a:r>
              <a:rPr lang="en-US" altLang="en-US" sz="1800" kern="0" dirty="0">
                <a:solidFill>
                  <a:schemeClr val="bg1"/>
                </a:solidFill>
                <a:latin typeface="Arial" panose="020B0604020202020204" pitchFamily="34" charset="0"/>
                <a:cs typeface="Arial" panose="020B0604020202020204" pitchFamily="34" charset="0"/>
              </a:rPr>
              <a:t>Funding support provided by:</a:t>
            </a:r>
            <a:br>
              <a:rPr lang="en-US" altLang="en-US" sz="1800" kern="0" dirty="0">
                <a:solidFill>
                  <a:schemeClr val="bg1"/>
                </a:solidFill>
                <a:latin typeface="Arial" panose="020B0604020202020204" pitchFamily="34" charset="0"/>
                <a:cs typeface="Arial" panose="020B0604020202020204" pitchFamily="34" charset="0"/>
              </a:rPr>
            </a:br>
            <a:br>
              <a:rPr lang="en-US" altLang="en-US" sz="1800" kern="0" dirty="0">
                <a:solidFill>
                  <a:schemeClr val="bg1"/>
                </a:solidFill>
                <a:latin typeface="Arial" panose="020B0604020202020204" pitchFamily="34" charset="0"/>
                <a:cs typeface="Arial" panose="020B0604020202020204" pitchFamily="34" charset="0"/>
              </a:rPr>
            </a:br>
            <a:r>
              <a:rPr lang="en-US" altLang="en-US" sz="1800" b="1" kern="0" dirty="0">
                <a:solidFill>
                  <a:schemeClr val="bg1"/>
                </a:solidFill>
                <a:latin typeface="Arial" panose="020B0604020202020204" pitchFamily="34" charset="0"/>
                <a:cs typeface="Arial" panose="020B0604020202020204" pitchFamily="34" charset="0"/>
              </a:rPr>
              <a:t>National Geographic Society </a:t>
            </a:r>
            <a:br>
              <a:rPr lang="en-US" altLang="en-US" sz="1800" kern="0" dirty="0">
                <a:solidFill>
                  <a:schemeClr val="bg1"/>
                </a:solidFill>
                <a:latin typeface="Arial" panose="020B0604020202020204" pitchFamily="34" charset="0"/>
                <a:cs typeface="Arial" panose="020B0604020202020204" pitchFamily="34" charset="0"/>
              </a:rPr>
            </a:br>
            <a:r>
              <a:rPr lang="en-US" altLang="en-US" sz="1800" kern="0" dirty="0">
                <a:solidFill>
                  <a:schemeClr val="bg1"/>
                </a:solidFill>
                <a:latin typeface="Arial" panose="020B0604020202020204" pitchFamily="34" charset="0"/>
                <a:cs typeface="Arial" panose="020B0604020202020204" pitchFamily="34" charset="0"/>
              </a:rPr>
              <a:t>+</a:t>
            </a:r>
          </a:p>
          <a:p>
            <a:pPr>
              <a:spcBef>
                <a:spcPct val="50000"/>
              </a:spcBef>
            </a:pPr>
            <a:br>
              <a:rPr lang="en-US" altLang="en-US" sz="1800" kern="0" dirty="0">
                <a:solidFill>
                  <a:schemeClr val="bg1"/>
                </a:solidFill>
                <a:latin typeface="Arial" panose="020B0604020202020204" pitchFamily="34" charset="0"/>
                <a:cs typeface="Arial" panose="020B0604020202020204" pitchFamily="34" charset="0"/>
              </a:rPr>
            </a:br>
            <a:br>
              <a:rPr lang="en-US" altLang="en-US" sz="1800" kern="0" dirty="0">
                <a:solidFill>
                  <a:schemeClr val="bg1"/>
                </a:solidFill>
                <a:latin typeface="Arial" panose="020B0604020202020204" pitchFamily="34" charset="0"/>
                <a:cs typeface="Arial" panose="020B0604020202020204" pitchFamily="34" charset="0"/>
              </a:rPr>
            </a:br>
            <a:br>
              <a:rPr lang="en-US" altLang="en-US" sz="1800" kern="0" dirty="0">
                <a:solidFill>
                  <a:schemeClr val="bg1"/>
                </a:solidFill>
                <a:latin typeface="Arial" panose="020B0604020202020204" pitchFamily="34" charset="0"/>
                <a:cs typeface="Arial" panose="020B0604020202020204" pitchFamily="34" charset="0"/>
              </a:rPr>
            </a:br>
            <a:br>
              <a:rPr lang="en-US" altLang="en-US" sz="1800" kern="0" dirty="0">
                <a:solidFill>
                  <a:schemeClr val="bg1"/>
                </a:solidFill>
                <a:latin typeface="Arial" panose="020B0604020202020204" pitchFamily="34" charset="0"/>
                <a:cs typeface="Arial" panose="020B0604020202020204" pitchFamily="34" charset="0"/>
              </a:rPr>
            </a:br>
            <a:br>
              <a:rPr lang="en-US" altLang="en-US" sz="1800" kern="0" dirty="0">
                <a:solidFill>
                  <a:schemeClr val="bg1"/>
                </a:solidFill>
                <a:latin typeface="Arial" panose="020B0604020202020204" pitchFamily="34" charset="0"/>
                <a:cs typeface="Arial" panose="020B0604020202020204" pitchFamily="34" charset="0"/>
              </a:rPr>
            </a:br>
            <a:r>
              <a:rPr lang="en-US" altLang="en-US" sz="1800" kern="0" dirty="0">
                <a:solidFill>
                  <a:schemeClr val="bg1"/>
                </a:solidFill>
                <a:latin typeface="Arial" panose="020B0604020202020204" pitchFamily="34" charset="0"/>
                <a:cs typeface="Arial" panose="020B0604020202020204" pitchFamily="34" charset="0"/>
              </a:rPr>
              <a:t>Latest Version of Lesson Plan + Supporting Resources Created by</a:t>
            </a:r>
            <a:br>
              <a:rPr lang="en-US" altLang="en-US" sz="1800" kern="0" dirty="0">
                <a:solidFill>
                  <a:schemeClr val="bg1"/>
                </a:solidFill>
                <a:latin typeface="Arial" panose="020B0604020202020204" pitchFamily="34" charset="0"/>
                <a:cs typeface="Arial" panose="020B0604020202020204" pitchFamily="34" charset="0"/>
              </a:rPr>
            </a:br>
            <a:r>
              <a:rPr lang="en-US" altLang="en-US" sz="1800" kern="0" dirty="0">
                <a:solidFill>
                  <a:schemeClr val="bg1"/>
                </a:solidFill>
                <a:latin typeface="Arial" panose="020B0604020202020204" pitchFamily="34" charset="0"/>
                <a:cs typeface="Arial" panose="020B0604020202020204" pitchFamily="34" charset="0"/>
              </a:rPr>
              <a:t>Rick Reynolds</a:t>
            </a:r>
            <a:r>
              <a:rPr lang="en-US" altLang="en-US" sz="1300" kern="0" dirty="0">
                <a:solidFill>
                  <a:schemeClr val="bg1"/>
                </a:solidFill>
                <a:latin typeface="Arial" panose="020B0604020202020204" pitchFamily="34" charset="0"/>
                <a:cs typeface="Arial" panose="020B0604020202020204" pitchFamily="34" charset="0"/>
              </a:rPr>
              <a:t>, M.S.Ed.</a:t>
            </a:r>
            <a:r>
              <a:rPr lang="en-US" altLang="en-US" sz="1800" kern="0" dirty="0">
                <a:solidFill>
                  <a:schemeClr val="bg1"/>
                </a:solidFill>
                <a:latin typeface="Arial" panose="020B0604020202020204" pitchFamily="34" charset="0"/>
                <a:cs typeface="Arial" panose="020B0604020202020204" pitchFamily="34" charset="0"/>
              </a:rPr>
              <a:t> + Krista Reynolds</a:t>
            </a:r>
            <a:r>
              <a:rPr lang="en-US" altLang="en-US" sz="1300" kern="0" dirty="0">
                <a:solidFill>
                  <a:schemeClr val="bg1"/>
                </a:solidFill>
                <a:latin typeface="Arial" panose="020B0604020202020204" pitchFamily="34" charset="0"/>
                <a:cs typeface="Arial" panose="020B0604020202020204" pitchFamily="34" charset="0"/>
              </a:rPr>
              <a:t>, MLIS, M.Ed.</a:t>
            </a:r>
            <a:br>
              <a:rPr lang="en-US" altLang="en-US" sz="1800" kern="0" dirty="0">
                <a:solidFill>
                  <a:schemeClr val="bg1"/>
                </a:solidFill>
                <a:latin typeface="Arial" panose="020B0604020202020204" pitchFamily="34" charset="0"/>
                <a:cs typeface="Arial" panose="020B0604020202020204" pitchFamily="34" charset="0"/>
              </a:rPr>
            </a:br>
            <a:r>
              <a:rPr lang="en-US" altLang="en-US" sz="1800" kern="0" dirty="0">
                <a:solidFill>
                  <a:schemeClr val="bg1"/>
                </a:solidFill>
                <a:latin typeface="Arial" panose="020B0604020202020204" pitchFamily="34" charset="0"/>
                <a:cs typeface="Arial" panose="020B0604020202020204" pitchFamily="34" charset="0"/>
              </a:rPr>
              <a:t>Engaging Every Student</a:t>
            </a:r>
            <a:br>
              <a:rPr lang="en-US" altLang="en-US" sz="1800" kern="0" dirty="0">
                <a:solidFill>
                  <a:schemeClr val="bg1"/>
                </a:solidFill>
                <a:latin typeface="Arial" panose="020B0604020202020204" pitchFamily="34" charset="0"/>
                <a:cs typeface="Arial" panose="020B0604020202020204" pitchFamily="34" charset="0"/>
              </a:rPr>
            </a:br>
            <a:r>
              <a:rPr lang="en-US" altLang="en-US" sz="1800" kern="0" dirty="0">
                <a:solidFill>
                  <a:schemeClr val="bg1"/>
                </a:solidFill>
                <a:latin typeface="Arial" panose="020B0604020202020204" pitchFamily="34" charset="0"/>
                <a:cs typeface="Arial" panose="020B0604020202020204" pitchFamily="34" charset="0"/>
              </a:rPr>
              <a:t>In collaboration with NOAA’s Office of National Marine Sanctuaries,</a:t>
            </a:r>
            <a:br>
              <a:rPr lang="en-US" altLang="en-US" sz="1800" kern="0" dirty="0">
                <a:solidFill>
                  <a:schemeClr val="bg1"/>
                </a:solidFill>
                <a:latin typeface="Arial" panose="020B0604020202020204" pitchFamily="34" charset="0"/>
                <a:cs typeface="Arial" panose="020B0604020202020204" pitchFamily="34" charset="0"/>
              </a:rPr>
            </a:br>
            <a:r>
              <a:rPr lang="en-US" altLang="en-US" sz="1800" kern="0" dirty="0">
                <a:solidFill>
                  <a:schemeClr val="bg1"/>
                </a:solidFill>
                <a:latin typeface="Arial" panose="020B0604020202020204" pitchFamily="34" charset="0"/>
                <a:cs typeface="Arial" panose="020B0604020202020204" pitchFamily="34" charset="0"/>
              </a:rPr>
              <a:t>National Marine Sanctuary Foundation and National Geographic Society</a:t>
            </a:r>
            <a:br>
              <a:rPr lang="en-US" altLang="en-US" sz="1800" kern="0" dirty="0">
                <a:solidFill>
                  <a:schemeClr val="bg1"/>
                </a:solidFill>
                <a:latin typeface="Arial" panose="020B0604020202020204" pitchFamily="34" charset="0"/>
                <a:cs typeface="Arial" panose="020B0604020202020204" pitchFamily="34" charset="0"/>
              </a:rPr>
            </a:br>
            <a:br>
              <a:rPr lang="en-US" altLang="en-US" sz="1800" kern="0" dirty="0">
                <a:solidFill>
                  <a:schemeClr val="bg1"/>
                </a:solidFill>
                <a:latin typeface="Arial" panose="020B0604020202020204" pitchFamily="34" charset="0"/>
                <a:cs typeface="Arial" panose="020B0604020202020204" pitchFamily="34" charset="0"/>
              </a:rPr>
            </a:br>
            <a:br>
              <a:rPr lang="en-US" altLang="en-US" sz="1800" kern="0" dirty="0">
                <a:solidFill>
                  <a:schemeClr val="bg1"/>
                </a:solidFill>
                <a:latin typeface="Arial" panose="020B0604020202020204" pitchFamily="34" charset="0"/>
                <a:cs typeface="Arial" panose="020B0604020202020204" pitchFamily="34" charset="0"/>
              </a:rPr>
            </a:br>
            <a:endParaRPr lang="en-US" sz="1800" kern="0" dirty="0"/>
          </a:p>
        </p:txBody>
      </p:sp>
      <p:pic>
        <p:nvPicPr>
          <p:cNvPr id="3" name="Picture 2" descr="National Marine Sanctuary Foundation logo">
            <a:extLst>
              <a:ext uri="{FF2B5EF4-FFF2-40B4-BE49-F238E27FC236}">
                <a16:creationId xmlns:a16="http://schemas.microsoft.com/office/drawing/2014/main" id="{0633C610-E9CB-B430-D116-B479440E9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352800"/>
            <a:ext cx="2698220" cy="951872"/>
          </a:xfrm>
          <a:prstGeom prst="rect">
            <a:avLst/>
          </a:prstGeom>
        </p:spPr>
      </p:pic>
    </p:spTree>
    <p:extLst>
      <p:ext uri="{BB962C8B-B14F-4D97-AF65-F5344CB8AC3E}">
        <p14:creationId xmlns:p14="http://schemas.microsoft.com/office/powerpoint/2010/main" val="2624321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363DA2-8EDC-D3DD-D347-00A322F99F7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6858000"/>
          </a:xfrm>
          <a:prstGeom prst="rect">
            <a:avLst/>
          </a:prstGeom>
        </p:spPr>
      </p:pic>
      <p:sp>
        <p:nvSpPr>
          <p:cNvPr id="2" name="Title 1"/>
          <p:cNvSpPr>
            <a:spLocks noGrp="1"/>
          </p:cNvSpPr>
          <p:nvPr>
            <p:ph type="title"/>
          </p:nvPr>
        </p:nvSpPr>
        <p:spPr>
          <a:xfrm>
            <a:off x="757742" y="1912172"/>
            <a:ext cx="7886700" cy="3033657"/>
          </a:xfrm>
        </p:spPr>
        <p:txBody>
          <a:bodyPr>
            <a:normAutofit fontScale="90000"/>
          </a:bodyPr>
          <a:lstStyle/>
          <a:p>
            <a:pPr>
              <a:spcBef>
                <a:spcPct val="50000"/>
              </a:spcBef>
            </a:pPr>
            <a:br>
              <a:rPr lang="en-US" altLang="en-US" sz="3675" dirty="0">
                <a:solidFill>
                  <a:schemeClr val="bg1"/>
                </a:solidFill>
                <a:latin typeface="Arial" panose="020B0604020202020204" pitchFamily="34" charset="0"/>
                <a:cs typeface="Arial" panose="020B0604020202020204" pitchFamily="34" charset="0"/>
              </a:rPr>
            </a:br>
            <a:r>
              <a:rPr lang="en-US" altLang="en-US" sz="3675" dirty="0">
                <a:solidFill>
                  <a:schemeClr val="bg1"/>
                </a:solidFill>
                <a:latin typeface="Arial" panose="020B0604020202020204" pitchFamily="34" charset="0"/>
                <a:cs typeface="Arial" panose="020B0604020202020204" pitchFamily="34" charset="0"/>
              </a:rPr>
              <a:t>Contact</a:t>
            </a:r>
            <a:br>
              <a:rPr lang="en-US" altLang="en-US" sz="5400" dirty="0">
                <a:solidFill>
                  <a:schemeClr val="bg1"/>
                </a:solidFill>
                <a:latin typeface="Arial" panose="020B0604020202020204" pitchFamily="34" charset="0"/>
                <a:cs typeface="Arial" panose="020B0604020202020204" pitchFamily="34" charset="0"/>
              </a:rPr>
            </a:br>
            <a:br>
              <a:rPr lang="en-US" altLang="en-US" sz="2025" dirty="0">
                <a:solidFill>
                  <a:schemeClr val="bg1"/>
                </a:solidFill>
                <a:latin typeface="Arial" panose="020B0604020202020204" pitchFamily="34" charset="0"/>
                <a:cs typeface="Arial" panose="020B0604020202020204" pitchFamily="34" charset="0"/>
              </a:rPr>
            </a:br>
            <a:r>
              <a:rPr lang="en-US" altLang="en-US" sz="2100" dirty="0">
                <a:solidFill>
                  <a:schemeClr val="bg1"/>
                </a:solidFill>
                <a:latin typeface="Arial" panose="020B0604020202020204" pitchFamily="34" charset="0"/>
                <a:cs typeface="Arial" panose="020B0604020202020204" pitchFamily="34" charset="0"/>
              </a:rPr>
              <a:t>Tracy Hajduk </a:t>
            </a:r>
            <a:br>
              <a:rPr lang="en-US" altLang="en-US" sz="2100" dirty="0">
                <a:solidFill>
                  <a:schemeClr val="bg1"/>
                </a:solidFill>
                <a:latin typeface="Arial" panose="020B0604020202020204" pitchFamily="34" charset="0"/>
                <a:cs typeface="Arial" panose="020B0604020202020204" pitchFamily="34" charset="0"/>
              </a:rPr>
            </a:br>
            <a:r>
              <a:rPr lang="en-US" altLang="en-US" sz="2100" dirty="0">
                <a:solidFill>
                  <a:schemeClr val="bg1"/>
                </a:solidFill>
                <a:latin typeface="Arial" panose="020B0604020202020204" pitchFamily="34" charset="0"/>
                <a:cs typeface="Arial" panose="020B0604020202020204" pitchFamily="34" charset="0"/>
              </a:rPr>
              <a:t>National Education Coordinator</a:t>
            </a:r>
            <a:br>
              <a:rPr lang="en-US" altLang="en-US" sz="2100" dirty="0">
                <a:solidFill>
                  <a:schemeClr val="bg1"/>
                </a:solidFill>
                <a:latin typeface="Arial" panose="020B0604020202020204" pitchFamily="34" charset="0"/>
                <a:cs typeface="Arial" panose="020B0604020202020204" pitchFamily="34" charset="0"/>
              </a:rPr>
            </a:br>
            <a:r>
              <a:rPr lang="en-US" altLang="en-US" sz="2100" dirty="0">
                <a:solidFill>
                  <a:schemeClr val="bg1"/>
                </a:solidFill>
                <a:latin typeface="Arial" panose="020B0604020202020204" pitchFamily="34" charset="0"/>
                <a:cs typeface="Arial" panose="020B0604020202020204" pitchFamily="34" charset="0"/>
              </a:rPr>
              <a:t>Office of National Marine Sanctuaries</a:t>
            </a:r>
            <a:br>
              <a:rPr lang="en-US" altLang="en-US" sz="2100" dirty="0">
                <a:solidFill>
                  <a:schemeClr val="bg1"/>
                </a:solidFill>
                <a:latin typeface="Arial" panose="020B0604020202020204" pitchFamily="34" charset="0"/>
                <a:cs typeface="Arial" panose="020B0604020202020204" pitchFamily="34" charset="0"/>
              </a:rPr>
            </a:br>
            <a:r>
              <a:rPr lang="en-US" altLang="en-US" sz="2100" dirty="0">
                <a:solidFill>
                  <a:schemeClr val="bg1"/>
                </a:solidFill>
                <a:latin typeface="Arial" panose="020B0604020202020204" pitchFamily="34" charset="0"/>
                <a:cs typeface="Arial" panose="020B0604020202020204" pitchFamily="34" charset="0"/>
              </a:rPr>
              <a:t>National Oceanic and Atmospheric Administration</a:t>
            </a:r>
            <a:br>
              <a:rPr lang="en-US" altLang="en-US" sz="2025" dirty="0">
                <a:solidFill>
                  <a:schemeClr val="bg1"/>
                </a:solidFill>
                <a:latin typeface="Arial" panose="020B0604020202020204" pitchFamily="34" charset="0"/>
                <a:cs typeface="Arial" panose="020B0604020202020204" pitchFamily="34" charset="0"/>
              </a:rPr>
            </a:br>
            <a:r>
              <a:rPr lang="en-US" altLang="en-US" sz="2025" dirty="0">
                <a:solidFill>
                  <a:schemeClr val="bg1"/>
                </a:solidFill>
                <a:latin typeface="Arial" panose="020B0604020202020204" pitchFamily="34" charset="0"/>
                <a:cs typeface="Arial" panose="020B0604020202020204" pitchFamily="34" charset="0"/>
              </a:rPr>
              <a:t>Phone: 240-533-0663</a:t>
            </a:r>
            <a:br>
              <a:rPr lang="en-US" altLang="en-US" sz="2025" dirty="0">
                <a:solidFill>
                  <a:schemeClr val="bg1"/>
                </a:solidFill>
                <a:latin typeface="Arial" panose="020B0604020202020204" pitchFamily="34" charset="0"/>
                <a:cs typeface="Arial" panose="020B0604020202020204" pitchFamily="34" charset="0"/>
              </a:rPr>
            </a:br>
            <a:r>
              <a:rPr lang="en-US" altLang="en-US" sz="2025" dirty="0">
                <a:solidFill>
                  <a:schemeClr val="bg1"/>
                </a:solidFill>
                <a:latin typeface="Arial" panose="020B0604020202020204" pitchFamily="34" charset="0"/>
                <a:cs typeface="Arial" panose="020B0604020202020204" pitchFamily="34" charset="0"/>
              </a:rPr>
              <a:t>Email: </a:t>
            </a:r>
            <a:r>
              <a:rPr lang="en-US" sz="2000" dirty="0">
                <a:solidFill>
                  <a:schemeClr val="bg1"/>
                </a:solidFill>
                <a:latin typeface="Arial" panose="020B0604020202020204" pitchFamily="34" charset="0"/>
                <a:cs typeface="Arial" panose="020B0604020202020204" pitchFamily="34" charset="0"/>
                <a:sym typeface="Arial"/>
              </a:rPr>
              <a:t>sanctuary.education@noaa.gov</a:t>
            </a:r>
            <a:endParaRPr lang="en-US" sz="2000" dirty="0">
              <a:solidFill>
                <a:schemeClr val="bg1"/>
              </a:solidFill>
              <a:latin typeface="Arial" panose="020B0604020202020204" pitchFamily="34" charset="0"/>
              <a:cs typeface="Arial" panose="020B0604020202020204" pitchFamily="34" charset="0"/>
            </a:endParaRPr>
          </a:p>
        </p:txBody>
      </p:sp>
      <p:sp>
        <p:nvSpPr>
          <p:cNvPr id="5" name="Text Box 4">
            <a:extLst>
              <a:ext uri="{FF2B5EF4-FFF2-40B4-BE49-F238E27FC236}">
                <a16:creationId xmlns:a16="http://schemas.microsoft.com/office/drawing/2014/main" id="{E92AFE21-DF75-0D63-B647-371F1F48C682}"/>
              </a:ext>
            </a:extLst>
          </p:cNvPr>
          <p:cNvSpPr txBox="1">
            <a:spLocks noChangeArrowheads="1"/>
          </p:cNvSpPr>
          <p:nvPr/>
        </p:nvSpPr>
        <p:spPr bwMode="auto">
          <a:xfrm>
            <a:off x="304800" y="5715000"/>
            <a:ext cx="8534400" cy="52322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rtl="0" eaLnBrk="0" fontAlgn="base" hangingPunct="0">
              <a:spcBef>
                <a:spcPct val="20000"/>
              </a:spcBef>
              <a:spcAft>
                <a:spcPct val="0"/>
              </a:spcAft>
              <a:buChar char="•"/>
              <a:defRPr sz="3200">
                <a:solidFill>
                  <a:schemeClr val="tx1"/>
                </a:solidFill>
                <a:latin typeface="Times" pitchFamily="18" charset="0"/>
                <a:ea typeface="MS PGothic" pitchFamily="34" charset="-128"/>
                <a:cs typeface="ＭＳ Ｐゴシック" charset="0"/>
              </a:defRPr>
            </a:lvl1pPr>
            <a:lvl2pPr marL="742950" indent="-285750" algn="ctr" rtl="0" eaLnBrk="0" fontAlgn="base" hangingPunct="0">
              <a:spcBef>
                <a:spcPct val="20000"/>
              </a:spcBef>
              <a:spcAft>
                <a:spcPct val="0"/>
              </a:spcAft>
              <a:buChar char="–"/>
              <a:defRPr sz="2800">
                <a:solidFill>
                  <a:schemeClr val="tx1"/>
                </a:solidFill>
                <a:latin typeface="Times" pitchFamily="18" charset="0"/>
                <a:ea typeface="MS PGothic" pitchFamily="34" charset="-128"/>
                <a:cs typeface="ＭＳ Ｐゴシック" charset="0"/>
              </a:defRPr>
            </a:lvl2pPr>
            <a:lvl3pPr marL="1143000" indent="-228600" algn="ctr" rtl="0" eaLnBrk="0" fontAlgn="base" hangingPunct="0">
              <a:spcBef>
                <a:spcPct val="20000"/>
              </a:spcBef>
              <a:spcAft>
                <a:spcPct val="0"/>
              </a:spcAft>
              <a:buChar char="•"/>
              <a:defRPr sz="2400">
                <a:solidFill>
                  <a:schemeClr val="tx1"/>
                </a:solidFill>
                <a:latin typeface="Times" pitchFamily="18" charset="0"/>
                <a:ea typeface="MS PGothic" pitchFamily="34" charset="-128"/>
                <a:cs typeface="ＭＳ Ｐゴシック" charset="0"/>
              </a:defRPr>
            </a:lvl3pPr>
            <a:lvl4pPr marL="16002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cs typeface="ＭＳ Ｐゴシック" charset="0"/>
              </a:defRPr>
            </a:lvl4pPr>
            <a:lvl5pPr marL="20574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cs typeface="ＭＳ Ｐゴシック" charset="0"/>
              </a:defRPr>
            </a:lvl5pPr>
            <a:lvl6pPr marL="25146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algn="ctr" rtl="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eaLnBrk="1" hangingPunct="1">
              <a:spcBef>
                <a:spcPct val="0"/>
              </a:spcBef>
              <a:buFontTx/>
              <a:buNone/>
              <a:defRPr/>
            </a:pPr>
            <a:r>
              <a:rPr lang="en-US" altLang="en-US" sz="2800" kern="1200" dirty="0">
                <a:solidFill>
                  <a:srgbClr val="FFFFFF"/>
                </a:solidFill>
                <a:latin typeface="Arial" panose="020B0604020202020204" pitchFamily="34" charset="0"/>
                <a:ea typeface="ヒラギノ角ゴ Pro W3"/>
                <a:cs typeface="Arial" panose="020B0604020202020204" pitchFamily="34" charset="0"/>
              </a:rPr>
              <a:t>sanctuaries.noaa.gov/education</a:t>
            </a:r>
          </a:p>
        </p:txBody>
      </p:sp>
    </p:spTree>
    <p:extLst>
      <p:ext uri="{BB962C8B-B14F-4D97-AF65-F5344CB8AC3E}">
        <p14:creationId xmlns:p14="http://schemas.microsoft.com/office/powerpoint/2010/main" val="135278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Grp="1" noChangeArrowheads="1"/>
          </p:cNvSpPr>
          <p:nvPr>
            <p:ph type="title" idx="4294967295"/>
          </p:nvPr>
        </p:nvSpPr>
        <p:spPr bwMode="auto">
          <a:xfrm>
            <a:off x="17463" y="231338"/>
            <a:ext cx="9132887" cy="12926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What are these and how do they eat?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w="19050">
                  <a:noFill/>
                  <a:prstDash val="solid"/>
                </a:ln>
                <a:solidFill>
                  <a:schemeClr val="accent3"/>
                </a:solidFill>
                <a:effectLst/>
                <a:uLnTx/>
                <a:uFillTx/>
                <a:latin typeface="Arial" panose="020B0604020202020204" pitchFamily="34" charset="0"/>
                <a:ea typeface="ＭＳ Ｐゴシック" charset="0"/>
                <a:cs typeface="Arial" panose="020B0604020202020204" pitchFamily="34" charset="0"/>
              </a:rPr>
              <a:t>Corals!</a:t>
            </a:r>
          </a:p>
        </p:txBody>
      </p:sp>
      <p:pic>
        <p:nvPicPr>
          <p:cNvPr id="16388" name="Picture 5" descr="Corals in a coral reef"/>
          <p:cNvPicPr>
            <a:picLocks noChangeAspect="1"/>
          </p:cNvPicPr>
          <p:nvPr/>
        </p:nvPicPr>
        <p:blipFill>
          <a:blip r:embed="rId4">
            <a:extLst>
              <a:ext uri="{28A0092B-C50C-407E-A947-70E740481C1C}">
                <a14:useLocalDpi xmlns:a14="http://schemas.microsoft.com/office/drawing/2010/main" val="0"/>
              </a:ext>
            </a:extLst>
          </a:blip>
          <a:srcRect t="23366"/>
          <a:stretch>
            <a:fillRect/>
          </a:stretch>
        </p:blipFill>
        <p:spPr bwMode="auto">
          <a:xfrm>
            <a:off x="0" y="1676400"/>
            <a:ext cx="9166225"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descr="Decorative"/>
          <p:cNvSpPr txBox="1">
            <a:spLocks noChangeArrowheads="1"/>
          </p:cNvSpPr>
          <p:nvPr/>
        </p:nvSpPr>
        <p:spPr bwMode="auto">
          <a:xfrm>
            <a:off x="-4762" y="5226050"/>
            <a:ext cx="9166225" cy="1184940"/>
          </a:xfrm>
          <a:prstGeom prst="rect">
            <a:avLst/>
          </a:prstGeom>
          <a:solidFill>
            <a:schemeClr val="tx1">
              <a:lumMod val="85000"/>
              <a:lumOff val="15000"/>
              <a:alpha val="69804"/>
            </a:schemeClr>
          </a:solidFill>
          <a:ln>
            <a:noFill/>
          </a:ln>
        </p:spPr>
        <p:txBody>
          <a:bodyPr wrap="square">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buClr>
                <a:srgbClr val="000066"/>
              </a:buClr>
              <a:buSzPct val="25000"/>
              <a:defRPr/>
            </a:pPr>
            <a:r>
              <a:rPr lang="en-US" sz="2500" b="1" dirty="0">
                <a:solidFill>
                  <a:schemeClr val="bg1"/>
                </a:solidFill>
                <a:latin typeface="Arial" panose="020B0604020202020204" pitchFamily="34" charset="0"/>
                <a:cs typeface="Arial" panose="020B0604020202020204" pitchFamily="34" charset="0"/>
              </a:rPr>
              <a:t>Most warm-water corals contain photosynthetic algae. </a:t>
            </a:r>
          </a:p>
          <a:p>
            <a:pPr algn="ctr" eaLnBrk="0" hangingPunct="0">
              <a:buClr>
                <a:srgbClr val="000066"/>
              </a:buClr>
              <a:buSzPct val="25000"/>
              <a:buFont typeface="Arial" panose="020B0604020202020204" pitchFamily="34" charset="0"/>
              <a:buChar char="•"/>
              <a:defRPr/>
            </a:pPr>
            <a:r>
              <a:rPr lang="en-US" sz="2300" b="1" dirty="0">
                <a:solidFill>
                  <a:schemeClr val="bg1"/>
                </a:solidFill>
                <a:latin typeface="Arial" panose="020B0604020202020204" pitchFamily="34" charset="0"/>
                <a:cs typeface="Arial" panose="020B0604020202020204" pitchFamily="34" charset="0"/>
              </a:rPr>
              <a:t>Algae provide corals with energy in exchange for a protected environment (the corals’ own tissues) to live within.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8DA8"/>
            </a:gs>
            <a:gs pos="100000">
              <a:schemeClr val="accent4"/>
            </a:gs>
          </a:gsLst>
          <a:lin ang="5400000" scaled="1"/>
        </a:gradFill>
        <a:effectLst/>
      </p:bgPr>
    </p:bg>
    <p:spTree>
      <p:nvGrpSpPr>
        <p:cNvPr id="1" name=""/>
        <p:cNvGrpSpPr/>
        <p:nvPr/>
      </p:nvGrpSpPr>
      <p:grpSpPr>
        <a:xfrm>
          <a:off x="0" y="0"/>
          <a:ext cx="0" cy="0"/>
          <a:chOff x="0" y="0"/>
          <a:chExt cx="0" cy="0"/>
        </a:xfrm>
      </p:grpSpPr>
      <p:pic>
        <p:nvPicPr>
          <p:cNvPr id="5122" name="Picture 3" descr="Layers of the oce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6">
            <a:extLst>
              <a:ext uri="{FF2B5EF4-FFF2-40B4-BE49-F238E27FC236}">
                <a16:creationId xmlns:a16="http://schemas.microsoft.com/office/drawing/2014/main" id="{38CA6E8C-1081-C0BA-63BD-F0D1307F0D06}"/>
              </a:ext>
            </a:extLst>
          </p:cNvPr>
          <p:cNvSpPr txBox="1">
            <a:spLocks noGrp="1" noChangeArrowheads="1"/>
          </p:cNvSpPr>
          <p:nvPr>
            <p:ph type="title" idx="4294967295"/>
          </p:nvPr>
        </p:nvSpPr>
        <p:spPr bwMode="auto">
          <a:xfrm>
            <a:off x="0" y="228600"/>
            <a:ext cx="9144000" cy="52322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How deep does sunlight travel in the ocean depths?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7620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 descr="The remotely operated vehicle Phantom HD2. Cameras, lights and sonar equipment are attached.  "/>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4460" b="4465"/>
          <a:stretch>
            <a:fillRect/>
          </a:stretch>
        </p:blipFill>
        <p:spPr bwMode="auto">
          <a:xfrm>
            <a:off x="0" y="1711325"/>
            <a:ext cx="91440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3"/>
          <p:cNvSpPr txBox="1">
            <a:spLocks noGrp="1" noChangeArrowheads="1"/>
          </p:cNvSpPr>
          <p:nvPr>
            <p:ph type="title" idx="4294967295"/>
          </p:nvPr>
        </p:nvSpPr>
        <p:spPr bwMode="auto">
          <a:xfrm>
            <a:off x="-7938" y="152400"/>
            <a:ext cx="9144001" cy="1261884"/>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What is this? Why is it important?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A Remotely Operated Vehicle (ROV)!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Allows researchers to study the deep-sea environment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additive="base">
                                        <p:cTn id="7" dur="500" fill="hold"/>
                                        <p:tgtEl>
                                          <p:spTgt spid="81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196">
                                            <p:txEl>
                                              <p:pRg st="1" end="1"/>
                                            </p:txEl>
                                          </p:spTgt>
                                        </p:tgtEl>
                                        <p:attrNameLst>
                                          <p:attrName>style.visibility</p:attrName>
                                        </p:attrNameLst>
                                      </p:cBhvr>
                                      <p:to>
                                        <p:strVal val="visible"/>
                                      </p:to>
                                    </p:set>
                                    <p:anim calcmode="lin" valueType="num">
                                      <p:cBhvr additive="base">
                                        <p:cTn id="13" dur="500" fill="hold"/>
                                        <p:tgtEl>
                                          <p:spTgt spid="81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196">
                                            <p:txEl>
                                              <p:pRg st="2" end="2"/>
                                            </p:txEl>
                                          </p:spTgt>
                                        </p:tgtEl>
                                        <p:attrNameLst>
                                          <p:attrName>style.visibility</p:attrName>
                                        </p:attrNameLst>
                                      </p:cBhvr>
                                      <p:to>
                                        <p:strVal val="visible"/>
                                      </p:to>
                                    </p:set>
                                    <p:anim calcmode="lin" valueType="num">
                                      <p:cBhvr additive="base">
                                        <p:cTn id="19" dur="500" fill="hold"/>
                                        <p:tgtEl>
                                          <p:spTgt spid="819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uiExpand="1"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1" descr="An area of sea floor covered by small boulders and rocks. An anemone is attached to a rock and two fish are present."/>
          <p:cNvPicPr>
            <a:picLocks noChangeAspect="1"/>
          </p:cNvPicPr>
          <p:nvPr/>
        </p:nvPicPr>
        <p:blipFill>
          <a:blip r:embed="rId4">
            <a:extLst>
              <a:ext uri="{28A0092B-C50C-407E-A947-70E740481C1C}">
                <a14:useLocalDpi xmlns:a14="http://schemas.microsoft.com/office/drawing/2010/main" val="0"/>
              </a:ext>
            </a:extLst>
          </a:blip>
          <a:srcRect t="16899"/>
          <a:stretch>
            <a:fillRect/>
          </a:stretch>
        </p:blipFill>
        <p:spPr bwMode="auto">
          <a:xfrm>
            <a:off x="0" y="1676400"/>
            <a:ext cx="9144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4"/>
          <p:cNvSpPr txBox="1">
            <a:spLocks noChangeArrowheads="1"/>
          </p:cNvSpPr>
          <p:nvPr/>
        </p:nvSpPr>
        <p:spPr bwMode="auto">
          <a:xfrm>
            <a:off x="-11113" y="646113"/>
            <a:ext cx="9144001"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800" b="1" dirty="0">
                <a:solidFill>
                  <a:srgbClr val="FFFFFF"/>
                </a:solidFill>
                <a:latin typeface="Arial" pitchFamily="34" charset="0"/>
                <a:cs typeface="Arial" pitchFamily="34" charset="0"/>
              </a:rPr>
              <a:t>Rocky bottom</a:t>
            </a:r>
            <a:r>
              <a:rPr lang="en-US" altLang="en-US" sz="2800" dirty="0">
                <a:solidFill>
                  <a:srgbClr val="FFFFFF"/>
                </a:solidFill>
                <a:latin typeface="Arial" pitchFamily="34" charset="0"/>
                <a:cs typeface="Arial" pitchFamily="34" charset="0"/>
              </a:rPr>
              <a:t>: </a:t>
            </a:r>
            <a:br>
              <a:rPr lang="en-US" altLang="en-US" sz="2800" dirty="0">
                <a:solidFill>
                  <a:srgbClr val="FFFFFF"/>
                </a:solidFill>
                <a:latin typeface="Arial" pitchFamily="34" charset="0"/>
                <a:cs typeface="Arial" pitchFamily="34" charset="0"/>
              </a:rPr>
            </a:br>
            <a:r>
              <a:rPr lang="en-US" altLang="en-US" sz="2800" dirty="0">
                <a:solidFill>
                  <a:srgbClr val="FFFFFF"/>
                </a:solidFill>
                <a:latin typeface="Arial" pitchFamily="34" charset="0"/>
                <a:cs typeface="Arial" pitchFamily="34" charset="0"/>
              </a:rPr>
              <a:t>Any area with rocks, boulders, or pinnacles</a:t>
            </a:r>
          </a:p>
        </p:txBody>
      </p:sp>
      <p:sp>
        <p:nvSpPr>
          <p:cNvPr id="2" name="Text Box 3">
            <a:extLst>
              <a:ext uri="{FF2B5EF4-FFF2-40B4-BE49-F238E27FC236}">
                <a16:creationId xmlns:a16="http://schemas.microsoft.com/office/drawing/2014/main" id="{42B635DE-A429-7722-DFF5-66ED628E1188}"/>
              </a:ext>
            </a:extLst>
          </p:cNvPr>
          <p:cNvSpPr txBox="1">
            <a:spLocks noGrp="1" noChangeArrowheads="1"/>
          </p:cNvSpPr>
          <p:nvPr>
            <p:ph type="title" idx="4294967295"/>
          </p:nvPr>
        </p:nvSpPr>
        <p:spPr bwMode="auto">
          <a:xfrm>
            <a:off x="128587" y="85636"/>
            <a:ext cx="8904288" cy="55399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How would you describe this habitat type?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ppt_x"/>
                                          </p:val>
                                        </p:tav>
                                        <p:tav tm="100000">
                                          <p:val>
                                            <p:strVal val="#ppt_x"/>
                                          </p:val>
                                        </p:tav>
                                      </p:tavLst>
                                    </p:anim>
                                    <p:anim calcmode="lin" valueType="num">
                                      <p:cBhvr additive="base">
                                        <p:cTn id="8"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1" descr="A muddy sea floor. A sea urchin and two orange sea cucumbers are present. "/>
          <p:cNvPicPr>
            <a:picLocks noChangeAspect="1"/>
          </p:cNvPicPr>
          <p:nvPr/>
        </p:nvPicPr>
        <p:blipFill>
          <a:blip r:embed="rId4">
            <a:extLst>
              <a:ext uri="{28A0092B-C50C-407E-A947-70E740481C1C}">
                <a14:useLocalDpi xmlns:a14="http://schemas.microsoft.com/office/drawing/2010/main" val="0"/>
              </a:ext>
            </a:extLst>
          </a:blip>
          <a:srcRect t="24651"/>
          <a:stretch>
            <a:fillRect/>
          </a:stretch>
        </p:blipFill>
        <p:spPr bwMode="auto">
          <a:xfrm>
            <a:off x="0" y="1690688"/>
            <a:ext cx="914400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0" y="609600"/>
            <a:ext cx="91614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800" b="1" dirty="0">
                <a:solidFill>
                  <a:schemeClr val="bg1"/>
                </a:solidFill>
                <a:latin typeface="Arial" pitchFamily="34" charset="0"/>
                <a:cs typeface="Arial" pitchFamily="34" charset="0"/>
              </a:rPr>
              <a:t>Soft bottom</a:t>
            </a:r>
            <a:r>
              <a:rPr lang="en-US" altLang="en-US" sz="2800" dirty="0">
                <a:solidFill>
                  <a:schemeClr val="bg1"/>
                </a:solidFill>
                <a:latin typeface="Arial" pitchFamily="34" charset="0"/>
                <a:cs typeface="Arial" pitchFamily="34" charset="0"/>
              </a:rPr>
              <a:t>: Any area that lacks reef material and consists of soft, sandy or muddy substrate</a:t>
            </a:r>
          </a:p>
        </p:txBody>
      </p:sp>
      <p:sp>
        <p:nvSpPr>
          <p:cNvPr id="2" name="Text Box 3">
            <a:extLst>
              <a:ext uri="{FF2B5EF4-FFF2-40B4-BE49-F238E27FC236}">
                <a16:creationId xmlns:a16="http://schemas.microsoft.com/office/drawing/2014/main" id="{14F946A1-DA6F-8EC5-F28E-0E611384495D}"/>
              </a:ext>
            </a:extLst>
          </p:cNvPr>
          <p:cNvSpPr txBox="1">
            <a:spLocks noGrp="1" noChangeArrowheads="1"/>
          </p:cNvSpPr>
          <p:nvPr>
            <p:ph type="title" idx="4294967295"/>
          </p:nvPr>
        </p:nvSpPr>
        <p:spPr bwMode="auto">
          <a:xfrm>
            <a:off x="128587" y="85636"/>
            <a:ext cx="8904288" cy="55399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What type of habitat is this?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ITC Franklin Gothic DemiCd"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ITC Franklin Gothic DemiCd"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Nitchie:Applications (Mac OS 9):Microsoft Office 2001:Templates:Presentations:Designs:Blank</Template>
  <TotalTime>6762</TotalTime>
  <Words>4845</Words>
  <Application>Microsoft Office PowerPoint</Application>
  <PresentationFormat>On-screen Show (4:3)</PresentationFormat>
  <Paragraphs>288</Paragraphs>
  <Slides>45</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Courier New</vt:lpstr>
      <vt:lpstr>Georgia</vt:lpstr>
      <vt:lpstr>Helvetica</vt:lpstr>
      <vt:lpstr>HelveticaNeueLT-Bold</vt:lpstr>
      <vt:lpstr>ITC Franklin Gothic DemiCd</vt:lpstr>
      <vt:lpstr>Times</vt:lpstr>
      <vt:lpstr>Times New Roman</vt:lpstr>
      <vt:lpstr>Blank</vt:lpstr>
      <vt:lpstr> The Mysterious Ocean    </vt:lpstr>
      <vt:lpstr>What do you observe?  Where might this photo have been taken? </vt:lpstr>
      <vt:lpstr>What do you observe?  What organisms are the foundation  of this deep-ocean ecosystem?</vt:lpstr>
      <vt:lpstr>What do you observe?  What organisms are the foundation  of this other deep-ocean ecosystem?</vt:lpstr>
      <vt:lpstr>What are these and how do they eat? Corals!</vt:lpstr>
      <vt:lpstr>How deep does sunlight travel in the ocean depths?</vt:lpstr>
      <vt:lpstr>What is this? Why is it important? A Remotely Operated Vehicle (ROV)! Allows researchers to study the deep-sea environment</vt:lpstr>
      <vt:lpstr>How would you describe this habitat type?</vt:lpstr>
      <vt:lpstr>What type of habitat is this?</vt:lpstr>
      <vt:lpstr>What is this habitat type?</vt:lpstr>
      <vt:lpstr>What are these and how do they grow? Hard Corals!</vt:lpstr>
      <vt:lpstr>What are these? How are they different? Soft Corals!</vt:lpstr>
      <vt:lpstr>Both provide habitat for fish and invertebrates. How many can you find?</vt:lpstr>
      <vt:lpstr>How do deep-sea corals eat? Think about it while you explore them! </vt:lpstr>
      <vt:lpstr>How many types of deep-sea corals are there? How long can they live?</vt:lpstr>
      <vt:lpstr>Invertebrates</vt:lpstr>
      <vt:lpstr>Vertebrates</vt:lpstr>
      <vt:lpstr>Coral Biology</vt:lpstr>
      <vt:lpstr>Understanding Scientific Methods</vt:lpstr>
      <vt:lpstr>Species Identification</vt:lpstr>
      <vt:lpstr>Laser dots are 10 cm apart. Can you spot them? </vt:lpstr>
      <vt:lpstr>How do you rate species abundance?</vt:lpstr>
      <vt:lpstr>Single (S)</vt:lpstr>
      <vt:lpstr>Few (F)</vt:lpstr>
      <vt:lpstr>Many (M)</vt:lpstr>
      <vt:lpstr>Abundant (A)</vt:lpstr>
      <vt:lpstr>What’s a Transect?</vt:lpstr>
      <vt:lpstr>Why Transects?</vt:lpstr>
      <vt:lpstr>Our Transects</vt:lpstr>
      <vt:lpstr>You Can Do It!</vt:lpstr>
      <vt:lpstr>Think About It!</vt:lpstr>
      <vt:lpstr>Data Sheet</vt:lpstr>
      <vt:lpstr>Transect Graphing</vt:lpstr>
      <vt:lpstr>What threatens deep-sea coral communities?</vt:lpstr>
      <vt:lpstr>Abandoned fishing gear can damage or even completely destroy deep sea coral communities.</vt:lpstr>
      <vt:lpstr>Bottom Trawling </vt:lpstr>
      <vt:lpstr>Oil and Natural Gas Exploration</vt:lpstr>
      <vt:lpstr>Ocean Acidification</vt:lpstr>
      <vt:lpstr>Long-term Monitoring</vt:lpstr>
      <vt:lpstr>How can we help protect deep-sea coral communities?</vt:lpstr>
      <vt:lpstr>There are countless other ways to help!</vt:lpstr>
      <vt:lpstr>Learn More</vt:lpstr>
      <vt:lpstr>Thank You</vt:lpstr>
      <vt:lpstr>Acknowledgments</vt:lpstr>
      <vt:lpstr> Contact  Tracy Hajduk  National Education Coordinator Office of National Marine Sanctuaries National Oceanic and Atmospheric Administration Phone: 240-533-0663 Email: sanctuary.education@noaa.gov</vt:lpstr>
    </vt:vector>
  </TitlesOfParts>
  <Company>CBNMS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Stock</dc:creator>
  <cp:lastModifiedBy>rick R</cp:lastModifiedBy>
  <cp:revision>358</cp:revision>
  <cp:lastPrinted>2002-02-05T15:50:07Z</cp:lastPrinted>
  <dcterms:created xsi:type="dcterms:W3CDTF">2015-10-20T18:29:38Z</dcterms:created>
  <dcterms:modified xsi:type="dcterms:W3CDTF">2023-10-09T16:06:28Z</dcterms:modified>
</cp:coreProperties>
</file>