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0" r:id="rId3"/>
    <p:sldId id="294" r:id="rId4"/>
    <p:sldId id="287" r:id="rId5"/>
    <p:sldId id="289" r:id="rId6"/>
    <p:sldId id="295" r:id="rId7"/>
    <p:sldId id="292" r:id="rId8"/>
    <p:sldId id="281" r:id="rId9"/>
    <p:sldId id="282" r:id="rId10"/>
    <p:sldId id="280" r:id="rId11"/>
    <p:sldId id="300" r:id="rId12"/>
    <p:sldId id="290" r:id="rId13"/>
    <p:sldId id="284" r:id="rId14"/>
    <p:sldId id="301" r:id="rId15"/>
    <p:sldId id="283" r:id="rId16"/>
    <p:sldId id="296" r:id="rId17"/>
    <p:sldId id="286" r:id="rId18"/>
    <p:sldId id="291" r:id="rId19"/>
    <p:sldId id="293" r:id="rId20"/>
    <p:sldId id="297" r:id="rId21"/>
    <p:sldId id="298"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Hajduk - NOAA Federa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E5FF"/>
    <a:srgbClr val="79DCFF"/>
    <a:srgbClr val="00538D"/>
    <a:srgbClr val="004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88591" autoAdjust="0"/>
  </p:normalViewPr>
  <p:slideViewPr>
    <p:cSldViewPr snapToGrid="0">
      <p:cViewPr varScale="1">
        <p:scale>
          <a:sx n="100" d="100"/>
          <a:sy n="100" d="100"/>
        </p:scale>
        <p:origin x="594" y="72"/>
      </p:cViewPr>
      <p:guideLst/>
    </p:cSldViewPr>
  </p:slideViewPr>
  <p:outlineViewPr>
    <p:cViewPr>
      <p:scale>
        <a:sx n="33" d="100"/>
        <a:sy n="33" d="100"/>
      </p:scale>
      <p:origin x="0" y="-7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BEC6B-F892-BE4D-94DB-5EBEC66961BE}" type="datetimeFigureOut">
              <a:rPr lang="en-US" smtClean="0"/>
              <a:t>7/18/2023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09C4-71B9-1848-893C-E3FC66F8310E}" type="slidenum">
              <a:rPr lang="en-US" smtClean="0"/>
              <a:t>‹#›</a:t>
            </a:fld>
            <a:endParaRPr lang="en-US" dirty="0"/>
          </a:p>
        </p:txBody>
      </p:sp>
    </p:spTree>
    <p:extLst>
      <p:ext uri="{BB962C8B-B14F-4D97-AF65-F5344CB8AC3E}">
        <p14:creationId xmlns:p14="http://schemas.microsoft.com/office/powerpoint/2010/main" val="1602680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seagrass at Florida Keys National Marine Sanctuary</a:t>
            </a:r>
          </a:p>
          <a:p>
            <a:r>
              <a:rPr lang="en-US" dirty="0"/>
              <a:t>Image: NOAA: https://www.flickr.com/photos/noaaphotolib/5078470818</a:t>
            </a:r>
          </a:p>
        </p:txBody>
      </p:sp>
      <p:sp>
        <p:nvSpPr>
          <p:cNvPr id="4" name="Slide Number Placeholder 3"/>
          <p:cNvSpPr>
            <a:spLocks noGrp="1"/>
          </p:cNvSpPr>
          <p:nvPr>
            <p:ph type="sldNum" sz="quarter" idx="5"/>
          </p:nvPr>
        </p:nvSpPr>
        <p:spPr/>
        <p:txBody>
          <a:bodyPr/>
          <a:lstStyle/>
          <a:p>
            <a:fld id="{E79B09C4-71B9-1848-893C-E3FC66F8310E}" type="slidenum">
              <a:rPr lang="en-US" smtClean="0"/>
              <a:t>2</a:t>
            </a:fld>
            <a:endParaRPr lang="en-US" dirty="0"/>
          </a:p>
        </p:txBody>
      </p:sp>
    </p:spTree>
    <p:extLst>
      <p:ext uri="{BB962C8B-B14F-4D97-AF65-F5344CB8AC3E}">
        <p14:creationId xmlns:p14="http://schemas.microsoft.com/office/powerpoint/2010/main" val="1310238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of Earth formation from Pixabay: https://commons.wikimedia.org/wiki/File:Earth_formation.jpg (Image free to use and adapt for non-commercial purposes)</a:t>
            </a:r>
            <a:endParaRPr lang="en-US" sz="1200" kern="1400" dirty="0">
              <a:solidFill>
                <a:srgbClr val="000000"/>
              </a:solidFill>
              <a:effectLst/>
              <a:latin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Photo of magnified cyanobacteria: Luke Thompson and Nikki Watson from MIT CC0 1.0</a:t>
            </a:r>
            <a:endParaRPr lang="en-US" sz="12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r>
              <a:rPr lang="en-US" dirty="0"/>
              <a:t>Photo of liverwort by Katja Schultz CC BY 2.0: https://commons.wikimedia.org/wiki/File:Umbrella_Liverwort_%2828270176220%29.jpg </a:t>
            </a:r>
          </a:p>
        </p:txBody>
      </p:sp>
      <p:sp>
        <p:nvSpPr>
          <p:cNvPr id="4" name="Slide Number Placeholder 3"/>
          <p:cNvSpPr>
            <a:spLocks noGrp="1"/>
          </p:cNvSpPr>
          <p:nvPr>
            <p:ph type="sldNum" sz="quarter" idx="5"/>
          </p:nvPr>
        </p:nvSpPr>
        <p:spPr/>
        <p:txBody>
          <a:bodyPr/>
          <a:lstStyle/>
          <a:p>
            <a:fld id="{E79B09C4-71B9-1848-893C-E3FC66F8310E}" type="slidenum">
              <a:rPr lang="en-US" smtClean="0"/>
              <a:t>11</a:t>
            </a:fld>
            <a:endParaRPr lang="en-US" dirty="0"/>
          </a:p>
        </p:txBody>
      </p:sp>
    </p:spTree>
    <p:extLst>
      <p:ext uri="{BB962C8B-B14F-4D97-AF65-F5344CB8AC3E}">
        <p14:creationId xmlns:p14="http://schemas.microsoft.com/office/powerpoint/2010/main" val="40145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400" dirty="0">
                <a:solidFill>
                  <a:srgbClr val="000000"/>
                </a:solidFill>
                <a:effectLst/>
                <a:latin typeface="Georgia" panose="02040502050405020303" pitchFamily="18" charset="0"/>
                <a:cs typeface="Times New Roman" panose="02020603050405020304" pitchFamily="18" charset="0"/>
              </a:rPr>
              <a:t>Image of kelp forest: NOAA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400" dirty="0">
                <a:solidFill>
                  <a:srgbClr val="000000"/>
                </a:solidFill>
                <a:effectLst/>
                <a:latin typeface="Georgia" panose="02040502050405020303" pitchFamily="18" charset="0"/>
                <a:cs typeface="Times New Roman" panose="02020603050405020304" pitchFamily="18" charset="0"/>
              </a:rPr>
              <a:t>Image of seagrass: NOAA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400" dirty="0">
                <a:solidFill>
                  <a:srgbClr val="000000"/>
                </a:solidFill>
                <a:effectLst/>
                <a:latin typeface="Georgia" panose="02040502050405020303" pitchFamily="18" charset="0"/>
                <a:cs typeface="Times New Roman" panose="02020603050405020304" pitchFamily="18" charset="0"/>
              </a:rPr>
              <a:t>Image of </a:t>
            </a:r>
            <a:r>
              <a:rPr lang="en-US" sz="1200" kern="1400" dirty="0" err="1">
                <a:solidFill>
                  <a:srgbClr val="000000"/>
                </a:solidFill>
                <a:effectLst/>
                <a:latin typeface="Georgia" panose="02040502050405020303" pitchFamily="18" charset="0"/>
                <a:cs typeface="Times New Roman" panose="02020603050405020304" pitchFamily="18" charset="0"/>
              </a:rPr>
              <a:t>dinoflagelletes</a:t>
            </a:r>
            <a:r>
              <a:rPr lang="en-US" sz="1200" kern="1400" dirty="0">
                <a:solidFill>
                  <a:srgbClr val="000000"/>
                </a:solidFill>
                <a:effectLst/>
                <a:latin typeface="Georgia" panose="02040502050405020303" pitchFamily="18" charset="0"/>
                <a:cs typeface="Times New Roman" panose="02020603050405020304" pitchFamily="18" charset="0"/>
              </a:rPr>
              <a:t>: Copyright </a:t>
            </a:r>
            <a:r>
              <a:rPr lang="en-US" b="0" i="0" dirty="0" err="1">
                <a:solidFill>
                  <a:srgbClr val="202122"/>
                </a:solidFill>
                <a:effectLst/>
                <a:latin typeface="Arial" panose="020B0604020202020204" pitchFamily="34" charset="0"/>
              </a:rPr>
              <a:t>Janai</a:t>
            </a:r>
            <a:r>
              <a:rPr lang="en-US" b="0" i="0" dirty="0">
                <a:solidFill>
                  <a:srgbClr val="202122"/>
                </a:solidFill>
                <a:effectLst/>
                <a:latin typeface="Arial" panose="020B0604020202020204" pitchFamily="34" charset="0"/>
              </a:rPr>
              <a:t> Southworth, Pacific Plankton; used by permission: https://www.instagram.com/p/CGwQ8gvDCvl</a:t>
            </a:r>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12</a:t>
            </a:fld>
            <a:endParaRPr lang="en-US" dirty="0"/>
          </a:p>
        </p:txBody>
      </p:sp>
    </p:spTree>
    <p:extLst>
      <p:ext uri="{BB962C8B-B14F-4D97-AF65-F5344CB8AC3E}">
        <p14:creationId xmlns:p14="http://schemas.microsoft.com/office/powerpoint/2010/main" val="46324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are photosynthetic oxygen-producers and need to grow where light is available. Algae (such as kelp) on the seafloor have a holdfast and transport nutrients through the body by diffusion, while seagrasses are flowering vascular plants with roots and an internal transport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courtesy Integration and Application Network (ian.umces.edu), University of Maryland Center for Environmental Science: https://ocean.si.edu/ocean-life/plants-algae/seagrass-and-seagrass-beds# </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13</a:t>
            </a:fld>
            <a:endParaRPr lang="en-US" dirty="0"/>
          </a:p>
        </p:txBody>
      </p:sp>
    </p:spTree>
    <p:extLst>
      <p:ext uri="{BB962C8B-B14F-4D97-AF65-F5344CB8AC3E}">
        <p14:creationId xmlns:p14="http://schemas.microsoft.com/office/powerpoint/2010/main" val="2945337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by </a:t>
            </a:r>
            <a:r>
              <a:rPr lang="en-US" b="0" i="0" dirty="0">
                <a:solidFill>
                  <a:srgbClr val="202122"/>
                </a:solidFill>
                <a:effectLst/>
                <a:latin typeface="Arial" panose="020B0604020202020204" pitchFamily="34" charset="0"/>
              </a:rPr>
              <a:t>Cullen-Unsworth L, Jones B, Lilley R and Unsworth R CC BY 4.0: https://commons.wikimedia.org/wiki/File:Carbon_uptake_and_photosynthesis_in_a_seagrass_meadow.png</a:t>
            </a:r>
            <a:endParaRPr lang="en-US" dirty="0"/>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14</a:t>
            </a:fld>
            <a:endParaRPr lang="en-US" dirty="0"/>
          </a:p>
        </p:txBody>
      </p:sp>
    </p:spTree>
    <p:extLst>
      <p:ext uri="{BB962C8B-B14F-4D97-AF65-F5344CB8AC3E}">
        <p14:creationId xmlns:p14="http://schemas.microsoft.com/office/powerpoint/2010/main" val="2738868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seagrass in </a:t>
            </a:r>
            <a:r>
              <a:rPr lang="en-US" dirty="0" err="1"/>
              <a:t>Tomales</a:t>
            </a:r>
            <a:r>
              <a:rPr lang="en-US" dirty="0"/>
              <a:t> Bay </a:t>
            </a:r>
            <a:r>
              <a:rPr lang="en-US" sz="1200" dirty="0">
                <a:solidFill>
                  <a:schemeClr val="bg1"/>
                </a:solidFill>
                <a:latin typeface="Arial" panose="020B0604020202020204" pitchFamily="34" charset="0"/>
                <a:cs typeface="Arial" panose="020B0604020202020204" pitchFamily="34" charset="0"/>
              </a:rPr>
              <a:t>at Greater Farallones National Marine Sanctuary</a:t>
            </a:r>
            <a:r>
              <a:rPr lang="en-US" dirty="0"/>
              <a:t>: “Seagrass Beds in Tomales Bay.” NOAA: https://nmsfarallones.blob.core.windows.net/farallones-prod/media/archive/eco/tomales/pdf/tomalesbay_seagrass_lecture.pdf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of bay: Oleg Alexandrov </a:t>
            </a:r>
            <a:r>
              <a:rPr lang="en-US" b="0" i="0" dirty="0">
                <a:solidFill>
                  <a:srgbClr val="FFFFFF"/>
                </a:solidFill>
                <a:effectLst/>
                <a:latin typeface="source sans pro" panose="020B0503030403020204" pitchFamily="34" charset="0"/>
              </a:rPr>
              <a:t>CC BY-SA 3.0</a:t>
            </a:r>
            <a:r>
              <a:rPr lang="en-US" dirty="0"/>
              <a:t>: https://commons.wikimedia.org/wiki/File:Tomales_Bay_as_viewed_from_Tomales_Point_Trail_4.JPG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about how much oxygen consumed by a human in a day: https://youtu.be/t-QYVKYKyfg</a:t>
            </a:r>
          </a:p>
        </p:txBody>
      </p:sp>
      <p:sp>
        <p:nvSpPr>
          <p:cNvPr id="4" name="Slide Number Placeholder 3"/>
          <p:cNvSpPr>
            <a:spLocks noGrp="1"/>
          </p:cNvSpPr>
          <p:nvPr>
            <p:ph type="sldNum" sz="quarter" idx="5"/>
          </p:nvPr>
        </p:nvSpPr>
        <p:spPr/>
        <p:txBody>
          <a:bodyPr/>
          <a:lstStyle/>
          <a:p>
            <a:fld id="{E79B09C4-71B9-1848-893C-E3FC66F8310E}" type="slidenum">
              <a:rPr lang="en-US" smtClean="0"/>
              <a:t>15</a:t>
            </a:fld>
            <a:endParaRPr lang="en-US" dirty="0"/>
          </a:p>
        </p:txBody>
      </p:sp>
    </p:spTree>
    <p:extLst>
      <p:ext uri="{BB962C8B-B14F-4D97-AF65-F5344CB8AC3E}">
        <p14:creationId xmlns:p14="http://schemas.microsoft.com/office/powerpoint/2010/main" val="413116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16</a:t>
            </a:fld>
            <a:endParaRPr lang="en-US" dirty="0"/>
          </a:p>
        </p:txBody>
      </p:sp>
    </p:spTree>
    <p:extLst>
      <p:ext uri="{BB962C8B-B14F-4D97-AF65-F5344CB8AC3E}">
        <p14:creationId xmlns:p14="http://schemas.microsoft.com/office/powerpoint/2010/main" val="1073118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Sunlight (depth), nutrients - nitrogen, phosphorus, iron; water temperature, density and salinity</a:t>
            </a:r>
          </a:p>
          <a:p>
            <a:r>
              <a:rPr lang="en-US" dirty="0"/>
              <a:t>Photo by Circe Denyer CC0 public domain: https://www.publicdomainpictures.net/en/view-image.php?image=290058&amp;picture=monterey-bay-coastline</a:t>
            </a:r>
          </a:p>
        </p:txBody>
      </p:sp>
      <p:sp>
        <p:nvSpPr>
          <p:cNvPr id="4" name="Slide Number Placeholder 3"/>
          <p:cNvSpPr>
            <a:spLocks noGrp="1"/>
          </p:cNvSpPr>
          <p:nvPr>
            <p:ph type="sldNum" sz="quarter" idx="5"/>
          </p:nvPr>
        </p:nvSpPr>
        <p:spPr/>
        <p:txBody>
          <a:bodyPr/>
          <a:lstStyle/>
          <a:p>
            <a:fld id="{E79B09C4-71B9-1848-893C-E3FC66F8310E}" type="slidenum">
              <a:rPr lang="en-US" smtClean="0"/>
              <a:t>17</a:t>
            </a:fld>
            <a:endParaRPr lang="en-US" dirty="0"/>
          </a:p>
        </p:txBody>
      </p:sp>
    </p:spTree>
    <p:extLst>
      <p:ext uri="{BB962C8B-B14F-4D97-AF65-F5344CB8AC3E}">
        <p14:creationId xmlns:p14="http://schemas.microsoft.com/office/powerpoint/2010/main" val="3400704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Sanctuaries are important marine protected areas that are sites of large kelp forests and seagrass ecosystems. Protecting these areas from many human activities </a:t>
            </a:r>
            <a:r>
              <a:rPr lang="en-US" b="0" i="0" dirty="0">
                <a:solidFill>
                  <a:srgbClr val="444746"/>
                </a:solidFill>
                <a:effectLst/>
                <a:latin typeface="Google Sans"/>
              </a:rPr>
              <a:t>can help reduce stressors and increase resiliency of the ecosystems</a:t>
            </a:r>
            <a:r>
              <a:rPr lang="en-US" dirty="0"/>
              <a:t>.</a:t>
            </a:r>
            <a:r>
              <a:rPr lang="en-US" b="0" i="0" dirty="0">
                <a:solidFill>
                  <a:srgbClr val="444746"/>
                </a:solidFill>
                <a:effectLst/>
                <a:latin typeface="Google Sans"/>
              </a:rPr>
              <a:t> There is a network of no-take marine reserves within the sanctuary that protects lobsters and other targeted species from being fished. It has been shown that kelp forests with intact, thriving marine communities tend to be more resilient to stressors like marine heat waves and El Niño episodic events.</a:t>
            </a:r>
            <a:r>
              <a:rPr lang="en-US" dirty="0"/>
              <a:t> </a:t>
            </a:r>
          </a:p>
          <a:p>
            <a:r>
              <a:rPr lang="en-US" dirty="0"/>
              <a:t>Photo: National Park Service; </a:t>
            </a:r>
            <a:r>
              <a:rPr lang="en-US" b="0" i="0" dirty="0">
                <a:effectLst/>
                <a:latin typeface="Roboto" panose="02000000000000000000" pitchFamily="2" charset="0"/>
              </a:rPr>
              <a:t>Channel Islands Dive Officer Kelly Moore with a spiny lobster that thrives under the protection of the marine sanctuary. Outside of the sanctuary, lobsters are usually taken before growing to this size.</a:t>
            </a:r>
            <a:endParaRPr lang="en-US" dirty="0"/>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18</a:t>
            </a:fld>
            <a:endParaRPr lang="en-US" dirty="0"/>
          </a:p>
        </p:txBody>
      </p:sp>
    </p:spTree>
    <p:extLst>
      <p:ext uri="{BB962C8B-B14F-4D97-AF65-F5344CB8AC3E}">
        <p14:creationId xmlns:p14="http://schemas.microsoft.com/office/powerpoint/2010/main" val="2342050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James St. John CC BY 2.0: https://www.flickr.com/photos/jsjgeology/15667912398</a:t>
            </a:r>
          </a:p>
        </p:txBody>
      </p:sp>
      <p:sp>
        <p:nvSpPr>
          <p:cNvPr id="4" name="Slide Number Placeholder 3"/>
          <p:cNvSpPr>
            <a:spLocks noGrp="1"/>
          </p:cNvSpPr>
          <p:nvPr>
            <p:ph type="sldNum" sz="quarter" idx="5"/>
          </p:nvPr>
        </p:nvSpPr>
        <p:spPr/>
        <p:txBody>
          <a:bodyPr/>
          <a:lstStyle/>
          <a:p>
            <a:fld id="{E79B09C4-71B9-1848-893C-E3FC66F8310E}" type="slidenum">
              <a:rPr lang="en-US" smtClean="0"/>
              <a:t>19</a:t>
            </a:fld>
            <a:endParaRPr lang="en-US" dirty="0"/>
          </a:p>
        </p:txBody>
      </p:sp>
    </p:spTree>
    <p:extLst>
      <p:ext uri="{BB962C8B-B14F-4D97-AF65-F5344CB8AC3E}">
        <p14:creationId xmlns:p14="http://schemas.microsoft.com/office/powerpoint/2010/main" val="3166508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3" name="Google Shape;37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Marine plants image: Nichole Bohner from Pixabay: https://pixabay.com/photos/seaweed-underwater-kelp-green-1129226 (Image free to use and adapt for non-commercial purposes)</a:t>
            </a:r>
          </a:p>
        </p:txBody>
      </p:sp>
      <p:sp>
        <p:nvSpPr>
          <p:cNvPr id="4" name="Slide Number Placeholder 3"/>
          <p:cNvSpPr>
            <a:spLocks noGrp="1"/>
          </p:cNvSpPr>
          <p:nvPr>
            <p:ph type="sldNum" sz="quarter" idx="5"/>
          </p:nvPr>
        </p:nvSpPr>
        <p:spPr/>
        <p:txBody>
          <a:bodyPr/>
          <a:lstStyle/>
          <a:p>
            <a:fld id="{E79B09C4-71B9-1848-893C-E3FC66F8310E}" type="slidenum">
              <a:rPr lang="en-US" smtClean="0"/>
              <a:t>3</a:t>
            </a:fld>
            <a:endParaRPr lang="en-US" dirty="0"/>
          </a:p>
        </p:txBody>
      </p:sp>
    </p:spTree>
    <p:extLst>
      <p:ext uri="{BB962C8B-B14F-4D97-AF65-F5344CB8AC3E}">
        <p14:creationId xmlns:p14="http://schemas.microsoft.com/office/powerpoint/2010/main" val="3506299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1" name="Google Shape;38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0" name="Google Shape;3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Oxygen molecule model: Christine L Miller CC BY-SA 4.0: https://commons.wikimedia.org/wiki/File:Oxygen_O2.png</a:t>
            </a:r>
          </a:p>
        </p:txBody>
      </p:sp>
      <p:sp>
        <p:nvSpPr>
          <p:cNvPr id="4" name="Slide Number Placeholder 3"/>
          <p:cNvSpPr>
            <a:spLocks noGrp="1"/>
          </p:cNvSpPr>
          <p:nvPr>
            <p:ph type="sldNum" sz="quarter" idx="5"/>
          </p:nvPr>
        </p:nvSpPr>
        <p:spPr/>
        <p:txBody>
          <a:bodyPr/>
          <a:lstStyle/>
          <a:p>
            <a:fld id="{E79B09C4-71B9-1848-893C-E3FC66F8310E}" type="slidenum">
              <a:rPr lang="en-US" smtClean="0"/>
              <a:t>4</a:t>
            </a:fld>
            <a:endParaRPr lang="en-US" dirty="0"/>
          </a:p>
        </p:txBody>
      </p:sp>
    </p:spTree>
    <p:extLst>
      <p:ext uri="{BB962C8B-B14F-4D97-AF65-F5344CB8AC3E}">
        <p14:creationId xmlns:p14="http://schemas.microsoft.com/office/powerpoint/2010/main" val="3565269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often think of rainforests or grasslands when they hear about oxygen production. </a:t>
            </a:r>
          </a:p>
          <a:p>
            <a:r>
              <a:rPr lang="en-US" dirty="0"/>
              <a:t>Image: Alan Frijns from Pixabay: https://pixabay.com/photos/jungle-rainforest-trees-tropical-7459821 (Image free to use and adapt for non-commercial purposes)</a:t>
            </a:r>
          </a:p>
        </p:txBody>
      </p:sp>
      <p:sp>
        <p:nvSpPr>
          <p:cNvPr id="4" name="Slide Number Placeholder 3"/>
          <p:cNvSpPr>
            <a:spLocks noGrp="1"/>
          </p:cNvSpPr>
          <p:nvPr>
            <p:ph type="sldNum" sz="quarter" idx="5"/>
          </p:nvPr>
        </p:nvSpPr>
        <p:spPr/>
        <p:txBody>
          <a:bodyPr/>
          <a:lstStyle/>
          <a:p>
            <a:fld id="{E79B09C4-71B9-1848-893C-E3FC66F8310E}" type="slidenum">
              <a:rPr lang="en-US" smtClean="0"/>
              <a:t>5</a:t>
            </a:fld>
            <a:endParaRPr lang="en-US" dirty="0"/>
          </a:p>
        </p:txBody>
      </p:sp>
    </p:spTree>
    <p:extLst>
      <p:ext uri="{BB962C8B-B14F-4D97-AF65-F5344CB8AC3E}">
        <p14:creationId xmlns:p14="http://schemas.microsoft.com/office/powerpoint/2010/main" val="674247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Eelgrass image: NOAA/MIT Sea Grant: https://seagrant.noaa.gov/News/Article/ArtMID/1660/ArticleID/521/Green-Eelgrass-Blue-Carbon</a:t>
            </a:r>
          </a:p>
          <a:p>
            <a:r>
              <a:rPr lang="en-US" dirty="0"/>
              <a:t>Kelp forest image: NOAA: https://oceanservice.noaa.gov/facts/kelp.html</a:t>
            </a:r>
          </a:p>
        </p:txBody>
      </p:sp>
      <p:sp>
        <p:nvSpPr>
          <p:cNvPr id="4" name="Slide Number Placeholder 3"/>
          <p:cNvSpPr>
            <a:spLocks noGrp="1"/>
          </p:cNvSpPr>
          <p:nvPr>
            <p:ph type="sldNum" sz="quarter" idx="5"/>
          </p:nvPr>
        </p:nvSpPr>
        <p:spPr/>
        <p:txBody>
          <a:bodyPr/>
          <a:lstStyle/>
          <a:p>
            <a:fld id="{E79B09C4-71B9-1848-893C-E3FC66F8310E}" type="slidenum">
              <a:rPr lang="en-US" smtClean="0"/>
              <a:t>6</a:t>
            </a:fld>
            <a:endParaRPr lang="en-US" dirty="0"/>
          </a:p>
        </p:txBody>
      </p:sp>
    </p:spTree>
    <p:extLst>
      <p:ext uri="{BB962C8B-B14F-4D97-AF65-F5344CB8AC3E}">
        <p14:creationId xmlns:p14="http://schemas.microsoft.com/office/powerpoint/2010/main" val="94413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Prochlorococcus in the ocean!</a:t>
            </a:r>
            <a:r>
              <a:rPr lang="en-US" sz="120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Image of rainforest: </a:t>
            </a:r>
            <a:r>
              <a:rPr lang="en-US" sz="1200" b="0" i="0" dirty="0">
                <a:solidFill>
                  <a:srgbClr val="656F79"/>
                </a:solidFill>
                <a:effectLst/>
                <a:latin typeface="Open Sans" panose="020B0606030504020204" pitchFamily="34" charset="0"/>
                <a:ea typeface="Tahoma" panose="020B0604030504040204" pitchFamily="34" charset="0"/>
                <a:cs typeface="Arial" panose="020B0604020202020204" pitchFamily="34" charset="0"/>
              </a:rPr>
              <a:t>B</a:t>
            </a:r>
            <a:r>
              <a:rPr lang="en-US" b="0" i="0" dirty="0">
                <a:solidFill>
                  <a:srgbClr val="656F79"/>
                </a:solidFill>
                <a:effectLst/>
                <a:latin typeface="Open Sans" panose="020B0606030504020204" pitchFamily="34" charset="0"/>
              </a:rPr>
              <a:t>ere69 </a:t>
            </a:r>
            <a:r>
              <a:rPr lang="en-US" b="0" dirty="0"/>
              <a:t>from Pixabay: https://commons.wikimedia.org/wiki/File:Chiapas_Rainforest.jpg (CC0 1.0 Universal Public Domain Dedication)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grassland by Larisa Koshkina from Pixabay: https://pixabay.com/de/photos/gr%C3%A4ser-grasland-gr%C3%BCn-wiesen-blau-71241 </a:t>
            </a:r>
            <a:r>
              <a:rPr lang="en-US" dirty="0"/>
              <a:t>(Image free to use and adapt for non-commercial purposes)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Image of Prochlorococcus by </a:t>
            </a:r>
            <a:r>
              <a:rPr lang="en-US" sz="1200" kern="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Luke Thompson and Nikki Watson from MIT CC0 1.0:</a:t>
            </a:r>
            <a:r>
              <a:rPr lang="en-US" sz="1200" b="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 </a:t>
            </a:r>
            <a:r>
              <a:rPr lang="en-US" b="0" dirty="0"/>
              <a:t>https://en.wikipedia.org/wiki/File:Prochlorococcus_marinus_%28cropped%29.jpg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Image of </a:t>
            </a:r>
            <a:r>
              <a:rPr lang="en-US" sz="1200" b="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ocean: Wallpaperflare: https://www.wallpaperflare.com/close-up-photo-of-water-blue-clean-color-motion-ocean-sea-wallpaper-aoovl</a:t>
            </a:r>
          </a:p>
        </p:txBody>
      </p:sp>
      <p:sp>
        <p:nvSpPr>
          <p:cNvPr id="4" name="Slide Number Placeholder 3"/>
          <p:cNvSpPr>
            <a:spLocks noGrp="1"/>
          </p:cNvSpPr>
          <p:nvPr>
            <p:ph type="sldNum" sz="quarter" idx="5"/>
          </p:nvPr>
        </p:nvSpPr>
        <p:spPr/>
        <p:txBody>
          <a:bodyPr/>
          <a:lstStyle/>
          <a:p>
            <a:fld id="{E79B09C4-71B9-1848-893C-E3FC66F8310E}" type="slidenum">
              <a:rPr lang="en-US" smtClean="0"/>
              <a:t>7</a:t>
            </a:fld>
            <a:endParaRPr lang="en-US" dirty="0"/>
          </a:p>
        </p:txBody>
      </p:sp>
    </p:spTree>
    <p:extLst>
      <p:ext uri="{BB962C8B-B14F-4D97-AF65-F5344CB8AC3E}">
        <p14:creationId xmlns:p14="http://schemas.microsoft.com/office/powerpoint/2010/main" val="345615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Until about 600 million years ago, Earth’s atmosphere had less than five percent oxygen. It was mainly a mix of nitrogen and carbon dioxide. Very slowly, over millions of years, cyanobacteria and single-celled algae changed the composition of the atmosphere into what we have today: 78 percent nitrogen and 21 percent oxygen, among other gases. More abundant oxygen set the stage for aquatic animals and plants to make the transition onto 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Illustration: Artist's impression of the Archean Eon (about 4 billion years ago to about 2.5 billion years ago). Tim Bertelink CC BY-SA 4.0: https://commons.wikimedia.org/wiki/File:Archean.png </a:t>
            </a: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8</a:t>
            </a:fld>
            <a:endParaRPr lang="en-US" dirty="0"/>
          </a:p>
        </p:txBody>
      </p:sp>
    </p:spTree>
    <p:extLst>
      <p:ext uri="{BB962C8B-B14F-4D97-AF65-F5344CB8AC3E}">
        <p14:creationId xmlns:p14="http://schemas.microsoft.com/office/powerpoint/2010/main" val="228568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We tend to associate photosynthesis with plants found on land. </a:t>
            </a:r>
          </a:p>
          <a:p>
            <a:r>
              <a:rPr lang="en-US" dirty="0"/>
              <a:t>Ocean image by Sabrina Eickhoff from Pixabay</a:t>
            </a:r>
            <a:r>
              <a:rPr lang="en-US" sz="1200" kern="1400" dirty="0">
                <a:solidFill>
                  <a:srgbClr val="000000"/>
                </a:solidFill>
                <a:effectLst/>
                <a:latin typeface="Georgia" panose="02040502050405020303" pitchFamily="18" charset="0"/>
                <a:cs typeface="Times New Roman" panose="02020603050405020304" pitchFamily="18" charset="0"/>
              </a:rPr>
              <a:t>: https://pixabay.com/photos/waves-sea-sunset-sunrise-sunlight-6002682</a:t>
            </a:r>
          </a:p>
          <a:p>
            <a:r>
              <a:rPr lang="en-US" dirty="0"/>
              <a:t>Graph: </a:t>
            </a:r>
            <a:r>
              <a:rPr lang="en-US" b="0" i="0" dirty="0">
                <a:solidFill>
                  <a:srgbClr val="202122"/>
                </a:solidFill>
                <a:effectLst/>
                <a:latin typeface="Arial" panose="020B0604020202020204" pitchFamily="34" charset="0"/>
              </a:rPr>
              <a:t>CNX OpenStax CC BY 4.0</a:t>
            </a:r>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9</a:t>
            </a:fld>
            <a:endParaRPr lang="en-US" dirty="0"/>
          </a:p>
        </p:txBody>
      </p:sp>
    </p:spTree>
    <p:extLst>
      <p:ext uri="{BB962C8B-B14F-4D97-AF65-F5344CB8AC3E}">
        <p14:creationId xmlns:p14="http://schemas.microsoft.com/office/powerpoint/2010/main" val="4266099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Magnified </a:t>
            </a:r>
            <a:r>
              <a:rPr lang="en-US" sz="1800" i="1" kern="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Prochlorococcus</a:t>
            </a:r>
            <a:r>
              <a:rPr lang="en-US" sz="1800" kern="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cyanobacteria: Their ancient ancestors were likely the first organisms to photosynthesize.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Photo: Luke Thompson and Nikki Watson from MIT CC0 1.0</a:t>
            </a:r>
            <a:endParaRPr lang="en-US" sz="18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79B09C4-71B9-1848-893C-E3FC66F8310E}" type="slidenum">
              <a:rPr lang="en-US" smtClean="0"/>
              <a:t>10</a:t>
            </a:fld>
            <a:endParaRPr lang="en-US" dirty="0"/>
          </a:p>
        </p:txBody>
      </p:sp>
    </p:spTree>
    <p:extLst>
      <p:ext uri="{BB962C8B-B14F-4D97-AF65-F5344CB8AC3E}">
        <p14:creationId xmlns:p14="http://schemas.microsoft.com/office/powerpoint/2010/main" val="2070571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103999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1592352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248323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82720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27394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2558384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190459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204886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170631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1865130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A072F3-DA7C-4397-9183-A42E5300A0C7}" type="datetimeFigureOut">
              <a:rPr lang="en-US" smtClean="0"/>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44D95-6E69-47CF-A91D-A0B6F3398A6F}" type="slidenum">
              <a:rPr lang="en-US" smtClean="0"/>
              <a:t>‹#›</a:t>
            </a:fld>
            <a:endParaRPr lang="en-US" dirty="0"/>
          </a:p>
        </p:txBody>
      </p:sp>
    </p:spTree>
    <p:extLst>
      <p:ext uri="{BB962C8B-B14F-4D97-AF65-F5344CB8AC3E}">
        <p14:creationId xmlns:p14="http://schemas.microsoft.com/office/powerpoint/2010/main" val="134800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072F3-DA7C-4397-9183-A42E5300A0C7}" type="datetimeFigureOut">
              <a:rPr lang="en-US" smtClean="0"/>
              <a:t>7/18/2023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344D95-6E69-47CF-A91D-A0B6F3398A6F}" type="slidenum">
              <a:rPr lang="en-US" smtClean="0"/>
              <a:t>‹#›</a:t>
            </a:fld>
            <a:endParaRPr lang="en-US" dirty="0"/>
          </a:p>
        </p:txBody>
      </p:sp>
    </p:spTree>
    <p:extLst>
      <p:ext uri="{BB962C8B-B14F-4D97-AF65-F5344CB8AC3E}">
        <p14:creationId xmlns:p14="http://schemas.microsoft.com/office/powerpoint/2010/main" val="3832286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3FFD9-AFF6-F449-8B8B-6F090AB5329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7">
            <a:extLst>
              <a:ext uri="{FF2B5EF4-FFF2-40B4-BE49-F238E27FC236}">
                <a16:creationId xmlns:a16="http://schemas.microsoft.com/office/drawing/2014/main" id="{E2212BD2-895A-0756-E374-0793BAD7D28C}"/>
              </a:ext>
            </a:extLst>
          </p:cNvPr>
          <p:cNvSpPr txBox="1">
            <a:spLocks noGrp="1"/>
          </p:cNvSpPr>
          <p:nvPr>
            <p:ph type="title" idx="4294967295"/>
          </p:nvPr>
        </p:nvSpPr>
        <p:spPr>
          <a:xfrm>
            <a:off x="1524000" y="1639193"/>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An Ocean of Oxygen Producers</a:t>
            </a:r>
          </a:p>
        </p:txBody>
      </p:sp>
    </p:spTree>
    <p:extLst>
      <p:ext uri="{BB962C8B-B14F-4D97-AF65-F5344CB8AC3E}">
        <p14:creationId xmlns:p14="http://schemas.microsoft.com/office/powerpoint/2010/main" val="1648491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pic>
        <p:nvPicPr>
          <p:cNvPr id="7170" name="Picture 2" descr="Several round green cells are shown clustered together">
            <a:extLst>
              <a:ext uri="{FF2B5EF4-FFF2-40B4-BE49-F238E27FC236}">
                <a16:creationId xmlns:a16="http://schemas.microsoft.com/office/drawing/2014/main" id="{1D8DE1F9-14C7-7CD6-81B8-F900D1C4C8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76"/>
          <a:stretch/>
        </p:blipFill>
        <p:spPr bwMode="auto">
          <a:xfrm>
            <a:off x="3727588" y="1204436"/>
            <a:ext cx="7535072" cy="535347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113350" y="256778"/>
            <a:ext cx="12192000" cy="848267"/>
          </a:xfrm>
        </p:spPr>
        <p:txBody>
          <a:bodyPr>
            <a:normAutofit/>
          </a:bodyPr>
          <a:lstStyle/>
          <a:p>
            <a:pPr marL="287338" algn="ctr"/>
            <a:r>
              <a:rPr lang="en-US" sz="3800" dirty="0">
                <a:solidFill>
                  <a:schemeClr val="bg1"/>
                </a:solidFill>
                <a:latin typeface="Arial" panose="020B0604020202020204" pitchFamily="34" charset="0"/>
                <a:cs typeface="Arial" panose="020B0604020202020204" pitchFamily="34" charset="0"/>
              </a:rPr>
              <a:t>What were the first photosynthetic organisms?</a:t>
            </a:r>
          </a:p>
        </p:txBody>
      </p:sp>
      <p:sp>
        <p:nvSpPr>
          <p:cNvPr id="9" name="Title 4">
            <a:extLst>
              <a:ext uri="{FF2B5EF4-FFF2-40B4-BE49-F238E27FC236}">
                <a16:creationId xmlns:a16="http://schemas.microsoft.com/office/drawing/2014/main" id="{56C4F259-CE58-026F-0C9D-9514804A9649}"/>
              </a:ext>
            </a:extLst>
          </p:cNvPr>
          <p:cNvSpPr txBox="1">
            <a:spLocks/>
          </p:cNvSpPr>
          <p:nvPr/>
        </p:nvSpPr>
        <p:spPr>
          <a:xfrm>
            <a:off x="-1829366" y="2733773"/>
            <a:ext cx="7386321" cy="1247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61963" indent="-461963" algn="ctr"/>
            <a:r>
              <a:rPr lang="en-US" sz="3700" dirty="0">
                <a:solidFill>
                  <a:schemeClr val="bg1"/>
                </a:solidFill>
                <a:latin typeface="Arial" panose="020B0604020202020204" pitchFamily="34" charset="0"/>
                <a:cs typeface="Arial" panose="020B0604020202020204" pitchFamily="34" charset="0"/>
              </a:rPr>
              <a:t>Cyanobacteria!</a:t>
            </a:r>
          </a:p>
        </p:txBody>
      </p:sp>
    </p:spTree>
    <p:extLst>
      <p:ext uri="{BB962C8B-B14F-4D97-AF65-F5344CB8AC3E}">
        <p14:creationId xmlns:p14="http://schemas.microsoft.com/office/powerpoint/2010/main" val="276093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19" name="Content Placeholder 5">
            <a:extLst>
              <a:ext uri="{FF2B5EF4-FFF2-40B4-BE49-F238E27FC236}">
                <a16:creationId xmlns:a16="http://schemas.microsoft.com/office/drawing/2014/main" id="{587F197D-9DA3-2DC4-6713-6A73F9ECD42C}"/>
              </a:ext>
            </a:extLst>
          </p:cNvPr>
          <p:cNvSpPr txBox="1">
            <a:spLocks/>
          </p:cNvSpPr>
          <p:nvPr/>
        </p:nvSpPr>
        <p:spPr>
          <a:xfrm>
            <a:off x="8935337" y="5665223"/>
            <a:ext cx="3118607" cy="2687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Arial" panose="020B0604020202020204" pitchFamily="34" charset="0"/>
                <a:ea typeface="+mj-ea"/>
                <a:cs typeface="Arial" panose="020B0604020202020204" pitchFamily="34" charset="0"/>
              </a:rPr>
              <a:t>Tiny liverworts: One of the earliest land plants</a:t>
            </a:r>
          </a:p>
          <a:p>
            <a:pPr marL="0" indent="0">
              <a:buFont typeface="Arial" panose="020B0604020202020204" pitchFamily="34" charset="0"/>
              <a:buNone/>
            </a:pPr>
            <a:endParaRPr lang="en-US" sz="20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endParaRPr lang="en-US" sz="20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endParaRPr lang="en-US" sz="20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endParaRPr lang="en-US" sz="20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endParaRPr lang="en-US" sz="20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br>
              <a:rPr lang="en-US" sz="2000" dirty="0">
                <a:solidFill>
                  <a:schemeClr val="bg1"/>
                </a:solidFill>
                <a:latin typeface="Arial" panose="020B0604020202020204" pitchFamily="34" charset="0"/>
                <a:ea typeface="+mj-ea"/>
                <a:cs typeface="Arial" panose="020B0604020202020204" pitchFamily="34" charset="0"/>
              </a:rPr>
            </a:br>
            <a:endParaRPr lang="en-US" sz="2000" dirty="0">
              <a:solidFill>
                <a:schemeClr val="bg1"/>
              </a:solidFill>
              <a:latin typeface="Arial" panose="020B0604020202020204" pitchFamily="34" charset="0"/>
              <a:ea typeface="+mj-ea"/>
              <a:cs typeface="Arial" panose="020B0604020202020204" pitchFamily="34" charset="0"/>
            </a:endParaRPr>
          </a:p>
        </p:txBody>
      </p:sp>
      <p:pic>
        <p:nvPicPr>
          <p:cNvPr id="2050" name="Picture 2" descr="Photo of liverworts">
            <a:extLst>
              <a:ext uri="{FF2B5EF4-FFF2-40B4-BE49-F238E27FC236}">
                <a16:creationId xmlns:a16="http://schemas.microsoft.com/office/drawing/2014/main" id="{41C256EC-A954-BDD2-2580-B60F8276AA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1888" y="3059142"/>
            <a:ext cx="3442056" cy="258154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9539BAC8-682F-1347-8CAB-238EC9E3D5A9}"/>
              </a:ext>
            </a:extLst>
          </p:cNvPr>
          <p:cNvSpPr>
            <a:spLocks noGrp="1"/>
          </p:cNvSpPr>
          <p:nvPr>
            <p:ph idx="1"/>
          </p:nvPr>
        </p:nvSpPr>
        <p:spPr>
          <a:xfrm>
            <a:off x="8854353" y="1761933"/>
            <a:ext cx="3118607" cy="2687381"/>
          </a:xfrm>
        </p:spPr>
        <p:txBody>
          <a:bodyPr>
            <a:noAutofit/>
          </a:bodyPr>
          <a:lstStyle/>
          <a:p>
            <a:pPr marL="0" indent="0">
              <a:buNone/>
            </a:pPr>
            <a:r>
              <a:rPr lang="en-US" sz="2400" dirty="0">
                <a:solidFill>
                  <a:schemeClr val="bg1"/>
                </a:solidFill>
                <a:latin typeface="Arial" panose="020B0604020202020204" pitchFamily="34" charset="0"/>
                <a:ea typeface="+mj-ea"/>
                <a:cs typeface="Arial" panose="020B0604020202020204" pitchFamily="34" charset="0"/>
              </a:rPr>
              <a:t>Land plants evolved a</a:t>
            </a:r>
            <a:r>
              <a:rPr lang="en-US" sz="2400" dirty="0">
                <a:solidFill>
                  <a:schemeClr val="bg1"/>
                </a:solidFill>
                <a:latin typeface="Arial" panose="020B0604020202020204" pitchFamily="34" charset="0"/>
                <a:cs typeface="Arial" panose="020B0604020202020204" pitchFamily="34" charset="0"/>
              </a:rPr>
              <a:t>bout 500 million years ago</a:t>
            </a:r>
            <a:r>
              <a:rPr lang="en-US" sz="2400" dirty="0">
                <a:solidFill>
                  <a:schemeClr val="bg1"/>
                </a:solidFill>
                <a:latin typeface="Arial" panose="020B0604020202020204" pitchFamily="34" charset="0"/>
                <a:ea typeface="+mj-ea"/>
                <a:cs typeface="Arial" panose="020B0604020202020204" pitchFamily="34" charset="0"/>
              </a:rPr>
              <a:t> </a:t>
            </a:r>
          </a:p>
          <a:p>
            <a:pPr marL="0" indent="0">
              <a:buNone/>
            </a:pPr>
            <a:endParaRPr lang="en-US" sz="2400" dirty="0">
              <a:solidFill>
                <a:schemeClr val="bg1"/>
              </a:solidFill>
              <a:latin typeface="Arial" panose="020B0604020202020204" pitchFamily="34" charset="0"/>
              <a:ea typeface="+mj-ea"/>
              <a:cs typeface="Arial" panose="020B0604020202020204" pitchFamily="34" charset="0"/>
            </a:endParaRPr>
          </a:p>
          <a:p>
            <a:pPr marL="0" indent="0">
              <a:buNone/>
            </a:pPr>
            <a:endParaRPr lang="en-US" sz="2400" dirty="0">
              <a:solidFill>
                <a:schemeClr val="bg1"/>
              </a:solidFill>
              <a:latin typeface="Arial" panose="020B0604020202020204" pitchFamily="34" charset="0"/>
              <a:ea typeface="+mj-ea"/>
              <a:cs typeface="Arial" panose="020B0604020202020204" pitchFamily="34" charset="0"/>
            </a:endParaRPr>
          </a:p>
          <a:p>
            <a:pPr marL="0" indent="0">
              <a:buNone/>
            </a:pPr>
            <a:endParaRPr lang="en-US" sz="2400" dirty="0">
              <a:solidFill>
                <a:schemeClr val="bg1"/>
              </a:solidFill>
              <a:latin typeface="Arial" panose="020B0604020202020204" pitchFamily="34" charset="0"/>
              <a:ea typeface="+mj-ea"/>
              <a:cs typeface="Arial" panose="020B0604020202020204" pitchFamily="34" charset="0"/>
            </a:endParaRPr>
          </a:p>
          <a:p>
            <a:pPr marL="0" indent="0">
              <a:buNone/>
            </a:pPr>
            <a:endParaRPr lang="en-US" sz="2400" dirty="0">
              <a:solidFill>
                <a:schemeClr val="bg1"/>
              </a:solidFill>
              <a:latin typeface="Arial" panose="020B0604020202020204" pitchFamily="34" charset="0"/>
              <a:ea typeface="+mj-ea"/>
              <a:cs typeface="Arial" panose="020B0604020202020204" pitchFamily="34" charset="0"/>
            </a:endParaRPr>
          </a:p>
          <a:p>
            <a:pPr marL="0" indent="0">
              <a:buNone/>
            </a:pPr>
            <a:endParaRPr lang="en-US" sz="2400" dirty="0">
              <a:solidFill>
                <a:schemeClr val="bg1"/>
              </a:solidFill>
              <a:latin typeface="Arial" panose="020B0604020202020204" pitchFamily="34" charset="0"/>
              <a:ea typeface="+mj-ea"/>
              <a:cs typeface="Arial" panose="020B0604020202020204" pitchFamily="34" charset="0"/>
            </a:endParaRPr>
          </a:p>
          <a:p>
            <a:pPr marL="0" indent="0">
              <a:buNone/>
            </a:pPr>
            <a:br>
              <a:rPr lang="en-US" sz="2400" dirty="0">
                <a:solidFill>
                  <a:schemeClr val="bg1"/>
                </a:solidFill>
                <a:latin typeface="Arial" panose="020B0604020202020204" pitchFamily="34" charset="0"/>
                <a:ea typeface="+mj-ea"/>
                <a:cs typeface="Arial" panose="020B0604020202020204" pitchFamily="34" charset="0"/>
              </a:rPr>
            </a:br>
            <a:endParaRPr lang="en-US" sz="2400" dirty="0">
              <a:solidFill>
                <a:schemeClr val="bg1"/>
              </a:solidFill>
              <a:latin typeface="Arial" panose="020B0604020202020204" pitchFamily="34" charset="0"/>
              <a:ea typeface="+mj-ea"/>
              <a:cs typeface="Arial" panose="020B0604020202020204" pitchFamily="34" charset="0"/>
            </a:endParaRPr>
          </a:p>
        </p:txBody>
      </p:sp>
      <p:sp>
        <p:nvSpPr>
          <p:cNvPr id="16" name="Arrow: Right 15" descr="Arrow pointing to right">
            <a:extLst>
              <a:ext uri="{FF2B5EF4-FFF2-40B4-BE49-F238E27FC236}">
                <a16:creationId xmlns:a16="http://schemas.microsoft.com/office/drawing/2014/main" id="{DEC769B0-F00F-D463-E227-A61D43ABFCF3}"/>
              </a:ext>
            </a:extLst>
          </p:cNvPr>
          <p:cNvSpPr/>
          <p:nvPr/>
        </p:nvSpPr>
        <p:spPr>
          <a:xfrm>
            <a:off x="7841587" y="2102667"/>
            <a:ext cx="824380" cy="408338"/>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5">
            <a:extLst>
              <a:ext uri="{FF2B5EF4-FFF2-40B4-BE49-F238E27FC236}">
                <a16:creationId xmlns:a16="http://schemas.microsoft.com/office/drawing/2014/main" id="{39C07AFE-F6C2-5E52-D872-F8EC01B51B7D}"/>
              </a:ext>
            </a:extLst>
          </p:cNvPr>
          <p:cNvSpPr txBox="1">
            <a:spLocks/>
          </p:cNvSpPr>
          <p:nvPr/>
        </p:nvSpPr>
        <p:spPr>
          <a:xfrm>
            <a:off x="3909076" y="5716008"/>
            <a:ext cx="3728964" cy="2687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latin typeface="Arial" panose="020B0604020202020204" pitchFamily="34" charset="0"/>
                <a:ea typeface="+mj-ea"/>
                <a:cs typeface="Arial" panose="020B0604020202020204" pitchFamily="34" charset="0"/>
              </a:rPr>
              <a:t>Cyanobacteria</a:t>
            </a:r>
          </a:p>
          <a:p>
            <a:pPr marL="0" indent="0">
              <a:buFont typeface="Arial" panose="020B0604020202020204" pitchFamily="34" charset="0"/>
              <a:buNone/>
            </a:pPr>
            <a:endParaRPr lang="en-US" sz="20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endParaRPr lang="en-US" sz="20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endParaRPr lang="en-US" sz="20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endParaRPr lang="en-US" sz="20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endParaRPr lang="en-US" sz="20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br>
              <a:rPr lang="en-US" sz="2000" dirty="0">
                <a:solidFill>
                  <a:schemeClr val="bg1"/>
                </a:solidFill>
                <a:latin typeface="Arial" panose="020B0604020202020204" pitchFamily="34" charset="0"/>
                <a:ea typeface="+mj-ea"/>
                <a:cs typeface="Arial" panose="020B0604020202020204" pitchFamily="34" charset="0"/>
              </a:rPr>
            </a:br>
            <a:endParaRPr lang="en-US" sz="2000" dirty="0">
              <a:solidFill>
                <a:schemeClr val="bg1"/>
              </a:solidFill>
              <a:latin typeface="Arial" panose="020B0604020202020204" pitchFamily="34" charset="0"/>
              <a:ea typeface="+mj-ea"/>
              <a:cs typeface="Arial" panose="020B0604020202020204" pitchFamily="34" charset="0"/>
            </a:endParaRPr>
          </a:p>
        </p:txBody>
      </p:sp>
      <p:pic>
        <p:nvPicPr>
          <p:cNvPr id="18" name="Picture 2" descr="Several round green cells are shown clustered together">
            <a:extLst>
              <a:ext uri="{FF2B5EF4-FFF2-40B4-BE49-F238E27FC236}">
                <a16:creationId xmlns:a16="http://schemas.microsoft.com/office/drawing/2014/main" id="{31F2A7C0-3FBB-4343-43AC-9F21550145A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876"/>
          <a:stretch/>
        </p:blipFill>
        <p:spPr bwMode="auto">
          <a:xfrm>
            <a:off x="4014043" y="3065930"/>
            <a:ext cx="3623996" cy="257475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5">
            <a:extLst>
              <a:ext uri="{FF2B5EF4-FFF2-40B4-BE49-F238E27FC236}">
                <a16:creationId xmlns:a16="http://schemas.microsoft.com/office/drawing/2014/main" id="{E3410D49-C28E-F1B8-2136-8A5E0939E364}"/>
              </a:ext>
            </a:extLst>
          </p:cNvPr>
          <p:cNvSpPr txBox="1">
            <a:spLocks/>
          </p:cNvSpPr>
          <p:nvPr/>
        </p:nvSpPr>
        <p:spPr>
          <a:xfrm>
            <a:off x="4059150" y="1751420"/>
            <a:ext cx="4391088" cy="21084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latin typeface="Arial" panose="020B0604020202020204" pitchFamily="34" charset="0"/>
                <a:ea typeface="+mj-ea"/>
                <a:cs typeface="Arial" panose="020B0604020202020204" pitchFamily="34" charset="0"/>
              </a:rPr>
              <a:t>Photosynthetic organisms appear in OCEAN </a:t>
            </a:r>
            <a:r>
              <a:rPr lang="en-US" sz="2400" dirty="0">
                <a:solidFill>
                  <a:schemeClr val="bg1"/>
                </a:solidFill>
                <a:latin typeface="Arial" panose="020B0604020202020204" pitchFamily="34" charset="0"/>
                <a:cs typeface="Arial" panose="020B0604020202020204" pitchFamily="34" charset="0"/>
              </a:rPr>
              <a:t>over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2 BILLION years ago</a:t>
            </a:r>
            <a:r>
              <a:rPr lang="en-US" sz="2400" dirty="0">
                <a:solidFill>
                  <a:schemeClr val="bg1"/>
                </a:solidFill>
                <a:latin typeface="Arial" panose="020B0604020202020204" pitchFamily="34" charset="0"/>
                <a:ea typeface="+mj-ea"/>
                <a:cs typeface="Arial" panose="020B0604020202020204" pitchFamily="34" charset="0"/>
              </a:rPr>
              <a:t> </a:t>
            </a:r>
          </a:p>
          <a:p>
            <a:pPr marL="0" indent="0">
              <a:buFont typeface="Arial" panose="020B0604020202020204" pitchFamily="34" charset="0"/>
              <a:buNone/>
            </a:pPr>
            <a:endParaRPr lang="en-US" sz="24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endParaRPr lang="en-US" sz="2400" dirty="0">
              <a:solidFill>
                <a:schemeClr val="bg1"/>
              </a:solidFill>
              <a:latin typeface="Arial" panose="020B0604020202020204" pitchFamily="34" charset="0"/>
              <a:ea typeface="+mj-ea"/>
              <a:cs typeface="Arial" panose="020B0604020202020204" pitchFamily="34" charset="0"/>
            </a:endParaRPr>
          </a:p>
          <a:p>
            <a:pPr marL="0" indent="0">
              <a:buFont typeface="Arial" panose="020B0604020202020204" pitchFamily="34" charset="0"/>
              <a:buNone/>
            </a:pPr>
            <a:endParaRPr lang="en-US" sz="2400" dirty="0">
              <a:solidFill>
                <a:schemeClr val="bg1"/>
              </a:solidFill>
              <a:latin typeface="Arial" panose="020B0604020202020204" pitchFamily="34" charset="0"/>
              <a:ea typeface="+mj-ea"/>
              <a:cs typeface="Arial" panose="020B0604020202020204" pitchFamily="34" charset="0"/>
            </a:endParaRPr>
          </a:p>
        </p:txBody>
      </p:sp>
      <p:sp>
        <p:nvSpPr>
          <p:cNvPr id="15" name="Arrow: Right 14" descr="Arrow pointing to right">
            <a:extLst>
              <a:ext uri="{FF2B5EF4-FFF2-40B4-BE49-F238E27FC236}">
                <a16:creationId xmlns:a16="http://schemas.microsoft.com/office/drawing/2014/main" id="{A970A24E-15AA-5AE1-9AB2-0A40185EC5DB}"/>
              </a:ext>
            </a:extLst>
          </p:cNvPr>
          <p:cNvSpPr/>
          <p:nvPr/>
        </p:nvSpPr>
        <p:spPr>
          <a:xfrm>
            <a:off x="3084695" y="2071417"/>
            <a:ext cx="824380" cy="408338"/>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Illustration of early Earth">
            <a:extLst>
              <a:ext uri="{FF2B5EF4-FFF2-40B4-BE49-F238E27FC236}">
                <a16:creationId xmlns:a16="http://schemas.microsoft.com/office/drawing/2014/main" id="{B9CBD3A0-C360-990C-DF15-116DDCEC65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214" y="3058546"/>
            <a:ext cx="2560377" cy="256037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366D8CA0-BB27-48FE-F702-4430FECB5AB0}"/>
              </a:ext>
            </a:extLst>
          </p:cNvPr>
          <p:cNvSpPr txBox="1">
            <a:spLocks/>
          </p:cNvSpPr>
          <p:nvPr/>
        </p:nvSpPr>
        <p:spPr>
          <a:xfrm>
            <a:off x="245277" y="1761933"/>
            <a:ext cx="3177268" cy="1927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latin typeface="Arial" panose="020B0604020202020204" pitchFamily="34" charset="0"/>
                <a:ea typeface="+mj-ea"/>
                <a:cs typeface="Arial" panose="020B0604020202020204" pitchFamily="34" charset="0"/>
              </a:rPr>
              <a:t>Earth formed a</a:t>
            </a:r>
            <a:r>
              <a:rPr lang="en-US" sz="2400" dirty="0">
                <a:solidFill>
                  <a:schemeClr val="bg1"/>
                </a:solidFill>
                <a:latin typeface="Arial" panose="020B0604020202020204" pitchFamily="34" charset="0"/>
                <a:cs typeface="Arial" panose="020B0604020202020204" pitchFamily="34" charset="0"/>
              </a:rPr>
              <a:t>bout 4.5 BILLION years ago</a:t>
            </a:r>
          </a:p>
          <a:p>
            <a:pPr marL="0" indent="0">
              <a:buFont typeface="Arial" panose="020B0604020202020204" pitchFamily="34" charset="0"/>
              <a:buNone/>
            </a:pPr>
            <a:endParaRPr lang="en-US" sz="2400" dirty="0">
              <a:solidFill>
                <a:schemeClr val="bg1"/>
              </a:solidFill>
              <a:latin typeface="Arial" panose="020B0604020202020204" pitchFamily="34" charset="0"/>
              <a:ea typeface="+mj-ea"/>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749709" y="417127"/>
            <a:ext cx="10515600" cy="1325563"/>
          </a:xfrm>
        </p:spPr>
        <p:txBody>
          <a:bodyPr>
            <a:noAutofit/>
          </a:bodyPr>
          <a:lstStyle/>
          <a:p>
            <a:pPr marL="0" marR="0" algn="ctr">
              <a:lnSpc>
                <a:spcPct val="115000"/>
              </a:lnSpc>
              <a:spcBef>
                <a:spcPts val="0"/>
              </a:spcBef>
              <a:spcAft>
                <a:spcPts val="600"/>
              </a:spcAft>
            </a:pPr>
            <a:r>
              <a:rPr lang="en-US" sz="3900" dirty="0">
                <a:solidFill>
                  <a:schemeClr val="bg1"/>
                </a:solidFill>
                <a:latin typeface="Arial" panose="020B0604020202020204" pitchFamily="34" charset="0"/>
                <a:cs typeface="Arial" panose="020B0604020202020204" pitchFamily="34" charset="0"/>
              </a:rPr>
              <a:t>Timeline of Oxygen Production</a:t>
            </a:r>
            <a:br>
              <a:rPr lang="en-US" sz="3900" dirty="0">
                <a:solidFill>
                  <a:schemeClr val="bg1"/>
                </a:solidFill>
                <a:latin typeface="Arial" panose="020B0604020202020204" pitchFamily="34" charset="0"/>
                <a:cs typeface="Arial" panose="020B0604020202020204" pitchFamily="34" charset="0"/>
              </a:rPr>
            </a:br>
            <a:r>
              <a:rPr lang="en-US" sz="390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 </a:t>
            </a:r>
          </a:p>
        </p:txBody>
      </p:sp>
    </p:spTree>
    <p:extLst>
      <p:ext uri="{BB962C8B-B14F-4D97-AF65-F5344CB8AC3E}">
        <p14:creationId xmlns:p14="http://schemas.microsoft.com/office/powerpoint/2010/main" val="339437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ckground color">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7" name="Content Placeholder 5">
            <a:extLst>
              <a:ext uri="{FF2B5EF4-FFF2-40B4-BE49-F238E27FC236}">
                <a16:creationId xmlns:a16="http://schemas.microsoft.com/office/drawing/2014/main" id="{BDE0050D-BC0E-82F7-FC94-E6F87F83611F}"/>
              </a:ext>
            </a:extLst>
          </p:cNvPr>
          <p:cNvSpPr txBox="1">
            <a:spLocks/>
          </p:cNvSpPr>
          <p:nvPr/>
        </p:nvSpPr>
        <p:spPr>
          <a:xfrm>
            <a:off x="3621273" y="5552934"/>
            <a:ext cx="6804101" cy="1000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latin typeface="Arial" panose="020B0604020202020204" pitchFamily="34" charset="0"/>
                <a:cs typeface="Arial" panose="020B0604020202020204" pitchFamily="34" charset="0"/>
              </a:rPr>
              <a:t>Magnified</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Dinoflagellates</a:t>
            </a:r>
            <a:endParaRPr lang="en-US" sz="1800" dirty="0">
              <a:latin typeface="Arial" panose="020B0604020202020204" pitchFamily="34" charset="0"/>
              <a:cs typeface="Arial" panose="020B0604020202020204" pitchFamily="34" charset="0"/>
            </a:endParaRPr>
          </a:p>
        </p:txBody>
      </p:sp>
      <p:pic>
        <p:nvPicPr>
          <p:cNvPr id="9" name="Picture 8" descr="Magnified dinoflagellates">
            <a:extLst>
              <a:ext uri="{FF2B5EF4-FFF2-40B4-BE49-F238E27FC236}">
                <a16:creationId xmlns:a16="http://schemas.microsoft.com/office/drawing/2014/main" id="{CDA71913-9228-1729-EFA6-8884171E7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372" y="3874276"/>
            <a:ext cx="2658901" cy="2818755"/>
          </a:xfrm>
          <a:prstGeom prst="rect">
            <a:avLst/>
          </a:prstGeom>
        </p:spPr>
      </p:pic>
      <p:sp>
        <p:nvSpPr>
          <p:cNvPr id="3" name="Content Placeholder 5">
            <a:extLst>
              <a:ext uri="{FF2B5EF4-FFF2-40B4-BE49-F238E27FC236}">
                <a16:creationId xmlns:a16="http://schemas.microsoft.com/office/drawing/2014/main" id="{D8633692-DFCD-C2C3-5ED8-FB6870A3489E}"/>
              </a:ext>
            </a:extLst>
          </p:cNvPr>
          <p:cNvSpPr txBox="1">
            <a:spLocks/>
          </p:cNvSpPr>
          <p:nvPr/>
        </p:nvSpPr>
        <p:spPr>
          <a:xfrm>
            <a:off x="5660176" y="6238759"/>
            <a:ext cx="6103200" cy="1000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latin typeface="Arial" panose="020B0604020202020204" pitchFamily="34" charset="0"/>
                <a:cs typeface="Arial" panose="020B0604020202020204" pitchFamily="34" charset="0"/>
              </a:rPr>
              <a:t>Turtle grass </a:t>
            </a:r>
            <a:r>
              <a:rPr lang="en-US" sz="1800" i="1" dirty="0">
                <a:solidFill>
                  <a:schemeClr val="bg1"/>
                </a:solidFill>
                <a:latin typeface="Arial" panose="020B0604020202020204" pitchFamily="34" charset="0"/>
                <a:cs typeface="Arial" panose="020B0604020202020204" pitchFamily="34" charset="0"/>
              </a:rPr>
              <a:t>(</a:t>
            </a:r>
            <a:r>
              <a:rPr lang="en-US" sz="1800" i="1" dirty="0" err="1">
                <a:solidFill>
                  <a:schemeClr val="bg1"/>
                </a:solidFill>
                <a:latin typeface="Arial" panose="020B0604020202020204" pitchFamily="34" charset="0"/>
                <a:cs typeface="Arial" panose="020B0604020202020204" pitchFamily="34" charset="0"/>
              </a:rPr>
              <a:t>Thalassia</a:t>
            </a:r>
            <a:r>
              <a:rPr lang="en-US" sz="1800" i="1" dirty="0">
                <a:solidFill>
                  <a:schemeClr val="bg1"/>
                </a:solidFill>
                <a:latin typeface="Arial" panose="020B0604020202020204" pitchFamily="34" charset="0"/>
                <a:cs typeface="Arial" panose="020B0604020202020204" pitchFamily="34" charset="0"/>
              </a:rPr>
              <a:t> </a:t>
            </a:r>
            <a:r>
              <a:rPr lang="en-US" sz="1800" i="1" dirty="0" err="1">
                <a:solidFill>
                  <a:schemeClr val="bg1"/>
                </a:solidFill>
                <a:latin typeface="Arial" panose="020B0604020202020204" pitchFamily="34" charset="0"/>
                <a:cs typeface="Arial" panose="020B0604020202020204" pitchFamily="34" charset="0"/>
              </a:rPr>
              <a:t>testudinum</a:t>
            </a:r>
            <a:r>
              <a:rPr lang="en-US" sz="1800" i="1" dirty="0">
                <a:solidFill>
                  <a:schemeClr val="bg1"/>
                </a:solidFill>
                <a:latin typeface="Arial" panose="020B0604020202020204" pitchFamily="34" charset="0"/>
                <a:cs typeface="Arial" panose="020B0604020202020204" pitchFamily="34" charset="0"/>
              </a:rPr>
              <a:t>)</a:t>
            </a:r>
            <a:r>
              <a:rPr lang="en-US" sz="1800" dirty="0">
                <a:solidFill>
                  <a:schemeClr val="bg1"/>
                </a:solidFill>
                <a:latin typeface="Arial" panose="020B0604020202020204" pitchFamily="34" charset="0"/>
                <a:cs typeface="Arial" panose="020B0604020202020204" pitchFamily="34" charset="0"/>
              </a:rPr>
              <a:t> at Florida Keys National Marine Sanctuary </a:t>
            </a:r>
            <a:endParaRPr lang="en-US" sz="1800" dirty="0">
              <a:latin typeface="Arial" panose="020B0604020202020204" pitchFamily="34" charset="0"/>
              <a:cs typeface="Arial" panose="020B0604020202020204" pitchFamily="34" charset="0"/>
            </a:endParaRPr>
          </a:p>
        </p:txBody>
      </p:sp>
      <p:pic>
        <p:nvPicPr>
          <p:cNvPr id="1028" name="Picture 4" descr="A bed of seagrass grows in the ocean">
            <a:extLst>
              <a:ext uri="{FF2B5EF4-FFF2-40B4-BE49-F238E27FC236}">
                <a16:creationId xmlns:a16="http://schemas.microsoft.com/office/drawing/2014/main" id="{05889BEE-8829-C017-CE7E-A0E17EA73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031" y="3982055"/>
            <a:ext cx="5857537" cy="223423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5">
            <a:extLst>
              <a:ext uri="{FF2B5EF4-FFF2-40B4-BE49-F238E27FC236}">
                <a16:creationId xmlns:a16="http://schemas.microsoft.com/office/drawing/2014/main" id="{683CE203-7A66-556A-64EB-C89E49DF5A5E}"/>
              </a:ext>
            </a:extLst>
          </p:cNvPr>
          <p:cNvSpPr txBox="1">
            <a:spLocks/>
          </p:cNvSpPr>
          <p:nvPr/>
        </p:nvSpPr>
        <p:spPr>
          <a:xfrm>
            <a:off x="5660176" y="3570332"/>
            <a:ext cx="6804101" cy="1000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latin typeface="Arial" panose="020B0604020202020204" pitchFamily="34" charset="0"/>
                <a:cs typeface="Arial" panose="020B0604020202020204" pitchFamily="34" charset="0"/>
              </a:rPr>
              <a:t>Kelp forest at Channel Islands National Marine Sanctuary </a:t>
            </a:r>
            <a:endParaRPr lang="en-US" sz="1800" dirty="0">
              <a:latin typeface="Arial" panose="020B0604020202020204" pitchFamily="34" charset="0"/>
              <a:cs typeface="Arial" panose="020B0604020202020204" pitchFamily="34" charset="0"/>
            </a:endParaRPr>
          </a:p>
        </p:txBody>
      </p:sp>
      <p:pic>
        <p:nvPicPr>
          <p:cNvPr id="1026" name="Picture 2" descr="Kelp bends with the flow of water as a school of fish passes nearby">
            <a:extLst>
              <a:ext uri="{FF2B5EF4-FFF2-40B4-BE49-F238E27FC236}">
                <a16:creationId xmlns:a16="http://schemas.microsoft.com/office/drawing/2014/main" id="{8968EA00-12DF-3074-6DDD-BB77C5E12A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6862" b="19035"/>
          <a:stretch/>
        </p:blipFill>
        <p:spPr bwMode="auto">
          <a:xfrm>
            <a:off x="5754031" y="1301522"/>
            <a:ext cx="5857537" cy="223423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9539BAC8-682F-1347-8CAB-238EC9E3D5A9}"/>
              </a:ext>
            </a:extLst>
          </p:cNvPr>
          <p:cNvSpPr>
            <a:spLocks noGrp="1"/>
          </p:cNvSpPr>
          <p:nvPr>
            <p:ph idx="1"/>
          </p:nvPr>
        </p:nvSpPr>
        <p:spPr>
          <a:xfrm>
            <a:off x="419100" y="1156559"/>
            <a:ext cx="5647164" cy="4351338"/>
          </a:xfrm>
        </p:spPr>
        <p:txBody>
          <a:bodyPr/>
          <a:lstStyle/>
          <a:p>
            <a:pPr marL="461963" indent="-461963"/>
            <a:r>
              <a:rPr lang="en-US" dirty="0">
                <a:solidFill>
                  <a:schemeClr val="bg1"/>
                </a:solidFill>
                <a:latin typeface="Arial" panose="020B0604020202020204" pitchFamily="34" charset="0"/>
                <a:cs typeface="Arial" panose="020B0604020202020204" pitchFamily="34" charset="0"/>
              </a:rPr>
              <a:t>Algae</a:t>
            </a:r>
          </a:p>
          <a:p>
            <a:pPr marL="461963" indent="-461963"/>
            <a:r>
              <a:rPr lang="en-US" dirty="0">
                <a:solidFill>
                  <a:schemeClr val="bg1"/>
                </a:solidFill>
                <a:latin typeface="Arial" panose="020B0604020202020204" pitchFamily="34" charset="0"/>
                <a:cs typeface="Arial" panose="020B0604020202020204" pitchFamily="34" charset="0"/>
              </a:rPr>
              <a:t>Seagrasses</a:t>
            </a:r>
          </a:p>
          <a:p>
            <a:pPr marL="461963" indent="-461963"/>
            <a:r>
              <a:rPr lang="en-US" dirty="0">
                <a:solidFill>
                  <a:schemeClr val="bg1"/>
                </a:solidFill>
                <a:latin typeface="Arial" panose="020B0604020202020204" pitchFamily="34" charset="0"/>
                <a:cs typeface="Arial" panose="020B0604020202020204" pitchFamily="34" charset="0"/>
              </a:rPr>
              <a:t>Some bacteria </a:t>
            </a:r>
            <a:r>
              <a:rPr lang="en-US" sz="2400" dirty="0">
                <a:solidFill>
                  <a:schemeClr val="bg1"/>
                </a:solidFill>
                <a:latin typeface="Arial" panose="020B0604020202020204" pitchFamily="34" charset="0"/>
                <a:cs typeface="Arial" panose="020B0604020202020204" pitchFamily="34" charset="0"/>
              </a:rPr>
              <a:t>(cyanobacteria, often called blue-green algae)</a:t>
            </a:r>
          </a:p>
          <a:p>
            <a:pPr marL="461963" indent="-461963"/>
            <a:r>
              <a:rPr lang="en-US" dirty="0">
                <a:solidFill>
                  <a:schemeClr val="bg1"/>
                </a:solidFill>
                <a:latin typeface="Arial" panose="020B0604020202020204" pitchFamily="34" charset="0"/>
                <a:cs typeface="Arial" panose="020B0604020202020204" pitchFamily="34" charset="0"/>
              </a:rPr>
              <a:t>Phytoplankton </a:t>
            </a:r>
            <a:r>
              <a:rPr lang="en-US" sz="2400" dirty="0">
                <a:solidFill>
                  <a:schemeClr val="bg1"/>
                </a:solidFill>
                <a:latin typeface="Arial" panose="020B0604020202020204" pitchFamily="34" charset="0"/>
                <a:cs typeface="Arial" panose="020B0604020202020204" pitchFamily="34" charset="0"/>
              </a:rPr>
              <a:t>(diatoms, dinoflagellates and Euglena)</a:t>
            </a:r>
            <a:endParaRPr lang="en-US" sz="2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0" y="-92072"/>
            <a:ext cx="12192000" cy="1325563"/>
          </a:xfrm>
        </p:spPr>
        <p:txBody>
          <a:bodyPr>
            <a:normAutofit/>
          </a:bodyPr>
          <a:lstStyle/>
          <a:p>
            <a:pPr marL="0" marR="0" algn="ctr">
              <a:lnSpc>
                <a:spcPct val="115000"/>
              </a:lnSpc>
              <a:spcBef>
                <a:spcPts val="0"/>
              </a:spcBef>
              <a:spcAft>
                <a:spcPts val="600"/>
              </a:spcAft>
            </a:pPr>
            <a:r>
              <a:rPr lang="en-US" sz="3600" dirty="0">
                <a:solidFill>
                  <a:schemeClr val="bg1"/>
                </a:solidFill>
                <a:latin typeface="Arial" panose="020B0604020202020204" pitchFamily="34" charset="0"/>
                <a:ea typeface="+mn-ea"/>
                <a:cs typeface="Arial" panose="020B0604020202020204" pitchFamily="34" charset="0"/>
              </a:rPr>
              <a:t>Modern OCEAN photosynthetic organisms</a:t>
            </a:r>
          </a:p>
        </p:txBody>
      </p:sp>
    </p:spTree>
    <p:extLst>
      <p:ext uri="{BB962C8B-B14F-4D97-AF65-F5344CB8AC3E}">
        <p14:creationId xmlns:p14="http://schemas.microsoft.com/office/powerpoint/2010/main" val="327358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P spid="2" grpId="0" build="p"/>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1331843" y="365125"/>
            <a:ext cx="10021957" cy="1325563"/>
          </a:xfrm>
        </p:spPr>
        <p:txBody>
          <a:bodyPr>
            <a:noAutofit/>
          </a:bodyPr>
          <a:lstStyle/>
          <a:p>
            <a:pPr marL="0" marR="0">
              <a:lnSpc>
                <a:spcPct val="115000"/>
              </a:lnSpc>
              <a:spcBef>
                <a:spcPts val="0"/>
              </a:spcBef>
              <a:spcAft>
                <a:spcPts val="600"/>
              </a:spcAft>
            </a:pPr>
            <a:r>
              <a:rPr lang="en-US" sz="3800" dirty="0">
                <a:solidFill>
                  <a:schemeClr val="bg1"/>
                </a:solidFill>
                <a:latin typeface="Arial" panose="020B0604020202020204" pitchFamily="34" charset="0"/>
                <a:cs typeface="Arial" panose="020B0604020202020204" pitchFamily="34" charset="0"/>
              </a:rPr>
              <a:t>How are kelp/algae and seagrasses similar? Different?</a:t>
            </a:r>
          </a:p>
        </p:txBody>
      </p:sp>
      <p:pic>
        <p:nvPicPr>
          <p:cNvPr id="3" name="Picture 2" descr="Algae is shown with the holdfast, stipe and blade labeled. The holdfast holds the algae in place on a rock or on the seafloor. The stipe is like a stem and connects the holdfast to the blade. The blade is leaf-like and performs photosynthesis and nutrient absorption. Parts of seagrass are also labeled: roots, rhizome, leaves and flower. They are plants that grow underwater.">
            <a:extLst>
              <a:ext uri="{FF2B5EF4-FFF2-40B4-BE49-F238E27FC236}">
                <a16:creationId xmlns:a16="http://schemas.microsoft.com/office/drawing/2014/main" id="{0DC95E02-0193-1D3C-AD97-408F75088083}"/>
              </a:ext>
            </a:extLst>
          </p:cNvPr>
          <p:cNvPicPr>
            <a:picLocks noChangeAspect="1"/>
          </p:cNvPicPr>
          <p:nvPr/>
        </p:nvPicPr>
        <p:blipFill>
          <a:blip r:embed="rId3"/>
          <a:stretch>
            <a:fillRect/>
          </a:stretch>
        </p:blipFill>
        <p:spPr>
          <a:xfrm>
            <a:off x="2205982" y="2082713"/>
            <a:ext cx="7780035" cy="4266813"/>
          </a:xfrm>
          <a:prstGeom prst="rect">
            <a:avLst/>
          </a:prstGeom>
        </p:spPr>
      </p:pic>
    </p:spTree>
    <p:extLst>
      <p:ext uri="{BB962C8B-B14F-4D97-AF65-F5344CB8AC3E}">
        <p14:creationId xmlns:p14="http://schemas.microsoft.com/office/powerpoint/2010/main" val="2059903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121921" y="-99954"/>
            <a:ext cx="12070079" cy="1325563"/>
          </a:xfrm>
        </p:spPr>
        <p:txBody>
          <a:bodyPr>
            <a:noAutofit/>
          </a:bodyPr>
          <a:lstStyle/>
          <a:p>
            <a:pPr marL="0" marR="0" algn="ctr">
              <a:lnSpc>
                <a:spcPct val="115000"/>
              </a:lnSpc>
              <a:spcBef>
                <a:spcPts val="0"/>
              </a:spcBef>
              <a:spcAft>
                <a:spcPts val="600"/>
              </a:spcAft>
            </a:pPr>
            <a:r>
              <a:rPr lang="en-US" sz="3350" dirty="0">
                <a:solidFill>
                  <a:schemeClr val="bg1"/>
                </a:solidFill>
                <a:latin typeface="Arial" panose="020B0604020202020204" pitchFamily="34" charset="0"/>
                <a:cs typeface="Arial" panose="020B0604020202020204" pitchFamily="34" charset="0"/>
              </a:rPr>
              <a:t>Photosynthesis and carbon uptake in a seagrass meadow</a:t>
            </a:r>
          </a:p>
        </p:txBody>
      </p:sp>
      <p:pic>
        <p:nvPicPr>
          <p:cNvPr id="1028" name="Picture 4" descr="Diagram that shows light energy from the sun is absorbed by water and used by marine plants with carbon dioxide to produce carbohydrates. Roots take up nutrients from the ocean bottom. The plant releases oxygen into the water. Carbon dioxide is absorbed by the ocean and is also released back into the atmosphere. ">
            <a:extLst>
              <a:ext uri="{FF2B5EF4-FFF2-40B4-BE49-F238E27FC236}">
                <a16:creationId xmlns:a16="http://schemas.microsoft.com/office/drawing/2014/main" id="{D7C08141-AD20-F45B-218E-4CAD4CEAA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438" y="1014175"/>
            <a:ext cx="8387124" cy="584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13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pic>
        <p:nvPicPr>
          <p:cNvPr id="9" name="Picture 8" descr="A view of Tomales Bay from a grassy overlook with the opposite side of the bay in the distances. ">
            <a:extLst>
              <a:ext uri="{FF2B5EF4-FFF2-40B4-BE49-F238E27FC236}">
                <a16:creationId xmlns:a16="http://schemas.microsoft.com/office/drawing/2014/main" id="{87FA6087-3612-94AD-0D6E-579268186924}"/>
              </a:ext>
            </a:extLst>
          </p:cNvPr>
          <p:cNvPicPr>
            <a:picLocks noChangeAspect="1"/>
          </p:cNvPicPr>
          <p:nvPr/>
        </p:nvPicPr>
        <p:blipFill rotWithShape="1">
          <a:blip r:embed="rId3">
            <a:extLst>
              <a:ext uri="{28A0092B-C50C-407E-A947-70E740481C1C}">
                <a14:useLocalDpi xmlns:a14="http://schemas.microsoft.com/office/drawing/2010/main" val="0"/>
              </a:ext>
            </a:extLst>
          </a:blip>
          <a:srcRect t="12974" b="12220"/>
          <a:stretch/>
        </p:blipFill>
        <p:spPr>
          <a:xfrm>
            <a:off x="0" y="802517"/>
            <a:ext cx="12192000" cy="2822713"/>
          </a:xfrm>
          <a:prstGeom prst="rect">
            <a:avLst/>
          </a:prstGeom>
        </p:spPr>
      </p:pic>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1" y="-293211"/>
            <a:ext cx="12192000" cy="1388939"/>
          </a:xfrm>
        </p:spPr>
        <p:txBody>
          <a:bodyPr>
            <a:noAutofit/>
          </a:bodyPr>
          <a:lstStyle/>
          <a:p>
            <a:pPr marL="0" marR="0" algn="ctr">
              <a:lnSpc>
                <a:spcPct val="115000"/>
              </a:lnSpc>
              <a:spcBef>
                <a:spcPts val="0"/>
              </a:spcBef>
              <a:spcAft>
                <a:spcPts val="600"/>
              </a:spcAft>
            </a:pPr>
            <a:r>
              <a:rPr lang="en-US" sz="3300" dirty="0">
                <a:solidFill>
                  <a:schemeClr val="bg1"/>
                </a:solidFill>
                <a:latin typeface="Arial" panose="020B0604020202020204" pitchFamily="34" charset="0"/>
                <a:cs typeface="Arial" panose="020B0604020202020204" pitchFamily="34" charset="0"/>
              </a:rPr>
              <a:t>How much oxygen does eelgrass in Tomales Bay produce?</a:t>
            </a:r>
          </a:p>
        </p:txBody>
      </p:sp>
      <p:sp>
        <p:nvSpPr>
          <p:cNvPr id="6" name="Content Placeholder 5">
            <a:extLst>
              <a:ext uri="{FF2B5EF4-FFF2-40B4-BE49-F238E27FC236}">
                <a16:creationId xmlns:a16="http://schemas.microsoft.com/office/drawing/2014/main" id="{9539BAC8-682F-1347-8CAB-238EC9E3D5A9}"/>
              </a:ext>
            </a:extLst>
          </p:cNvPr>
          <p:cNvSpPr>
            <a:spLocks noGrp="1"/>
          </p:cNvSpPr>
          <p:nvPr>
            <p:ph idx="1"/>
          </p:nvPr>
        </p:nvSpPr>
        <p:spPr>
          <a:xfrm>
            <a:off x="254229" y="3813930"/>
            <a:ext cx="7293439" cy="4891372"/>
          </a:xfrm>
        </p:spPr>
        <p:txBody>
          <a:bodyPr>
            <a:noAutofit/>
          </a:bodyPr>
          <a:lstStyle/>
          <a:p>
            <a:pPr marL="346075" indent="-346075"/>
            <a:r>
              <a:rPr lang="en-US" sz="2200" dirty="0">
                <a:solidFill>
                  <a:schemeClr val="bg1"/>
                </a:solidFill>
                <a:latin typeface="Arial" panose="020B0604020202020204" pitchFamily="34" charset="0"/>
                <a:ea typeface="+mj-ea"/>
                <a:cs typeface="Arial" panose="020B0604020202020204" pitchFamily="34" charset="0"/>
              </a:rPr>
              <a:t>Tomales Bay has about 3,500,655 square meters of eelgrass (primarily </a:t>
            </a:r>
            <a:r>
              <a:rPr lang="en-US" sz="2200" i="1" dirty="0">
                <a:solidFill>
                  <a:schemeClr val="bg1"/>
                </a:solidFill>
                <a:latin typeface="Arial" panose="020B0604020202020204" pitchFamily="34" charset="0"/>
                <a:ea typeface="+mj-ea"/>
                <a:cs typeface="Arial" panose="020B0604020202020204" pitchFamily="34" charset="0"/>
              </a:rPr>
              <a:t>Zostera marina</a:t>
            </a:r>
            <a:r>
              <a:rPr lang="en-US" sz="2200" dirty="0">
                <a:solidFill>
                  <a:schemeClr val="bg1"/>
                </a:solidFill>
                <a:latin typeface="Arial" panose="020B0604020202020204" pitchFamily="34" charset="0"/>
                <a:ea typeface="+mj-ea"/>
                <a:cs typeface="Arial" panose="020B0604020202020204" pitchFamily="34" charset="0"/>
              </a:rPr>
              <a:t>) </a:t>
            </a:r>
          </a:p>
          <a:p>
            <a:pPr marL="346075" indent="-346075"/>
            <a:r>
              <a:rPr lang="en-US" sz="2200" dirty="0">
                <a:solidFill>
                  <a:schemeClr val="bg1"/>
                </a:solidFill>
                <a:latin typeface="Arial" panose="020B0604020202020204" pitchFamily="34" charset="0"/>
                <a:ea typeface="+mj-ea"/>
                <a:cs typeface="Arial" panose="020B0604020202020204" pitchFamily="34" charset="0"/>
              </a:rPr>
              <a:t>Each square meter produces 10 liters of oxygen per day</a:t>
            </a:r>
          </a:p>
          <a:p>
            <a:pPr marL="346075" indent="-346075"/>
            <a:r>
              <a:rPr lang="en-US" sz="2200" dirty="0">
                <a:solidFill>
                  <a:schemeClr val="bg1"/>
                </a:solidFill>
                <a:latin typeface="Arial" panose="020B0604020202020204" pitchFamily="34" charset="0"/>
                <a:ea typeface="+mj-ea"/>
                <a:cs typeface="Arial" panose="020B0604020202020204" pitchFamily="34" charset="0"/>
              </a:rPr>
              <a:t>3,500,655 square meters x 10 liters = 35,006,550 liters of oxygen (in one day)!</a:t>
            </a:r>
          </a:p>
          <a:p>
            <a:pPr marL="346075" indent="-346075"/>
            <a:r>
              <a:rPr lang="en-US" sz="2200" dirty="0">
                <a:solidFill>
                  <a:schemeClr val="bg1"/>
                </a:solidFill>
                <a:latin typeface="Arial" panose="020B0604020202020204" pitchFamily="34" charset="0"/>
                <a:ea typeface="+mj-ea"/>
                <a:cs typeface="Arial" panose="020B0604020202020204" pitchFamily="34" charset="0"/>
              </a:rPr>
              <a:t>(Average adult human at rest uses 550 liters of pure oxygen per day)</a:t>
            </a:r>
          </a:p>
        </p:txBody>
      </p:sp>
      <p:pic>
        <p:nvPicPr>
          <p:cNvPr id="2050" name="Picture 2" descr="Eelgrass grows at the surface of the water.">
            <a:extLst>
              <a:ext uri="{FF2B5EF4-FFF2-40B4-BE49-F238E27FC236}">
                <a16:creationId xmlns:a16="http://schemas.microsoft.com/office/drawing/2014/main" id="{7732C89C-6E20-37B8-A082-BA1B726BAD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21" r="15215"/>
          <a:stretch/>
        </p:blipFill>
        <p:spPr bwMode="auto">
          <a:xfrm>
            <a:off x="7801897" y="3625230"/>
            <a:ext cx="4390103" cy="323277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734D8341-D44E-7580-0910-46C7B43F9319}"/>
              </a:ext>
            </a:extLst>
          </p:cNvPr>
          <p:cNvSpPr txBox="1">
            <a:spLocks/>
          </p:cNvSpPr>
          <p:nvPr/>
        </p:nvSpPr>
        <p:spPr>
          <a:xfrm>
            <a:off x="8708740" y="6259616"/>
            <a:ext cx="5379865" cy="1000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Eelgrass in Tomales Bay</a:t>
            </a:r>
          </a:p>
        </p:txBody>
      </p:sp>
    </p:spTree>
    <p:extLst>
      <p:ext uri="{BB962C8B-B14F-4D97-AF65-F5344CB8AC3E}">
        <p14:creationId xmlns:p14="http://schemas.microsoft.com/office/powerpoint/2010/main" val="158268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1" y="0"/>
            <a:ext cx="12192000" cy="1325563"/>
          </a:xfrm>
        </p:spPr>
        <p:txBody>
          <a:bodyPr>
            <a:noAutofit/>
          </a:bodyPr>
          <a:lstStyle/>
          <a:p>
            <a:pPr marL="0" marR="0" algn="ctr">
              <a:lnSpc>
                <a:spcPct val="115000"/>
              </a:lnSpc>
              <a:spcBef>
                <a:spcPts val="0"/>
              </a:spcBef>
              <a:spcAft>
                <a:spcPts val="600"/>
              </a:spcAft>
            </a:pPr>
            <a:r>
              <a:rPr lang="en-US" sz="3900" dirty="0">
                <a:solidFill>
                  <a:schemeClr val="bg1"/>
                </a:solidFill>
                <a:latin typeface="Arial" panose="020B0604020202020204" pitchFamily="34" charset="0"/>
                <a:ea typeface="+mn-ea"/>
                <a:cs typeface="Arial" panose="020B0604020202020204" pitchFamily="34" charset="0"/>
              </a:rPr>
              <a:t>What percent of our oxygen comes from the ocean?</a:t>
            </a:r>
          </a:p>
        </p:txBody>
      </p:sp>
      <p:graphicFrame>
        <p:nvGraphicFramePr>
          <p:cNvPr id="14" name="Chart 13" descr="A pie chart showing at least 50% of oxygen comes from the ocean">
            <a:extLst>
              <a:ext uri="{FF2B5EF4-FFF2-40B4-BE49-F238E27FC236}">
                <a16:creationId xmlns:a16="http://schemas.microsoft.com/office/drawing/2014/main" id="{7F49523B-3624-61A0-0FAC-D38D22A9D4A9}"/>
              </a:ext>
            </a:extLst>
          </p:cNvPr>
          <p:cNvGraphicFramePr/>
          <p:nvPr>
            <p:extLst>
              <p:ext uri="{D42A27DB-BD31-4B8C-83A1-F6EECF244321}">
                <p14:modId xmlns:p14="http://schemas.microsoft.com/office/powerpoint/2010/main" val="1320632351"/>
              </p:ext>
            </p:extLst>
          </p:nvPr>
        </p:nvGraphicFramePr>
        <p:xfrm>
          <a:off x="2832028" y="1575594"/>
          <a:ext cx="6157642" cy="4105095"/>
        </p:xfrm>
        <a:graphic>
          <a:graphicData uri="http://schemas.openxmlformats.org/drawingml/2006/chart">
            <c:chart xmlns:c="http://schemas.openxmlformats.org/drawingml/2006/chart" xmlns:r="http://schemas.openxmlformats.org/officeDocument/2006/relationships" r:id="rId3"/>
          </a:graphicData>
        </a:graphic>
      </p:graphicFrame>
      <p:grpSp>
        <p:nvGrpSpPr>
          <p:cNvPr id="25" name="Group 24">
            <a:extLst>
              <a:ext uri="{FF2B5EF4-FFF2-40B4-BE49-F238E27FC236}">
                <a16:creationId xmlns:a16="http://schemas.microsoft.com/office/drawing/2014/main" id="{9E6990E8-DFF6-1AD5-CA99-FD52D552DA91}"/>
              </a:ext>
              <a:ext uri="{C183D7F6-B498-43B3-948B-1728B52AA6E4}">
                <adec:decorative xmlns:adec="http://schemas.microsoft.com/office/drawing/2017/decorative" val="1"/>
              </a:ext>
            </a:extLst>
          </p:cNvPr>
          <p:cNvGrpSpPr/>
          <p:nvPr/>
        </p:nvGrpSpPr>
        <p:grpSpPr>
          <a:xfrm>
            <a:off x="3596216" y="1462532"/>
            <a:ext cx="8247379" cy="4962570"/>
            <a:chOff x="3373390" y="1290551"/>
            <a:chExt cx="8837108" cy="5317418"/>
          </a:xfrm>
        </p:grpSpPr>
        <p:pic>
          <p:nvPicPr>
            <p:cNvPr id="21" name="Picture 20">
              <a:extLst>
                <a:ext uri="{FF2B5EF4-FFF2-40B4-BE49-F238E27FC236}">
                  <a16:creationId xmlns:a16="http://schemas.microsoft.com/office/drawing/2014/main" id="{BCEE53F7-BC4B-6AED-B4CB-5416BA1C1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3390" y="1325563"/>
              <a:ext cx="5139085" cy="5282406"/>
            </a:xfrm>
            <a:prstGeom prst="rect">
              <a:avLst/>
            </a:prstGeom>
            <a:effectLst>
              <a:glow rad="342900">
                <a:schemeClr val="bg1">
                  <a:alpha val="72000"/>
                </a:schemeClr>
              </a:glow>
            </a:effectLst>
          </p:spPr>
        </p:pic>
        <p:sp>
          <p:nvSpPr>
            <p:cNvPr id="22" name="Title 4">
              <a:extLst>
                <a:ext uri="{FF2B5EF4-FFF2-40B4-BE49-F238E27FC236}">
                  <a16:creationId xmlns:a16="http://schemas.microsoft.com/office/drawing/2014/main" id="{76F8641A-2726-1352-6E0D-3F88F315D226}"/>
                </a:ext>
              </a:extLst>
            </p:cNvPr>
            <p:cNvSpPr txBox="1">
              <a:spLocks/>
            </p:cNvSpPr>
            <p:nvPr/>
          </p:nvSpPr>
          <p:spPr>
            <a:xfrm>
              <a:off x="8699709" y="1290551"/>
              <a:ext cx="351078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Bef>
                  <a:spcPts val="0"/>
                </a:spcBef>
                <a:spcAft>
                  <a:spcPts val="600"/>
                </a:spcAft>
              </a:pPr>
              <a:r>
                <a:rPr lang="en-US" sz="3400" dirty="0">
                  <a:solidFill>
                    <a:schemeClr val="bg1"/>
                  </a:solidFill>
                  <a:latin typeface="Arial" panose="020B0604020202020204" pitchFamily="34" charset="0"/>
                  <a:ea typeface="+mn-ea"/>
                  <a:cs typeface="Arial" panose="020B0604020202020204" pitchFamily="34" charset="0"/>
                </a:rPr>
                <a:t>At least 50%!</a:t>
              </a:r>
            </a:p>
          </p:txBody>
        </p:sp>
      </p:grpSp>
      <p:cxnSp>
        <p:nvCxnSpPr>
          <p:cNvPr id="9" name="Straight Arrow Connector 8">
            <a:extLst>
              <a:ext uri="{FF2B5EF4-FFF2-40B4-BE49-F238E27FC236}">
                <a16:creationId xmlns:a16="http://schemas.microsoft.com/office/drawing/2014/main" id="{634F9E87-F6A8-AFF5-7515-8CD345E4611F}"/>
              </a:ext>
              <a:ext uri="{C183D7F6-B498-43B3-948B-1728B52AA6E4}">
                <adec:decorative xmlns:adec="http://schemas.microsoft.com/office/drawing/2017/decorative" val="1"/>
              </a:ext>
            </a:extLst>
          </p:cNvPr>
          <p:cNvCxnSpPr/>
          <p:nvPr/>
        </p:nvCxnSpPr>
        <p:spPr>
          <a:xfrm flipH="1">
            <a:off x="6982074" y="2331114"/>
            <a:ext cx="1585018" cy="91440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51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pic>
        <p:nvPicPr>
          <p:cNvPr id="5122" name="Picture 2" descr="Monterey Bay coastline with a sandy beach and a low rocky shoreline">
            <a:extLst>
              <a:ext uri="{FF2B5EF4-FFF2-40B4-BE49-F238E27FC236}">
                <a16:creationId xmlns:a16="http://schemas.microsoft.com/office/drawing/2014/main" id="{A9E014B7-602B-DC9F-B2DB-32FC90B799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b="1"/>
          <a:stretch/>
        </p:blipFill>
        <p:spPr bwMode="auto">
          <a:xfrm>
            <a:off x="1429880" y="1502214"/>
            <a:ext cx="9332239" cy="524938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1363579" y="-254267"/>
            <a:ext cx="10315074" cy="2082800"/>
          </a:xfrm>
        </p:spPr>
        <p:txBody>
          <a:bodyPr>
            <a:noAutofit/>
          </a:bodyPr>
          <a:lstStyle/>
          <a:p>
            <a:pPr marL="0" marR="0">
              <a:lnSpc>
                <a:spcPct val="115000"/>
              </a:lnSpc>
              <a:spcBef>
                <a:spcPts val="0"/>
              </a:spcBef>
              <a:spcAft>
                <a:spcPts val="0"/>
              </a:spcAft>
            </a:pPr>
            <a:r>
              <a:rPr lang="en-US" sz="3500" dirty="0">
                <a:solidFill>
                  <a:schemeClr val="bg1"/>
                </a:solidFill>
                <a:latin typeface="Arial" panose="020B0604020202020204" pitchFamily="34" charset="0"/>
                <a:ea typeface="+mn-ea"/>
                <a:cs typeface="Arial" panose="020B0604020202020204" pitchFamily="34" charset="0"/>
              </a:rPr>
              <a:t>What factors could influence the amount of photosynthesis that occurs in the ocean?</a:t>
            </a:r>
          </a:p>
        </p:txBody>
      </p:sp>
      <p:sp>
        <p:nvSpPr>
          <p:cNvPr id="9" name="Title 4">
            <a:extLst>
              <a:ext uri="{FF2B5EF4-FFF2-40B4-BE49-F238E27FC236}">
                <a16:creationId xmlns:a16="http://schemas.microsoft.com/office/drawing/2014/main" id="{52433E66-B659-793E-D049-258A1A5B627D}"/>
              </a:ext>
            </a:extLst>
          </p:cNvPr>
          <p:cNvSpPr txBox="1">
            <a:spLocks/>
          </p:cNvSpPr>
          <p:nvPr/>
        </p:nvSpPr>
        <p:spPr>
          <a:xfrm>
            <a:off x="92343" y="3988068"/>
            <a:ext cx="1337537" cy="2082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Bef>
                <a:spcPts val="0"/>
              </a:spcBef>
            </a:pPr>
            <a:r>
              <a:rPr lang="en-US" sz="1800" dirty="0">
                <a:solidFill>
                  <a:schemeClr val="bg1"/>
                </a:solidFill>
                <a:latin typeface="Arial" panose="020B0604020202020204" pitchFamily="34" charset="0"/>
                <a:ea typeface="+mn-ea"/>
                <a:cs typeface="Arial" panose="020B0604020202020204" pitchFamily="34" charset="0"/>
              </a:rPr>
              <a:t>Monterey Bay National Marine Sanctuary</a:t>
            </a:r>
          </a:p>
        </p:txBody>
      </p:sp>
    </p:spTree>
    <p:extLst>
      <p:ext uri="{BB962C8B-B14F-4D97-AF65-F5344CB8AC3E}">
        <p14:creationId xmlns:p14="http://schemas.microsoft.com/office/powerpoint/2010/main" val="3765457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0" y="-15895"/>
            <a:ext cx="12336379" cy="1325563"/>
          </a:xfrm>
        </p:spPr>
        <p:txBody>
          <a:bodyPr>
            <a:noAutofit/>
          </a:bodyPr>
          <a:lstStyle/>
          <a:p>
            <a:pPr marL="0" marR="0" algn="ctr">
              <a:lnSpc>
                <a:spcPct val="115000"/>
              </a:lnSpc>
              <a:spcBef>
                <a:spcPts val="0"/>
              </a:spcBef>
              <a:spcAft>
                <a:spcPts val="600"/>
              </a:spcAft>
            </a:pPr>
            <a:r>
              <a:rPr lang="en-US" sz="3300" dirty="0">
                <a:solidFill>
                  <a:schemeClr val="bg1"/>
                </a:solidFill>
                <a:latin typeface="Arial" panose="020B0604020202020204" pitchFamily="34" charset="0"/>
                <a:ea typeface="+mn-ea"/>
                <a:cs typeface="Arial" panose="020B0604020202020204" pitchFamily="34" charset="0"/>
              </a:rPr>
              <a:t>Why is it important to have national marine sanctuaries?</a:t>
            </a:r>
          </a:p>
        </p:txBody>
      </p:sp>
      <p:pic>
        <p:nvPicPr>
          <p:cNvPr id="7" name="Picture 6" descr="A scuba diver holding a very large spiny lobster swims through a kelp forest ">
            <a:extLst>
              <a:ext uri="{FF2B5EF4-FFF2-40B4-BE49-F238E27FC236}">
                <a16:creationId xmlns:a16="http://schemas.microsoft.com/office/drawing/2014/main" id="{9D00C9FA-2ACC-453E-50C4-BB47ED955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949" y="1170981"/>
            <a:ext cx="7499684" cy="4987583"/>
          </a:xfrm>
          <a:prstGeom prst="rect">
            <a:avLst/>
          </a:prstGeom>
        </p:spPr>
      </p:pic>
      <p:sp>
        <p:nvSpPr>
          <p:cNvPr id="8" name="Title 4">
            <a:extLst>
              <a:ext uri="{FF2B5EF4-FFF2-40B4-BE49-F238E27FC236}">
                <a16:creationId xmlns:a16="http://schemas.microsoft.com/office/drawing/2014/main" id="{F92E7FB2-66C5-3AA4-DA6A-E3C41BA4BE86}"/>
              </a:ext>
            </a:extLst>
          </p:cNvPr>
          <p:cNvSpPr txBox="1">
            <a:spLocks/>
          </p:cNvSpPr>
          <p:nvPr/>
        </p:nvSpPr>
        <p:spPr>
          <a:xfrm>
            <a:off x="0" y="5622994"/>
            <a:ext cx="12192000" cy="16306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Bef>
                <a:spcPts val="0"/>
              </a:spcBef>
            </a:pPr>
            <a:r>
              <a:rPr lang="en-US" sz="2400" dirty="0">
                <a:solidFill>
                  <a:schemeClr val="bg1"/>
                </a:solidFill>
                <a:latin typeface="Arial" panose="020B0604020202020204" pitchFamily="34" charset="0"/>
                <a:ea typeface="+mn-ea"/>
                <a:cs typeface="Arial" panose="020B0604020202020204" pitchFamily="34" charset="0"/>
              </a:rPr>
              <a:t>Channel Islands National Marine Sanctuary</a:t>
            </a:r>
          </a:p>
        </p:txBody>
      </p:sp>
    </p:spTree>
    <p:extLst>
      <p:ext uri="{BB962C8B-B14F-4D97-AF65-F5344CB8AC3E}">
        <p14:creationId xmlns:p14="http://schemas.microsoft.com/office/powerpoint/2010/main" val="1296739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410506" y="55596"/>
            <a:ext cx="11395702" cy="1325563"/>
          </a:xfrm>
        </p:spPr>
        <p:txBody>
          <a:bodyPr>
            <a:normAutofit/>
          </a:bodyPr>
          <a:lstStyle/>
          <a:p>
            <a:pPr marL="0" marR="0" algn="ctr">
              <a:lnSpc>
                <a:spcPct val="115000"/>
              </a:lnSpc>
              <a:spcBef>
                <a:spcPts val="0"/>
              </a:spcBef>
              <a:spcAft>
                <a:spcPts val="600"/>
              </a:spcAft>
            </a:pPr>
            <a:r>
              <a:rPr lang="en-US" sz="3800" dirty="0">
                <a:solidFill>
                  <a:schemeClr val="bg1"/>
                </a:solidFill>
                <a:latin typeface="Arial" panose="020B0604020202020204" pitchFamily="34" charset="0"/>
                <a:ea typeface="+mn-ea"/>
                <a:cs typeface="Arial" panose="020B0604020202020204" pitchFamily="34" charset="0"/>
              </a:rPr>
              <a:t>Explore Marine Photosynthetic Organisms</a:t>
            </a:r>
          </a:p>
        </p:txBody>
      </p:sp>
      <p:sp>
        <p:nvSpPr>
          <p:cNvPr id="6" name="Content Placeholder 5">
            <a:extLst>
              <a:ext uri="{FF2B5EF4-FFF2-40B4-BE49-F238E27FC236}">
                <a16:creationId xmlns:a16="http://schemas.microsoft.com/office/drawing/2014/main" id="{9539BAC8-682F-1347-8CAB-238EC9E3D5A9}"/>
              </a:ext>
            </a:extLst>
          </p:cNvPr>
          <p:cNvSpPr>
            <a:spLocks noGrp="1"/>
          </p:cNvSpPr>
          <p:nvPr>
            <p:ph idx="1"/>
          </p:nvPr>
        </p:nvSpPr>
        <p:spPr>
          <a:xfrm>
            <a:off x="385792" y="1509929"/>
            <a:ext cx="8994187" cy="5422214"/>
          </a:xfrm>
        </p:spPr>
        <p:txBody>
          <a:bodyPr>
            <a:normAutofit fontScale="92500" lnSpcReduction="10000"/>
          </a:bodyPr>
          <a:lstStyle/>
          <a:p>
            <a:pPr marL="457200" indent="-457200"/>
            <a:r>
              <a:rPr lang="en-US" sz="2900" dirty="0">
                <a:solidFill>
                  <a:schemeClr val="bg1"/>
                </a:solidFill>
                <a:latin typeface="Arial" panose="020B0604020202020204" pitchFamily="34" charset="0"/>
                <a:cs typeface="Arial" panose="020B0604020202020204" pitchFamily="34" charset="0"/>
              </a:rPr>
              <a:t>Research a photosynthetic organism found </a:t>
            </a:r>
            <a:br>
              <a:rPr lang="en-US" sz="2900" dirty="0">
                <a:solidFill>
                  <a:schemeClr val="bg1"/>
                </a:solidFill>
                <a:latin typeface="Arial" panose="020B0604020202020204" pitchFamily="34" charset="0"/>
                <a:cs typeface="Arial" panose="020B0604020202020204" pitchFamily="34" charset="0"/>
              </a:rPr>
            </a:br>
            <a:r>
              <a:rPr lang="en-US" sz="2900" dirty="0">
                <a:solidFill>
                  <a:schemeClr val="bg1"/>
                </a:solidFill>
                <a:latin typeface="Arial" panose="020B0604020202020204" pitchFamily="34" charset="0"/>
                <a:cs typeface="Arial" panose="020B0604020202020204" pitchFamily="34" charset="0"/>
              </a:rPr>
              <a:t>in one or more national marine sanctuaries.</a:t>
            </a:r>
          </a:p>
          <a:p>
            <a:pPr marL="457200" indent="-457200"/>
            <a:r>
              <a:rPr lang="en-US" sz="3200" dirty="0">
                <a:solidFill>
                  <a:schemeClr val="bg1"/>
                </a:solidFill>
                <a:latin typeface="Arial" panose="020B0604020202020204" pitchFamily="34" charset="0"/>
                <a:cs typeface="Arial" panose="020B0604020202020204" pitchFamily="34" charset="0"/>
              </a:rPr>
              <a:t>Investigate:</a:t>
            </a:r>
          </a:p>
          <a:p>
            <a:pPr marL="800100" lvl="1" indent="-342900">
              <a:lnSpc>
                <a:spcPct val="115000"/>
              </a:lnSpc>
              <a:spcBef>
                <a:spcPts val="0"/>
              </a:spcBef>
              <a:buFont typeface="Symbol" panose="05050102010706020507" pitchFamily="18" charset="2"/>
              <a:buChar char=""/>
            </a:pP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Is </a:t>
            </a:r>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it </a:t>
            </a: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a plant, algae, bacteria or something else?</a:t>
            </a:r>
            <a:endParaRPr lang="en-US"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800100" lvl="1" indent="-342900">
              <a:lnSpc>
                <a:spcPct val="115000"/>
              </a:lnSpc>
              <a:spcBef>
                <a:spcPts val="0"/>
              </a:spcBef>
              <a:buFont typeface="Symbol" panose="05050102010706020507" pitchFamily="18" charset="2"/>
              <a:buChar char=""/>
            </a:pP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Is it a single cell or multicellular?</a:t>
            </a:r>
            <a:endParaRPr lang="en-US"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800100" lvl="1" indent="-342900">
              <a:lnSpc>
                <a:spcPct val="115000"/>
              </a:lnSpc>
              <a:spcBef>
                <a:spcPts val="0"/>
              </a:spcBef>
              <a:buFont typeface="Symbol" panose="05050102010706020507" pitchFamily="18" charset="2"/>
              <a:buChar char=""/>
            </a:pP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What is the name of its photosynthetic pigment(s)?</a:t>
            </a:r>
            <a:endParaRPr lang="en-US"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800100" lvl="1" indent="-342900">
              <a:lnSpc>
                <a:spcPct val="115000"/>
              </a:lnSpc>
              <a:spcBef>
                <a:spcPts val="0"/>
              </a:spcBef>
              <a:buFont typeface="Symbol" panose="05050102010706020507" pitchFamily="18" charset="2"/>
              <a:buChar char=""/>
            </a:pP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In which national marine sanctuaries would you </a:t>
            </a:r>
            <a:b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b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find this organism?</a:t>
            </a:r>
            <a:endParaRPr lang="en-US"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800100" lvl="1" indent="-342900">
              <a:lnSpc>
                <a:spcPct val="115000"/>
              </a:lnSpc>
              <a:spcBef>
                <a:spcPts val="0"/>
              </a:spcBef>
              <a:buFont typeface="Symbol" panose="05050102010706020507" pitchFamily="18" charset="2"/>
              <a:buChar char=""/>
            </a:pP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How is the organism (or group of organisms) </a:t>
            </a:r>
            <a:b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b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important in the sanctuaries where it’s found?</a:t>
            </a:r>
          </a:p>
          <a:p>
            <a:pPr marL="800100" lvl="1" indent="-342900">
              <a:lnSpc>
                <a:spcPct val="115000"/>
              </a:lnSpc>
              <a:spcBef>
                <a:spcPts val="0"/>
              </a:spcBef>
              <a:buFont typeface="Symbol" panose="05050102010706020507" pitchFamily="18" charset="2"/>
              <a:buChar char=""/>
            </a:pPr>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What else is interesting and/or important about it?</a:t>
            </a:r>
            <a:endParaRPr lang="en-US"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800100" lvl="1" indent="-342900">
              <a:lnSpc>
                <a:spcPct val="115000"/>
              </a:lnSpc>
              <a:spcBef>
                <a:spcPts val="0"/>
              </a:spcBef>
              <a:buFont typeface="Symbol" panose="05050102010706020507" pitchFamily="18" charset="2"/>
              <a:buChar char=""/>
            </a:pP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Bonus: How much oxygen does this organism or </a:t>
            </a:r>
            <a:b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b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group of organisms contribute to the atmosphere? </a:t>
            </a:r>
            <a:b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br>
            <a:r>
              <a:rPr lang="en-US" dirty="0">
                <a:solidFill>
                  <a:schemeClr val="bg1"/>
                </a:solidFill>
                <a:effectLst/>
                <a:latin typeface="Arial" panose="020B0604020202020204" pitchFamily="34" charset="0"/>
                <a:ea typeface="Tahoma" panose="020B0604030504040204" pitchFamily="34" charset="0"/>
                <a:cs typeface="Arial" panose="020B0604020202020204" pitchFamily="34" charset="0"/>
              </a:rPr>
              <a:t>How much carbon does it capture?</a:t>
            </a:r>
            <a:endParaRPr lang="en-US"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lvl="1"/>
            <a:endParaRPr lang="en-US" sz="2800" dirty="0">
              <a:solidFill>
                <a:schemeClr val="bg1"/>
              </a:solidFill>
              <a:latin typeface="Arial" panose="020B0604020202020204" pitchFamily="34" charset="0"/>
              <a:cs typeface="Arial" panose="020B0604020202020204" pitchFamily="34" charset="0"/>
            </a:endParaRPr>
          </a:p>
        </p:txBody>
      </p:sp>
      <p:pic>
        <p:nvPicPr>
          <p:cNvPr id="1026" name="Picture 2" descr="A snorkeler holding a camera swims in a shallow area of seagrass">
            <a:extLst>
              <a:ext uri="{FF2B5EF4-FFF2-40B4-BE49-F238E27FC236}">
                <a16:creationId xmlns:a16="http://schemas.microsoft.com/office/drawing/2014/main" id="{719CF383-9B53-DD44-7367-234639B45C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17"/>
          <a:stretch/>
        </p:blipFill>
        <p:spPr bwMode="auto">
          <a:xfrm flipH="1">
            <a:off x="7906222" y="1547186"/>
            <a:ext cx="4194839" cy="305997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15E59F85-DDA3-58D0-79DC-A5C422BF0F44}"/>
              </a:ext>
            </a:extLst>
          </p:cNvPr>
          <p:cNvSpPr txBox="1">
            <a:spLocks/>
          </p:cNvSpPr>
          <p:nvPr/>
        </p:nvSpPr>
        <p:spPr>
          <a:xfrm>
            <a:off x="7917796" y="4692349"/>
            <a:ext cx="4285779" cy="682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Bef>
                <a:spcPts val="0"/>
              </a:spcBef>
            </a:pPr>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A snorkeler observes turtle grass and organisms that benefit from it</a:t>
            </a:r>
          </a:p>
        </p:txBody>
      </p:sp>
    </p:spTree>
    <p:extLst>
      <p:ext uri="{BB962C8B-B14F-4D97-AF65-F5344CB8AC3E}">
        <p14:creationId xmlns:p14="http://schemas.microsoft.com/office/powerpoint/2010/main" val="9709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717272" y="820253"/>
            <a:ext cx="6351182" cy="1171576"/>
          </a:xfrm>
        </p:spPr>
        <p:txBody>
          <a:bodyPr>
            <a:noAutofit/>
          </a:bodyPr>
          <a:lstStyle/>
          <a:p>
            <a:r>
              <a:rPr lang="en-US" sz="3800" dirty="0">
                <a:solidFill>
                  <a:schemeClr val="bg1"/>
                </a:solidFill>
                <a:latin typeface="Arial" panose="020B0604020202020204" pitchFamily="34" charset="0"/>
                <a:cs typeface="Arial" panose="020B0604020202020204" pitchFamily="34" charset="0"/>
              </a:rPr>
              <a:t>What inputs do photosynthetic organisms need for photosynthesis?</a:t>
            </a:r>
          </a:p>
        </p:txBody>
      </p:sp>
      <p:sp>
        <p:nvSpPr>
          <p:cNvPr id="6" name="Content Placeholder 5">
            <a:extLst>
              <a:ext uri="{FF2B5EF4-FFF2-40B4-BE49-F238E27FC236}">
                <a16:creationId xmlns:a16="http://schemas.microsoft.com/office/drawing/2014/main" id="{9539BAC8-682F-1347-8CAB-238EC9E3D5A9}"/>
              </a:ext>
            </a:extLst>
          </p:cNvPr>
          <p:cNvSpPr>
            <a:spLocks noGrp="1"/>
          </p:cNvSpPr>
          <p:nvPr>
            <p:ph idx="1"/>
          </p:nvPr>
        </p:nvSpPr>
        <p:spPr>
          <a:xfrm>
            <a:off x="768750" y="2668708"/>
            <a:ext cx="10515600" cy="4351338"/>
          </a:xfrm>
        </p:spPr>
        <p:txBody>
          <a:bodyPr>
            <a:normAutofit/>
          </a:bodyPr>
          <a:lstStyle/>
          <a:p>
            <a:pPr marL="457200" indent="-457200"/>
            <a:r>
              <a:rPr lang="en-US" sz="3600" dirty="0">
                <a:solidFill>
                  <a:schemeClr val="bg1"/>
                </a:solidFill>
                <a:latin typeface="Arial" panose="020B0604020202020204" pitchFamily="34" charset="0"/>
                <a:ea typeface="+mj-ea"/>
                <a:cs typeface="Arial" panose="020B0604020202020204" pitchFamily="34" charset="0"/>
              </a:rPr>
              <a:t>Sunlight</a:t>
            </a:r>
          </a:p>
          <a:p>
            <a:pPr marL="457200" indent="-457200"/>
            <a:r>
              <a:rPr lang="en-US" sz="3600" dirty="0">
                <a:solidFill>
                  <a:schemeClr val="bg1"/>
                </a:solidFill>
                <a:latin typeface="Arial" panose="020B0604020202020204" pitchFamily="34" charset="0"/>
                <a:ea typeface="+mj-ea"/>
                <a:cs typeface="Arial" panose="020B0604020202020204" pitchFamily="34" charset="0"/>
              </a:rPr>
              <a:t>Water</a:t>
            </a:r>
          </a:p>
          <a:p>
            <a:pPr marL="457200" indent="-457200"/>
            <a:r>
              <a:rPr lang="en-US" sz="3600" dirty="0">
                <a:solidFill>
                  <a:schemeClr val="bg1"/>
                </a:solidFill>
                <a:latin typeface="Arial" panose="020B0604020202020204" pitchFamily="34" charset="0"/>
                <a:ea typeface="+mj-ea"/>
                <a:cs typeface="Arial" panose="020B0604020202020204" pitchFamily="34" charset="0"/>
              </a:rPr>
              <a:t>Carbon dioxide</a:t>
            </a:r>
          </a:p>
        </p:txBody>
      </p:sp>
      <p:pic>
        <p:nvPicPr>
          <p:cNvPr id="3" name="Picture 2" descr="Sunlight streams down from the ocean surface into the water below. Aquatic plants are growing in water several feet deep.">
            <a:extLst>
              <a:ext uri="{FF2B5EF4-FFF2-40B4-BE49-F238E27FC236}">
                <a16:creationId xmlns:a16="http://schemas.microsoft.com/office/drawing/2014/main" id="{E04442A9-1810-4FF8-656B-D89A9B0EC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8454" y="0"/>
            <a:ext cx="4602685" cy="6858000"/>
          </a:xfrm>
          <a:prstGeom prst="rect">
            <a:avLst/>
          </a:prstGeom>
        </p:spPr>
      </p:pic>
    </p:spTree>
    <p:extLst>
      <p:ext uri="{BB962C8B-B14F-4D97-AF65-F5344CB8AC3E}">
        <p14:creationId xmlns:p14="http://schemas.microsoft.com/office/powerpoint/2010/main" val="154883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76" name="Google Shape;376;p26"/>
          <p:cNvSpPr txBox="1">
            <a:spLocks noGrp="1"/>
          </p:cNvSpPr>
          <p:nvPr>
            <p:ph type="title" idx="4294967295"/>
          </p:nvPr>
        </p:nvSpPr>
        <p:spPr>
          <a:xfrm>
            <a:off x="0" y="1630081"/>
            <a:ext cx="12192000" cy="23876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4400"/>
              <a:buFont typeface="Arial"/>
              <a:buNone/>
            </a:pPr>
            <a:r>
              <a:rPr lang="en-US" sz="4400" b="0" i="0" u="none" strike="noStrike" cap="none" dirty="0">
                <a:solidFill>
                  <a:schemeClr val="lt1"/>
                </a:solidFill>
                <a:latin typeface="Arial"/>
                <a:ea typeface="Arial"/>
                <a:cs typeface="Arial"/>
                <a:sym typeface="Arial"/>
              </a:rPr>
              <a:t>Learn More</a:t>
            </a:r>
            <a:endParaRPr dirty="0"/>
          </a:p>
        </p:txBody>
      </p:sp>
      <p:sp>
        <p:nvSpPr>
          <p:cNvPr id="377" name="Google Shape;377;p26" descr="sanctuaries.noaa.gov"/>
          <p:cNvSpPr/>
          <p:nvPr/>
        </p:nvSpPr>
        <p:spPr>
          <a:xfrm>
            <a:off x="0" y="6185647"/>
            <a:ext cx="12192000" cy="672353"/>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78" name="Google Shape;378;p26"/>
          <p:cNvSpPr txBox="1"/>
          <p:nvPr/>
        </p:nvSpPr>
        <p:spPr>
          <a:xfrm>
            <a:off x="2605143" y="6229435"/>
            <a:ext cx="69817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lt1"/>
                </a:solidFill>
                <a:latin typeface="Arial"/>
                <a:ea typeface="Arial"/>
                <a:cs typeface="Arial"/>
                <a:sym typeface="Arial"/>
              </a:rPr>
              <a:t>sanctuaries.noaa.gov</a:t>
            </a:r>
            <a:endParaRPr sz="3200" dirty="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84" name="Google Shape;384;p27"/>
          <p:cNvSpPr txBox="1">
            <a:spLocks noGrp="1"/>
          </p:cNvSpPr>
          <p:nvPr>
            <p:ph type="title"/>
          </p:nvPr>
        </p:nvSpPr>
        <p:spPr>
          <a:xfrm>
            <a:off x="-1" y="2291139"/>
            <a:ext cx="12191999" cy="323221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Arial"/>
              <a:buNone/>
            </a:pPr>
            <a:br>
              <a:rPr lang="en-US" sz="4900" dirty="0">
                <a:solidFill>
                  <a:schemeClr val="lt1"/>
                </a:solidFill>
                <a:latin typeface="Arial"/>
                <a:ea typeface="Arial"/>
                <a:cs typeface="Arial"/>
                <a:sym typeface="Arial"/>
              </a:rPr>
            </a:br>
            <a:r>
              <a:rPr lang="en-US" sz="2200" dirty="0">
                <a:solidFill>
                  <a:schemeClr val="lt1"/>
                </a:solidFill>
                <a:latin typeface="Arial"/>
                <a:ea typeface="Arial"/>
                <a:cs typeface="Arial"/>
                <a:sym typeface="Arial"/>
              </a:rPr>
              <a:t>Funding support provided by:</a:t>
            </a:r>
            <a:br>
              <a:rPr lang="en-US" sz="2200" dirty="0">
                <a:solidFill>
                  <a:schemeClr val="lt1"/>
                </a:solidFill>
                <a:latin typeface="Arial"/>
                <a:ea typeface="Arial"/>
                <a:cs typeface="Arial"/>
                <a:sym typeface="Arial"/>
              </a:rPr>
            </a:br>
            <a:br>
              <a:rPr lang="en-US" sz="1600" dirty="0">
                <a:solidFill>
                  <a:schemeClr val="lt1"/>
                </a:solidFill>
                <a:latin typeface="Arial"/>
                <a:ea typeface="Arial"/>
                <a:cs typeface="Arial"/>
                <a:sym typeface="Arial"/>
              </a:rPr>
            </a:br>
            <a:r>
              <a:rPr lang="en-US" sz="2200" b="1" dirty="0">
                <a:solidFill>
                  <a:schemeClr val="lt1"/>
                </a:solidFill>
                <a:latin typeface="Arial"/>
                <a:ea typeface="Arial"/>
                <a:cs typeface="Arial"/>
                <a:sym typeface="Arial"/>
              </a:rPr>
              <a:t>National Geographic Society </a:t>
            </a:r>
            <a:br>
              <a:rPr lang="en-US" sz="2200" dirty="0">
                <a:solidFill>
                  <a:schemeClr val="lt1"/>
                </a:solidFill>
                <a:latin typeface="Arial"/>
                <a:ea typeface="Arial"/>
                <a:cs typeface="Arial"/>
                <a:sym typeface="Arial"/>
              </a:rPr>
            </a:br>
            <a:r>
              <a:rPr lang="en-US" sz="2200" dirty="0">
                <a:solidFill>
                  <a:schemeClr val="lt1"/>
                </a:solidFill>
                <a:latin typeface="Arial"/>
                <a:ea typeface="Arial"/>
                <a:cs typeface="Arial"/>
                <a:sym typeface="Arial"/>
              </a:rPr>
              <a:t>+</a:t>
            </a:r>
            <a:br>
              <a:rPr lang="en-US" sz="72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br>
              <a:rPr lang="en-US" sz="1000" dirty="0">
                <a:solidFill>
                  <a:schemeClr val="lt1"/>
                </a:solidFill>
                <a:latin typeface="Arial"/>
                <a:ea typeface="Arial"/>
                <a:cs typeface="Arial"/>
                <a:sym typeface="Arial"/>
              </a:rPr>
            </a:br>
            <a:r>
              <a:rPr lang="en-US" sz="2200" dirty="0">
                <a:solidFill>
                  <a:schemeClr val="lt1"/>
                </a:solidFill>
                <a:latin typeface="Arial"/>
                <a:ea typeface="Arial"/>
                <a:cs typeface="Arial"/>
                <a:sym typeface="Arial"/>
              </a:rPr>
              <a:t>Created by:</a:t>
            </a:r>
            <a:br>
              <a:rPr lang="en-US" sz="27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Rick Reynolds</a:t>
            </a:r>
            <a:r>
              <a:rPr lang="en-US" sz="1800" dirty="0">
                <a:solidFill>
                  <a:schemeClr val="lt1"/>
                </a:solidFill>
                <a:latin typeface="Arial"/>
                <a:ea typeface="Arial"/>
                <a:cs typeface="Arial"/>
                <a:sym typeface="Arial"/>
              </a:rPr>
              <a:t>, M.S.Ed. </a:t>
            </a:r>
            <a:r>
              <a:rPr lang="en-US" sz="2700" dirty="0">
                <a:solidFill>
                  <a:schemeClr val="lt1"/>
                </a:solidFill>
                <a:latin typeface="Arial"/>
                <a:ea typeface="Arial"/>
                <a:cs typeface="Arial"/>
                <a:sym typeface="Arial"/>
              </a:rPr>
              <a:t>+ Krista Reynolds</a:t>
            </a:r>
            <a:r>
              <a:rPr lang="en-US" sz="1800" dirty="0">
                <a:solidFill>
                  <a:schemeClr val="lt1"/>
                </a:solidFill>
                <a:latin typeface="Arial"/>
                <a:cs typeface="Arial"/>
                <a:sym typeface="Arial"/>
              </a:rPr>
              <a:t>, MLIS, M.Ed.</a:t>
            </a:r>
            <a:br>
              <a:rPr lang="en-US" sz="27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Engaging Every Student</a:t>
            </a:r>
            <a:br>
              <a:rPr lang="en-US" sz="27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In collaboration with NOAA’s Office of National Marine Sanctuaries,</a:t>
            </a:r>
            <a:br>
              <a:rPr lang="en-US" sz="27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National Marine Sanctuary Foundation and National Geographic Society</a:t>
            </a:r>
            <a:br>
              <a:rPr lang="en-US" sz="28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endParaRPr sz="2700" dirty="0"/>
          </a:p>
        </p:txBody>
      </p:sp>
      <p:sp>
        <p:nvSpPr>
          <p:cNvPr id="385" name="Google Shape;385;p27" descr="sanctuaries.noaa.gov"/>
          <p:cNvSpPr/>
          <p:nvPr/>
        </p:nvSpPr>
        <p:spPr>
          <a:xfrm>
            <a:off x="0" y="6185647"/>
            <a:ext cx="12192000" cy="672353"/>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86" name="Google Shape;386;p27"/>
          <p:cNvSpPr txBox="1"/>
          <p:nvPr/>
        </p:nvSpPr>
        <p:spPr>
          <a:xfrm>
            <a:off x="2605143" y="6229435"/>
            <a:ext cx="69817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lt1"/>
                </a:solidFill>
                <a:latin typeface="Arial"/>
                <a:ea typeface="Arial"/>
                <a:cs typeface="Arial"/>
                <a:sym typeface="Arial"/>
              </a:rPr>
              <a:t>sanctuaries.noaa.gov</a:t>
            </a:r>
            <a:endParaRPr sz="3200" dirty="0">
              <a:solidFill>
                <a:schemeClr val="lt1"/>
              </a:solidFill>
              <a:latin typeface="Arial"/>
              <a:ea typeface="Arial"/>
              <a:cs typeface="Arial"/>
              <a:sym typeface="Arial"/>
            </a:endParaRPr>
          </a:p>
        </p:txBody>
      </p:sp>
      <p:pic>
        <p:nvPicPr>
          <p:cNvPr id="387" name="Google Shape;387;p27" descr="National Marine Sanctuary Foundation logo"/>
          <p:cNvPicPr preferRelativeResize="0"/>
          <p:nvPr/>
        </p:nvPicPr>
        <p:blipFill rotWithShape="1">
          <a:blip r:embed="rId4">
            <a:alphaModFix/>
          </a:blip>
          <a:srcRect/>
          <a:stretch/>
        </p:blipFill>
        <p:spPr>
          <a:xfrm>
            <a:off x="4746888" y="2747454"/>
            <a:ext cx="2698220" cy="9518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2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3" name="Google Shape;393;p28"/>
          <p:cNvSpPr txBox="1">
            <a:spLocks noGrp="1"/>
          </p:cNvSpPr>
          <p:nvPr>
            <p:ph type="title"/>
          </p:nvPr>
        </p:nvSpPr>
        <p:spPr>
          <a:xfrm>
            <a:off x="1010322" y="1406562"/>
            <a:ext cx="10515600" cy="404487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Arial"/>
              <a:buNone/>
            </a:pPr>
            <a:br>
              <a:rPr lang="en-US" sz="4900" dirty="0">
                <a:solidFill>
                  <a:schemeClr val="lt1"/>
                </a:solidFill>
                <a:latin typeface="Arial"/>
                <a:ea typeface="Arial"/>
                <a:cs typeface="Arial"/>
                <a:sym typeface="Arial"/>
              </a:rPr>
            </a:br>
            <a:r>
              <a:rPr lang="en-US" sz="4900" dirty="0">
                <a:solidFill>
                  <a:schemeClr val="lt1"/>
                </a:solidFill>
                <a:latin typeface="Arial"/>
                <a:ea typeface="Arial"/>
                <a:cs typeface="Arial"/>
                <a:sym typeface="Arial"/>
              </a:rPr>
              <a:t>Contact</a:t>
            </a:r>
            <a:br>
              <a:rPr lang="en-US" sz="72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Tracy Hajduk </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National Education Coordinator</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Office of National Marine Sanctuaries</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National Oceanic and Atmospheric Administration</a:t>
            </a:r>
            <a:br>
              <a:rPr lang="en-US" sz="27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Phone: 240-533-0663</a:t>
            </a:r>
            <a:br>
              <a:rPr lang="en-US" sz="27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Email: sanctuary.education@noaa.gov</a:t>
            </a:r>
            <a:endParaRPr sz="2700" dirty="0"/>
          </a:p>
        </p:txBody>
      </p:sp>
      <p:sp>
        <p:nvSpPr>
          <p:cNvPr id="394" name="Google Shape;394;p28" descr="sanctuaries.noaa.gov"/>
          <p:cNvSpPr/>
          <p:nvPr/>
        </p:nvSpPr>
        <p:spPr>
          <a:xfrm>
            <a:off x="0" y="6185647"/>
            <a:ext cx="12192000" cy="672353"/>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95" name="Google Shape;395;p28"/>
          <p:cNvSpPr txBox="1"/>
          <p:nvPr/>
        </p:nvSpPr>
        <p:spPr>
          <a:xfrm>
            <a:off x="2605143" y="6229435"/>
            <a:ext cx="69817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lt1"/>
                </a:solidFill>
                <a:latin typeface="Arial"/>
                <a:ea typeface="Arial"/>
                <a:cs typeface="Arial"/>
                <a:sym typeface="Arial"/>
              </a:rPr>
              <a:t>sanctuaries.noaa.gov</a:t>
            </a:r>
            <a:endParaRPr sz="3200" dirty="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2" name="Title 4">
            <a:extLst>
              <a:ext uri="{FF2B5EF4-FFF2-40B4-BE49-F238E27FC236}">
                <a16:creationId xmlns:a16="http://schemas.microsoft.com/office/drawing/2014/main" id="{94A4D3BF-925A-6A95-6FEA-CE62E9C6EEDA}"/>
              </a:ext>
            </a:extLst>
          </p:cNvPr>
          <p:cNvSpPr txBox="1">
            <a:spLocks noGrp="1"/>
          </p:cNvSpPr>
          <p:nvPr>
            <p:ph type="title" idx="4294967295"/>
          </p:nvPr>
        </p:nvSpPr>
        <p:spPr>
          <a:xfrm>
            <a:off x="525336" y="403305"/>
            <a:ext cx="6236653" cy="1654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800" dirty="0">
                <a:solidFill>
                  <a:schemeClr val="bg1"/>
                </a:solidFill>
                <a:latin typeface="Arial" panose="020B0604020202020204" pitchFamily="34" charset="0"/>
                <a:cs typeface="Arial" panose="020B0604020202020204" pitchFamily="34" charset="0"/>
              </a:rPr>
              <a:t>Where do marine photosynthetic organisms live in the ocean? Why? </a:t>
            </a:r>
          </a:p>
        </p:txBody>
      </p:sp>
      <p:pic>
        <p:nvPicPr>
          <p:cNvPr id="9" name="Picture 8" descr="Seagrass grows in the top layer of the ocean where sunlight is abundant.">
            <a:extLst>
              <a:ext uri="{FF2B5EF4-FFF2-40B4-BE49-F238E27FC236}">
                <a16:creationId xmlns:a16="http://schemas.microsoft.com/office/drawing/2014/main" id="{4AA22A67-8D6E-E4CE-FC29-A6AE40CCB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6" name="Content Placeholder 5">
            <a:extLst>
              <a:ext uri="{FF2B5EF4-FFF2-40B4-BE49-F238E27FC236}">
                <a16:creationId xmlns:a16="http://schemas.microsoft.com/office/drawing/2014/main" id="{9539BAC8-682F-1347-8CAB-238EC9E3D5A9}"/>
              </a:ext>
            </a:extLst>
          </p:cNvPr>
          <p:cNvSpPr>
            <a:spLocks noGrp="1"/>
          </p:cNvSpPr>
          <p:nvPr>
            <p:ph idx="1"/>
          </p:nvPr>
        </p:nvSpPr>
        <p:spPr>
          <a:xfrm>
            <a:off x="7621521" y="685504"/>
            <a:ext cx="4143759" cy="4351338"/>
          </a:xfrm>
        </p:spPr>
        <p:txBody>
          <a:bodyPr>
            <a:normAutofit/>
          </a:bodyPr>
          <a:lstStyle/>
          <a:p>
            <a:pPr marL="0" indent="0">
              <a:buNone/>
            </a:pPr>
            <a:r>
              <a:rPr lang="en-US" sz="360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Photic (sunlight) Zone </a:t>
            </a:r>
            <a:r>
              <a:rPr lang="en-US" sz="190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(also called euphotic or epipelagic zone) </a:t>
            </a:r>
          </a:p>
        </p:txBody>
      </p:sp>
      <p:pic>
        <p:nvPicPr>
          <p:cNvPr id="1026" name="Picture 2" descr="Illustration of how far light travels in the ocean. The top 200 meters is the euphotic zone. 200 to 1,000 meters below the surface is the dysphotic or twilight zone. 1,000 meters and below is the aphotic zone where sunlight does not penetrate.">
            <a:extLst>
              <a:ext uri="{FF2B5EF4-FFF2-40B4-BE49-F238E27FC236}">
                <a16:creationId xmlns:a16="http://schemas.microsoft.com/office/drawing/2014/main" id="{803F5F74-0669-AB6B-0D28-B368B2CA5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60784"/>
            <a:ext cx="12192000" cy="477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72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926689" y="473277"/>
            <a:ext cx="9809805" cy="1325563"/>
          </a:xfrm>
        </p:spPr>
        <p:txBody>
          <a:bodyPr>
            <a:normAutofit/>
          </a:bodyPr>
          <a:lstStyle/>
          <a:p>
            <a:r>
              <a:rPr lang="en-US" dirty="0">
                <a:solidFill>
                  <a:schemeClr val="bg1"/>
                </a:solidFill>
                <a:latin typeface="Arial" panose="020B0604020202020204" pitchFamily="34" charset="0"/>
                <a:cs typeface="Arial" panose="020B0604020202020204" pitchFamily="34" charset="0"/>
              </a:rPr>
              <a:t>What is the gas molecule producers release that supports life on Earth?</a:t>
            </a:r>
          </a:p>
        </p:txBody>
      </p:sp>
      <p:pic>
        <p:nvPicPr>
          <p:cNvPr id="2050" name="Picture 2" descr="Two oxygen atoms are bonded together with a double bond.">
            <a:extLst>
              <a:ext uri="{FF2B5EF4-FFF2-40B4-BE49-F238E27FC236}">
                <a16:creationId xmlns:a16="http://schemas.microsoft.com/office/drawing/2014/main" id="{6AD03970-CBE1-4E82-3C10-5ED3C799E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225" y="-39328"/>
            <a:ext cx="9607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80CEA222-3390-AF8C-269D-04FAB9AC2A79}"/>
              </a:ext>
            </a:extLst>
          </p:cNvPr>
          <p:cNvSpPr txBox="1">
            <a:spLocks/>
          </p:cNvSpPr>
          <p:nvPr/>
        </p:nvSpPr>
        <p:spPr>
          <a:xfrm>
            <a:off x="926688" y="5218807"/>
            <a:ext cx="11265311" cy="1284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OXYGEN!</a:t>
            </a:r>
          </a:p>
          <a:p>
            <a:r>
              <a:rPr lang="en-US" sz="3600" dirty="0">
                <a:solidFill>
                  <a:schemeClr val="bg1"/>
                </a:solidFill>
                <a:latin typeface="Arial" panose="020B0604020202020204" pitchFamily="34" charset="0"/>
                <a:cs typeface="Arial" panose="020B0604020202020204" pitchFamily="34" charset="0"/>
              </a:rPr>
              <a:t>Take a big breath and thank PRODUCERS!</a:t>
            </a:r>
          </a:p>
        </p:txBody>
      </p:sp>
    </p:spTree>
    <p:extLst>
      <p:ext uri="{BB962C8B-B14F-4D97-AF65-F5344CB8AC3E}">
        <p14:creationId xmlns:p14="http://schemas.microsoft.com/office/powerpoint/2010/main" val="10429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pic>
        <p:nvPicPr>
          <p:cNvPr id="7" name="Picture 6" descr="A river runs through a lush tropical rainforest shrouded in mist.">
            <a:extLst>
              <a:ext uri="{FF2B5EF4-FFF2-40B4-BE49-F238E27FC236}">
                <a16:creationId xmlns:a16="http://schemas.microsoft.com/office/drawing/2014/main" id="{2081C426-748C-2B82-07C7-BCC2BD295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579" y="1382713"/>
            <a:ext cx="8105775" cy="5403850"/>
          </a:xfrm>
          <a:prstGeom prst="rect">
            <a:avLst/>
          </a:prstGeom>
        </p:spPr>
      </p:pic>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1726247" y="71437"/>
            <a:ext cx="8422640" cy="1325563"/>
          </a:xfrm>
        </p:spPr>
        <p:txBody>
          <a:bodyPr>
            <a:noAutofit/>
          </a:bodyPr>
          <a:lstStyle/>
          <a:p>
            <a:r>
              <a:rPr lang="en-US" sz="3400" dirty="0">
                <a:solidFill>
                  <a:schemeClr val="bg1"/>
                </a:solidFill>
                <a:latin typeface="Arial" panose="020B0604020202020204" pitchFamily="34" charset="0"/>
                <a:cs typeface="Arial" panose="020B0604020202020204" pitchFamily="34" charset="0"/>
              </a:rPr>
              <a:t>Which ecosystem(s) do you think of when you hear about oxygen production?</a:t>
            </a:r>
          </a:p>
        </p:txBody>
      </p:sp>
    </p:spTree>
    <p:extLst>
      <p:ext uri="{BB962C8B-B14F-4D97-AF65-F5344CB8AC3E}">
        <p14:creationId xmlns:p14="http://schemas.microsoft.com/office/powerpoint/2010/main" val="227016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0" y="343737"/>
            <a:ext cx="12192000" cy="1325563"/>
          </a:xfrm>
        </p:spPr>
        <p:txBody>
          <a:bodyPr>
            <a:normAutofit/>
          </a:bodyPr>
          <a:lstStyle/>
          <a:p>
            <a:pPr algn="ctr"/>
            <a:r>
              <a:rPr lang="en-US" sz="3900" dirty="0">
                <a:solidFill>
                  <a:schemeClr val="bg1"/>
                </a:solidFill>
                <a:latin typeface="Arial" panose="020B0604020202020204" pitchFamily="34" charset="0"/>
                <a:cs typeface="Arial" panose="020B0604020202020204" pitchFamily="34" charset="0"/>
              </a:rPr>
              <a:t>How about these critical OCEAN ecosystems?</a:t>
            </a:r>
          </a:p>
        </p:txBody>
      </p:sp>
      <p:pic>
        <p:nvPicPr>
          <p:cNvPr id="3" name="Picture 2" descr="Seagrass grows from a rocky seabed in a well-lit part of the ocean.">
            <a:extLst>
              <a:ext uri="{FF2B5EF4-FFF2-40B4-BE49-F238E27FC236}">
                <a16:creationId xmlns:a16="http://schemas.microsoft.com/office/drawing/2014/main" id="{AB3AD3E6-F355-BA3A-4A35-440C9164BE25}"/>
              </a:ext>
            </a:extLst>
          </p:cNvPr>
          <p:cNvPicPr>
            <a:picLocks noChangeAspect="1"/>
          </p:cNvPicPr>
          <p:nvPr/>
        </p:nvPicPr>
        <p:blipFill rotWithShape="1">
          <a:blip r:embed="rId3">
            <a:extLst>
              <a:ext uri="{28A0092B-C50C-407E-A947-70E740481C1C}">
                <a14:useLocalDpi xmlns:a14="http://schemas.microsoft.com/office/drawing/2010/main" val="0"/>
              </a:ext>
            </a:extLst>
          </a:blip>
          <a:srcRect t="5521"/>
          <a:stretch/>
        </p:blipFill>
        <p:spPr>
          <a:xfrm>
            <a:off x="0" y="2013036"/>
            <a:ext cx="6752462" cy="3581400"/>
          </a:xfrm>
          <a:prstGeom prst="rect">
            <a:avLst/>
          </a:prstGeom>
        </p:spPr>
      </p:pic>
      <p:pic>
        <p:nvPicPr>
          <p:cNvPr id="3074" name="Picture 2" descr="Tall strands of kelp create a forest in the ocean with sunlight streaming down from above. ">
            <a:extLst>
              <a:ext uri="{FF2B5EF4-FFF2-40B4-BE49-F238E27FC236}">
                <a16:creationId xmlns:a16="http://schemas.microsoft.com/office/drawing/2014/main" id="{FCEF1324-9FDA-DC3C-00FC-BE9DFFCB55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17" r="13559"/>
          <a:stretch/>
        </p:blipFill>
        <p:spPr bwMode="auto">
          <a:xfrm>
            <a:off x="6008497" y="2013036"/>
            <a:ext cx="6183503" cy="3581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C50A709B-E085-E9E4-8820-E10BB4174DFD}"/>
              </a:ext>
            </a:extLst>
          </p:cNvPr>
          <p:cNvSpPr txBox="1">
            <a:spLocks/>
          </p:cNvSpPr>
          <p:nvPr/>
        </p:nvSpPr>
        <p:spPr>
          <a:xfrm>
            <a:off x="388002" y="5412071"/>
            <a:ext cx="89966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 </a:t>
            </a:r>
            <a:r>
              <a:rPr lang="en-US" sz="3600" dirty="0">
                <a:solidFill>
                  <a:schemeClr val="bg1"/>
                </a:solidFill>
                <a:latin typeface="Arial" panose="020B0604020202020204" pitchFamily="34" charset="0"/>
                <a:cs typeface="Arial" panose="020B0604020202020204" pitchFamily="34" charset="0"/>
              </a:rPr>
              <a:t>Seagrass</a:t>
            </a:r>
          </a:p>
        </p:txBody>
      </p:sp>
      <p:sp>
        <p:nvSpPr>
          <p:cNvPr id="8" name="Title 4">
            <a:extLst>
              <a:ext uri="{FF2B5EF4-FFF2-40B4-BE49-F238E27FC236}">
                <a16:creationId xmlns:a16="http://schemas.microsoft.com/office/drawing/2014/main" id="{5AD1AA17-6C8A-F0F8-CCF2-492A8D9F2E2E}"/>
              </a:ext>
            </a:extLst>
          </p:cNvPr>
          <p:cNvSpPr txBox="1">
            <a:spLocks/>
          </p:cNvSpPr>
          <p:nvPr/>
        </p:nvSpPr>
        <p:spPr>
          <a:xfrm>
            <a:off x="7068526" y="5412071"/>
            <a:ext cx="89966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Kelp Forest</a:t>
            </a:r>
          </a:p>
        </p:txBody>
      </p:sp>
    </p:spTree>
    <p:extLst>
      <p:ext uri="{BB962C8B-B14F-4D97-AF65-F5344CB8AC3E}">
        <p14:creationId xmlns:p14="http://schemas.microsoft.com/office/powerpoint/2010/main" val="120252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1944"/>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pic>
        <p:nvPicPr>
          <p:cNvPr id="1026" name="Picture ocean" descr="photograph of the surface of the ocean">
            <a:extLst>
              <a:ext uri="{FF2B5EF4-FFF2-40B4-BE49-F238E27FC236}">
                <a16:creationId xmlns:a16="http://schemas.microsoft.com/office/drawing/2014/main" id="{D5F3032D-9BF0-9F99-D4E6-53C049054B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763"/>
          <a:stretch/>
        </p:blipFill>
        <p:spPr bwMode="auto">
          <a:xfrm>
            <a:off x="8231693" y="1247384"/>
            <a:ext cx="3565607" cy="48900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Prochlorococcus" descr="A single green cell of Prochlorococcus">
            <a:extLst>
              <a:ext uri="{FF2B5EF4-FFF2-40B4-BE49-F238E27FC236}">
                <a16:creationId xmlns:a16="http://schemas.microsoft.com/office/drawing/2014/main" id="{E076DD77-8469-98FE-D42B-D8F23E1732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7" r="3592"/>
          <a:stretch/>
        </p:blipFill>
        <p:spPr bwMode="auto">
          <a:xfrm>
            <a:off x="8618436" y="1531209"/>
            <a:ext cx="2829253" cy="312448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descr="Scientists estimate 20% of all oxygen on Earth is produced by tiny Prochlorococcus!">
            <a:extLst>
              <a:ext uri="{FF2B5EF4-FFF2-40B4-BE49-F238E27FC236}">
                <a16:creationId xmlns:a16="http://schemas.microsoft.com/office/drawing/2014/main" id="{58D4804E-AA0F-E411-F475-36A6507BFFE3}"/>
              </a:ext>
            </a:extLst>
          </p:cNvPr>
          <p:cNvGrpSpPr/>
          <p:nvPr/>
        </p:nvGrpSpPr>
        <p:grpSpPr>
          <a:xfrm>
            <a:off x="7927822" y="2897590"/>
            <a:ext cx="2829253" cy="2797290"/>
            <a:chOff x="7576824" y="3230965"/>
            <a:chExt cx="2525062" cy="2525062"/>
          </a:xfrm>
        </p:grpSpPr>
        <p:sp>
          <p:nvSpPr>
            <p:cNvPr id="13" name="Star: 5 Points 12">
              <a:extLst>
                <a:ext uri="{FF2B5EF4-FFF2-40B4-BE49-F238E27FC236}">
                  <a16:creationId xmlns:a16="http://schemas.microsoft.com/office/drawing/2014/main" id="{FCEAE476-6860-9761-C758-2C3F4BB757F7}"/>
                </a:ext>
              </a:extLst>
            </p:cNvPr>
            <p:cNvSpPr/>
            <p:nvPr/>
          </p:nvSpPr>
          <p:spPr>
            <a:xfrm>
              <a:off x="7576824" y="3230965"/>
              <a:ext cx="2525062" cy="2525062"/>
            </a:xfrm>
            <a:prstGeom prst="star5">
              <a:avLst/>
            </a:prstGeom>
            <a:effectLst>
              <a:glow rad="228600">
                <a:schemeClr val="bg1">
                  <a:alpha val="62000"/>
                </a:schemeClr>
              </a:glo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E38D3979-D03A-D819-BEA0-80E70D88F318}"/>
                </a:ext>
              </a:extLst>
            </p:cNvPr>
            <p:cNvSpPr txBox="1">
              <a:spLocks/>
            </p:cNvSpPr>
            <p:nvPr/>
          </p:nvSpPr>
          <p:spPr>
            <a:xfrm>
              <a:off x="8014982" y="4395647"/>
              <a:ext cx="1648746" cy="4491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spcAft>
                  <a:spcPts val="600"/>
                </a:spcAft>
              </a:pPr>
              <a:r>
                <a:rPr lang="en-US" sz="1900" dirty="0">
                  <a:solidFill>
                    <a:schemeClr val="bg1"/>
                  </a:solidFill>
                  <a:latin typeface="Arial" panose="020B0604020202020204" pitchFamily="34" charset="0"/>
                  <a:cs typeface="Arial" panose="020B0604020202020204" pitchFamily="34" charset="0"/>
                </a:rPr>
                <a:t>20% of all oxygen on Earth!</a:t>
              </a:r>
            </a:p>
          </p:txBody>
        </p:sp>
      </p:grpSp>
      <p:sp>
        <p:nvSpPr>
          <p:cNvPr id="22" name="Prochlorococcus">
            <a:extLst>
              <a:ext uri="{FF2B5EF4-FFF2-40B4-BE49-F238E27FC236}">
                <a16:creationId xmlns:a16="http://schemas.microsoft.com/office/drawing/2014/main" id="{76F8641A-2726-1352-6E0D-3F88F315D226}"/>
              </a:ext>
            </a:extLst>
          </p:cNvPr>
          <p:cNvSpPr txBox="1">
            <a:spLocks/>
          </p:cNvSpPr>
          <p:nvPr/>
        </p:nvSpPr>
        <p:spPr>
          <a:xfrm>
            <a:off x="8231693" y="5696825"/>
            <a:ext cx="3565607" cy="1325563"/>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Bef>
                <a:spcPts val="0"/>
              </a:spcBef>
              <a:spcAft>
                <a:spcPts val="600"/>
              </a:spcAft>
            </a:pPr>
            <a:r>
              <a:rPr lang="en-US" sz="2500" dirty="0">
                <a:solidFill>
                  <a:schemeClr val="bg1"/>
                </a:solidFill>
                <a:latin typeface="Arial" panose="020B0604020202020204" pitchFamily="34" charset="0"/>
                <a:cs typeface="Arial" panose="020B0604020202020204" pitchFamily="34" charset="0"/>
              </a:rPr>
              <a:t>Prochlorococcus</a:t>
            </a:r>
          </a:p>
        </p:txBody>
      </p:sp>
      <p:pic>
        <p:nvPicPr>
          <p:cNvPr id="12" name="Picture grasses" descr="A flat field of grasses overlooks a lake in the distance. ">
            <a:extLst>
              <a:ext uri="{FF2B5EF4-FFF2-40B4-BE49-F238E27FC236}">
                <a16:creationId xmlns:a16="http://schemas.microsoft.com/office/drawing/2014/main" id="{620401C9-E537-1E5A-1942-0B720F2AAC0A}"/>
              </a:ext>
            </a:extLst>
          </p:cNvPr>
          <p:cNvPicPr>
            <a:picLocks noChangeAspect="1"/>
          </p:cNvPicPr>
          <p:nvPr/>
        </p:nvPicPr>
        <p:blipFill rotWithShape="1">
          <a:blip r:embed="rId5">
            <a:extLst>
              <a:ext uri="{28A0092B-C50C-407E-A947-70E740481C1C}">
                <a14:useLocalDpi xmlns:a14="http://schemas.microsoft.com/office/drawing/2010/main" val="0"/>
              </a:ext>
            </a:extLst>
          </a:blip>
          <a:srcRect t="4512" r="18934"/>
          <a:stretch/>
        </p:blipFill>
        <p:spPr>
          <a:xfrm>
            <a:off x="4283428" y="1247384"/>
            <a:ext cx="3565607" cy="4890012"/>
          </a:xfrm>
          <a:prstGeom prst="rect">
            <a:avLst/>
          </a:prstGeom>
        </p:spPr>
      </p:pic>
      <p:sp>
        <p:nvSpPr>
          <p:cNvPr id="8" name="All grasses">
            <a:extLst>
              <a:ext uri="{FF2B5EF4-FFF2-40B4-BE49-F238E27FC236}">
                <a16:creationId xmlns:a16="http://schemas.microsoft.com/office/drawing/2014/main" id="{B6C57299-C453-97CC-990B-BA3C04376A38}"/>
              </a:ext>
            </a:extLst>
          </p:cNvPr>
          <p:cNvSpPr txBox="1">
            <a:spLocks/>
          </p:cNvSpPr>
          <p:nvPr/>
        </p:nvSpPr>
        <p:spPr>
          <a:xfrm>
            <a:off x="4688610" y="5694880"/>
            <a:ext cx="291309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Bef>
                <a:spcPts val="0"/>
              </a:spcBef>
              <a:spcAft>
                <a:spcPts val="600"/>
              </a:spcAft>
            </a:pPr>
            <a:r>
              <a:rPr lang="en-US" sz="2500" dirty="0">
                <a:solidFill>
                  <a:schemeClr val="bg1"/>
                </a:solidFill>
                <a:latin typeface="Arial" panose="020B0604020202020204" pitchFamily="34" charset="0"/>
                <a:cs typeface="Arial" panose="020B0604020202020204" pitchFamily="34" charset="0"/>
              </a:rPr>
              <a:t>All Grasses</a:t>
            </a:r>
          </a:p>
        </p:txBody>
      </p:sp>
      <p:pic>
        <p:nvPicPr>
          <p:cNvPr id="10" name="Picture rainforest" descr="A variety of lush green plants and trees grow in a rainforest.">
            <a:extLst>
              <a:ext uri="{FF2B5EF4-FFF2-40B4-BE49-F238E27FC236}">
                <a16:creationId xmlns:a16="http://schemas.microsoft.com/office/drawing/2014/main" id="{744A5F57-C4E4-87B2-0861-D8398AEB1EF3}"/>
              </a:ext>
            </a:extLst>
          </p:cNvPr>
          <p:cNvPicPr>
            <a:picLocks noChangeAspect="1"/>
          </p:cNvPicPr>
          <p:nvPr/>
        </p:nvPicPr>
        <p:blipFill rotWithShape="1">
          <a:blip r:embed="rId6">
            <a:extLst>
              <a:ext uri="{28A0092B-C50C-407E-A947-70E740481C1C}">
                <a14:useLocalDpi xmlns:a14="http://schemas.microsoft.com/office/drawing/2010/main" val="0"/>
              </a:ext>
            </a:extLst>
          </a:blip>
          <a:srcRect l="16465"/>
          <a:stretch/>
        </p:blipFill>
        <p:spPr>
          <a:xfrm>
            <a:off x="324170" y="1247384"/>
            <a:ext cx="3565608" cy="4890012"/>
          </a:xfrm>
          <a:prstGeom prst="rect">
            <a:avLst/>
          </a:prstGeom>
        </p:spPr>
      </p:pic>
      <p:sp>
        <p:nvSpPr>
          <p:cNvPr id="7" name="All rainforest plants">
            <a:extLst>
              <a:ext uri="{FF2B5EF4-FFF2-40B4-BE49-F238E27FC236}">
                <a16:creationId xmlns:a16="http://schemas.microsoft.com/office/drawing/2014/main" id="{54F3E2B9-8752-A44B-FE94-7A228725C6D2}"/>
              </a:ext>
            </a:extLst>
          </p:cNvPr>
          <p:cNvSpPr txBox="1">
            <a:spLocks/>
          </p:cNvSpPr>
          <p:nvPr/>
        </p:nvSpPr>
        <p:spPr>
          <a:xfrm>
            <a:off x="118675" y="5694881"/>
            <a:ext cx="394273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Bef>
                <a:spcPts val="0"/>
              </a:spcBef>
              <a:spcAft>
                <a:spcPts val="600"/>
              </a:spcAft>
            </a:pPr>
            <a:r>
              <a:rPr lang="en-US" sz="2500" dirty="0">
                <a:solidFill>
                  <a:schemeClr val="bg1"/>
                </a:solidFill>
                <a:latin typeface="Arial" panose="020B0604020202020204" pitchFamily="34" charset="0"/>
                <a:cs typeface="Arial" panose="020B0604020202020204" pitchFamily="34" charset="0"/>
              </a:rPr>
              <a:t>All Rainforest Plants</a:t>
            </a:r>
          </a:p>
        </p:txBody>
      </p:sp>
      <p:sp>
        <p:nvSpPr>
          <p:cNvPr id="5" name="Title">
            <a:extLst>
              <a:ext uri="{FF2B5EF4-FFF2-40B4-BE49-F238E27FC236}">
                <a16:creationId xmlns:a16="http://schemas.microsoft.com/office/drawing/2014/main" id="{42BB93D2-EE87-0E4A-B06D-E237E43921DC}"/>
              </a:ext>
            </a:extLst>
          </p:cNvPr>
          <p:cNvSpPr>
            <a:spLocks noGrp="1"/>
          </p:cNvSpPr>
          <p:nvPr>
            <p:ph type="title"/>
          </p:nvPr>
        </p:nvSpPr>
        <p:spPr>
          <a:xfrm>
            <a:off x="416538" y="92560"/>
            <a:ext cx="11311938" cy="978631"/>
          </a:xfrm>
        </p:spPr>
        <p:txBody>
          <a:bodyPr>
            <a:noAutofit/>
          </a:bodyPr>
          <a:lstStyle/>
          <a:p>
            <a:pPr marL="0" marR="0" algn="ctr">
              <a:lnSpc>
                <a:spcPct val="115000"/>
              </a:lnSpc>
              <a:spcBef>
                <a:spcPts val="0"/>
              </a:spcBef>
              <a:spcAft>
                <a:spcPts val="600"/>
              </a:spcAft>
            </a:pPr>
            <a:r>
              <a:rPr lang="en-US" sz="3100" dirty="0">
                <a:solidFill>
                  <a:schemeClr val="bg1"/>
                </a:solidFill>
                <a:latin typeface="Arial" panose="020B0604020202020204" pitchFamily="34" charset="0"/>
                <a:cs typeface="Arial" panose="020B0604020202020204" pitchFamily="34" charset="0"/>
              </a:rPr>
              <a:t>Which of these organisms produce the most oxygen on Earth?</a:t>
            </a:r>
          </a:p>
        </p:txBody>
      </p:sp>
    </p:spTree>
    <p:extLst>
      <p:ext uri="{BB962C8B-B14F-4D97-AF65-F5344CB8AC3E}">
        <p14:creationId xmlns:p14="http://schemas.microsoft.com/office/powerpoint/2010/main" val="168390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622852" y="56416"/>
            <a:ext cx="10946296" cy="1325563"/>
          </a:xfrm>
        </p:spPr>
        <p:txBody>
          <a:bodyPr>
            <a:noAutofit/>
          </a:bodyPr>
          <a:lstStyle/>
          <a:p>
            <a:pPr algn="ctr"/>
            <a:r>
              <a:rPr lang="en-US" sz="3900" dirty="0">
                <a:solidFill>
                  <a:schemeClr val="bg1"/>
                </a:solidFill>
                <a:latin typeface="Arial" panose="020B0604020202020204" pitchFamily="34" charset="0"/>
                <a:cs typeface="Arial" panose="020B0604020202020204" pitchFamily="34" charset="0"/>
              </a:rPr>
              <a:t>Was Earth’s atmosphere always the same?</a:t>
            </a:r>
          </a:p>
        </p:txBody>
      </p:sp>
      <p:pic>
        <p:nvPicPr>
          <p:cNvPr id="5122" name="Picture 2" descr="A volcano spews a plume of ash and gases. Barren hills are in the background, and a shallow water body with underwater boulders is in the foreground. An oversized moon is above the horizon.">
            <a:extLst>
              <a:ext uri="{FF2B5EF4-FFF2-40B4-BE49-F238E27FC236}">
                <a16:creationId xmlns:a16="http://schemas.microsoft.com/office/drawing/2014/main" id="{20597D89-C929-6DB8-392F-7DD35B15D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8587"/>
            <a:ext cx="12192000" cy="545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86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C183D7F6-B498-43B3-948B-1728B52AA6E4}">
                <adec:decorative xmlns:adec="http://schemas.microsoft.com/office/drawing/2017/decorative" val="1"/>
              </a:ext>
            </a:extLst>
          </p:cNvPr>
          <p:cNvSpPr>
            <a:spLocks noChangeArrowheads="1"/>
          </p:cNvSpPr>
          <p:nvPr/>
        </p:nvSpPr>
        <p:spPr bwMode="auto">
          <a:xfrm>
            <a:off x="0" y="0"/>
            <a:ext cx="12192000" cy="6858000"/>
          </a:xfrm>
          <a:prstGeom prst="rect">
            <a:avLst/>
          </a:prstGeom>
          <a:solidFill>
            <a:srgbClr val="0093B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cs typeface="Arial" panose="020B0604020202020204" pitchFamily="34" charset="0"/>
            </a:endParaRPr>
          </a:p>
        </p:txBody>
      </p:sp>
      <p:sp>
        <p:nvSpPr>
          <p:cNvPr id="5" name="Title 4">
            <a:extLst>
              <a:ext uri="{FF2B5EF4-FFF2-40B4-BE49-F238E27FC236}">
                <a16:creationId xmlns:a16="http://schemas.microsoft.com/office/drawing/2014/main" id="{42BB93D2-EE87-0E4A-B06D-E237E43921DC}"/>
              </a:ext>
            </a:extLst>
          </p:cNvPr>
          <p:cNvSpPr>
            <a:spLocks noGrp="1"/>
          </p:cNvSpPr>
          <p:nvPr>
            <p:ph type="title"/>
          </p:nvPr>
        </p:nvSpPr>
        <p:spPr>
          <a:xfrm>
            <a:off x="749709" y="388552"/>
            <a:ext cx="10515600" cy="1325563"/>
          </a:xfrm>
        </p:spPr>
        <p:txBody>
          <a:bodyPr>
            <a:noAutofit/>
          </a:bodyPr>
          <a:lstStyle/>
          <a:p>
            <a:pPr marL="0" marR="0" algn="ctr">
              <a:lnSpc>
                <a:spcPct val="115000"/>
              </a:lnSpc>
              <a:spcBef>
                <a:spcPts val="0"/>
              </a:spcBef>
              <a:spcAft>
                <a:spcPts val="600"/>
              </a:spcAft>
            </a:pPr>
            <a:r>
              <a:rPr lang="en-US" sz="3900" dirty="0">
                <a:solidFill>
                  <a:schemeClr val="bg1"/>
                </a:solidFill>
                <a:latin typeface="Arial" panose="020B0604020202020204" pitchFamily="34" charset="0"/>
                <a:cs typeface="Arial" panose="020B0604020202020204" pitchFamily="34" charset="0"/>
              </a:rPr>
              <a:t>Where did photosynthesis evolve?</a:t>
            </a:r>
            <a:br>
              <a:rPr lang="en-US" sz="3900" dirty="0">
                <a:solidFill>
                  <a:schemeClr val="bg1"/>
                </a:solidFill>
                <a:latin typeface="Arial" panose="020B0604020202020204" pitchFamily="34" charset="0"/>
                <a:cs typeface="Arial" panose="020B0604020202020204" pitchFamily="34" charset="0"/>
              </a:rPr>
            </a:br>
            <a:r>
              <a:rPr lang="en-US" sz="3900" dirty="0">
                <a:effectLst>
                  <a:glow rad="431800">
                    <a:schemeClr val="bg1">
                      <a:alpha val="72000"/>
                    </a:schemeClr>
                  </a:glow>
                </a:effectLst>
                <a:latin typeface="Arial" panose="020B0604020202020204" pitchFamily="34" charset="0"/>
                <a:ea typeface="Tahoma" panose="020B0604030504040204" pitchFamily="34" charset="0"/>
                <a:cs typeface="Arial" panose="020B0604020202020204" pitchFamily="34" charset="0"/>
              </a:rPr>
              <a:t> </a:t>
            </a:r>
          </a:p>
        </p:txBody>
      </p:sp>
      <p:pic>
        <p:nvPicPr>
          <p:cNvPr id="3" name="Picture 2" descr="A view of the ocean at sunrise or sunset with waves rolling in">
            <a:extLst>
              <a:ext uri="{FF2B5EF4-FFF2-40B4-BE49-F238E27FC236}">
                <a16:creationId xmlns:a16="http://schemas.microsoft.com/office/drawing/2014/main" id="{0032ACCE-01E7-41A1-D96A-37765EC03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288" y="1594291"/>
            <a:ext cx="6859712" cy="4415939"/>
          </a:xfrm>
          <a:prstGeom prst="rect">
            <a:avLst/>
          </a:prstGeom>
        </p:spPr>
      </p:pic>
      <p:sp>
        <p:nvSpPr>
          <p:cNvPr id="6" name="Content Placeholder 5">
            <a:extLst>
              <a:ext uri="{FF2B5EF4-FFF2-40B4-BE49-F238E27FC236}">
                <a16:creationId xmlns:a16="http://schemas.microsoft.com/office/drawing/2014/main" id="{9539BAC8-682F-1347-8CAB-238EC9E3D5A9}"/>
              </a:ext>
            </a:extLst>
          </p:cNvPr>
          <p:cNvSpPr>
            <a:spLocks noGrp="1"/>
          </p:cNvSpPr>
          <p:nvPr>
            <p:ph idx="1"/>
          </p:nvPr>
        </p:nvSpPr>
        <p:spPr>
          <a:xfrm>
            <a:off x="275665" y="1542921"/>
            <a:ext cx="4974432" cy="2687381"/>
          </a:xfrm>
        </p:spPr>
        <p:txBody>
          <a:bodyPr>
            <a:noAutofit/>
          </a:bodyPr>
          <a:lstStyle/>
          <a:p>
            <a:pPr marL="461963" indent="-461963"/>
            <a:r>
              <a:rPr lang="en-US" sz="2700" dirty="0">
                <a:solidFill>
                  <a:schemeClr val="bg1"/>
                </a:solidFill>
                <a:latin typeface="Arial" panose="020B0604020202020204" pitchFamily="34" charset="0"/>
                <a:ea typeface="+mj-ea"/>
                <a:cs typeface="Arial" panose="020B0604020202020204" pitchFamily="34" charset="0"/>
              </a:rPr>
              <a:t>Land plants evolved about 500 million years ago… </a:t>
            </a:r>
          </a:p>
          <a:p>
            <a:pPr marL="461963" indent="-461963"/>
            <a:r>
              <a:rPr lang="en-US" sz="2700" dirty="0">
                <a:solidFill>
                  <a:schemeClr val="bg1"/>
                </a:solidFill>
                <a:latin typeface="Arial" panose="020B0604020202020204" pitchFamily="34" charset="0"/>
                <a:ea typeface="+mj-ea"/>
                <a:cs typeface="Arial" panose="020B0604020202020204" pitchFamily="34" charset="0"/>
              </a:rPr>
              <a:t>…but photosynthesis appeared over 2 BILLION years ago. (Earth formed about 4.5 BILLION years ago.)</a:t>
            </a:r>
          </a:p>
          <a:p>
            <a:pPr marL="461963" indent="-461963"/>
            <a:r>
              <a:rPr lang="en-US" sz="2700" dirty="0">
                <a:solidFill>
                  <a:schemeClr val="bg1"/>
                </a:solidFill>
                <a:latin typeface="Arial" panose="020B0604020202020204" pitchFamily="34" charset="0"/>
                <a:ea typeface="+mj-ea"/>
                <a:cs typeface="Arial" panose="020B0604020202020204" pitchFamily="34" charset="0"/>
              </a:rPr>
              <a:t>Where did the first photosynthesizing organisms live?</a:t>
            </a:r>
          </a:p>
          <a:p>
            <a:pPr marL="461963" indent="-461963"/>
            <a:r>
              <a:rPr lang="en-US" sz="2700" dirty="0">
                <a:solidFill>
                  <a:schemeClr val="bg1"/>
                </a:solidFill>
                <a:latin typeface="Arial" panose="020B0604020202020204" pitchFamily="34" charset="0"/>
                <a:ea typeface="+mj-ea"/>
                <a:cs typeface="Arial" panose="020B0604020202020204" pitchFamily="34" charset="0"/>
              </a:rPr>
              <a:t>How did they change our atmosphere?</a:t>
            </a:r>
          </a:p>
        </p:txBody>
      </p:sp>
      <p:pic>
        <p:nvPicPr>
          <p:cNvPr id="1026" name="Picture 2" descr="A graph shows oxygen levels in percent volume from 1,000 million years ago to present. Levels were approximately 3% until 650 million years ago then went up to 12% or so and gradually increased to 35% about 300 million years ago. The level dropped and rose again to today's level at 21%.">
            <a:extLst>
              <a:ext uri="{FF2B5EF4-FFF2-40B4-BE49-F238E27FC236}">
                <a16:creationId xmlns:a16="http://schemas.microsoft.com/office/drawing/2014/main" id="{DC01F6E0-E072-D5F7-8DD6-1BBF57A17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142" y="1594291"/>
            <a:ext cx="7062100" cy="468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3976</TotalTime>
  <Words>1721</Words>
  <Application>Microsoft Office PowerPoint</Application>
  <PresentationFormat>Widescreen</PresentationFormat>
  <Paragraphs>148</Paragraphs>
  <Slides>22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Calibri Light</vt:lpstr>
      <vt:lpstr>Georgia</vt:lpstr>
      <vt:lpstr>Google Sans</vt:lpstr>
      <vt:lpstr>Open Sans</vt:lpstr>
      <vt:lpstr>Roboto</vt:lpstr>
      <vt:lpstr>source sans pro</vt:lpstr>
      <vt:lpstr>Symbol</vt:lpstr>
      <vt:lpstr>Office Theme</vt:lpstr>
      <vt:lpstr>An Ocean of Oxygen Producers</vt:lpstr>
      <vt:lpstr>What inputs do photosynthetic organisms need for photosynthesis?</vt:lpstr>
      <vt:lpstr>Where do marine photosynthetic organisms live in the ocean? Why? </vt:lpstr>
      <vt:lpstr>What is the gas molecule producers release that supports life on Earth?</vt:lpstr>
      <vt:lpstr>Which ecosystem(s) do you think of when you hear about oxygen production?</vt:lpstr>
      <vt:lpstr>How about these critical OCEAN ecosystems?</vt:lpstr>
      <vt:lpstr>Which of these organisms produce the most oxygen on Earth?</vt:lpstr>
      <vt:lpstr>Was Earth’s atmosphere always the same?</vt:lpstr>
      <vt:lpstr>Where did photosynthesis evolve?  </vt:lpstr>
      <vt:lpstr>What were the first photosynthetic organisms?</vt:lpstr>
      <vt:lpstr>Timeline of Oxygen Production  </vt:lpstr>
      <vt:lpstr>Modern OCEAN photosynthetic organisms</vt:lpstr>
      <vt:lpstr>How are kelp/algae and seagrasses similar? Different?</vt:lpstr>
      <vt:lpstr>Photosynthesis and carbon uptake in a seagrass meadow</vt:lpstr>
      <vt:lpstr>How much oxygen does eelgrass in Tomales Bay produce?</vt:lpstr>
      <vt:lpstr>What percent of our oxygen comes from the ocean?</vt:lpstr>
      <vt:lpstr>What factors could influence the amount of photosynthesis that occurs in the ocean?</vt:lpstr>
      <vt:lpstr>Why is it important to have national marine sanctuaries?</vt:lpstr>
      <vt:lpstr>Explore Marine Photosynthetic Organisms</vt:lpstr>
      <vt:lpstr>Learn More</vt:lpstr>
      <vt:lpstr> Funding support provided by:  National Geographic Society  +     Created by: Rick Reynolds, M.S.Ed. + Krista Reynolds, MLIS, M.Ed. Engaging Every Student In collaboration with NOAA’s Office of National Marine Sanctuaries, National Marine Sanctuary Foundation and National Geographic Society   </vt:lpstr>
      <vt:lpstr> Contact  Tracy Hajduk  National Education Coordinator Office of National Marine Sanctuaries National Oceanic and Atmospheric Administration Phone: 240-533-0663 Email: sanctuary.education@noaa.gov</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Gabriella Valderrama</dc:creator>
  <cp:lastModifiedBy>rick R</cp:lastModifiedBy>
  <cp:revision>159</cp:revision>
  <dcterms:created xsi:type="dcterms:W3CDTF">2017-11-15T18:14:59Z</dcterms:created>
  <dcterms:modified xsi:type="dcterms:W3CDTF">2023-07-19T01:18:05Z</dcterms:modified>
</cp:coreProperties>
</file>