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30"/>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8" r:id="rId23"/>
    <p:sldId id="277" r:id="rId24"/>
    <p:sldId id="279" r:id="rId25"/>
    <p:sldId id="280" r:id="rId26"/>
    <p:sldId id="281" r:id="rId27"/>
    <p:sldId id="282" r:id="rId28"/>
    <p:sldId id="283" r:id="rId29"/>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35" roundtripDataSignature="AMtx7mgVrcpMo9B1nnY2X0R77MzPd6e9lA=="/>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Tracy Hajduk - NOAA Federal" initials="" lastIdx="6"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7E2A7CAD-3E22-4D87-AD40-38F8AFEF13CE}">
  <a:tblStyle styleId="{7E2A7CAD-3E22-4D87-AD40-38F8AFEF13CE}" styleName="Table_0">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9EFF7"/>
          </a:solidFill>
        </a:fill>
      </a:tcStyle>
    </a:wholeTbl>
    <a:band1H>
      <a:tcTxStyle/>
      <a:tcStyle>
        <a:tcBdr/>
        <a:fill>
          <a:solidFill>
            <a:srgbClr val="D0DEEF"/>
          </a:solidFill>
        </a:fill>
      </a:tcStyle>
    </a:band1H>
    <a:band2H>
      <a:tcTxStyle/>
      <a:tcStyle>
        <a:tcBdr/>
      </a:tcStyle>
    </a:band2H>
    <a:band1V>
      <a:tcTxStyle/>
      <a:tcStyle>
        <a:tcBdr/>
        <a:fill>
          <a:solidFill>
            <a:srgbClr val="D0DEEF"/>
          </a:solidFill>
        </a:fill>
      </a:tcStyle>
    </a:band1V>
    <a:band2V>
      <a:tcTxStyle/>
      <a:tcStyle>
        <a:tcBdr/>
      </a:tcStyle>
    </a:band2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4345" autoAdjust="0"/>
  </p:normalViewPr>
  <p:slideViewPr>
    <p:cSldViewPr snapToGrid="0">
      <p:cViewPr varScale="1">
        <p:scale>
          <a:sx n="83" d="100"/>
          <a:sy n="83" d="100"/>
        </p:scale>
        <p:origin x="1554"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customschemas.google.com/relationships/presentationmetadata" Target="metadata"/><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pixabay.com/photos/volcano-eruption-lava-smoke-rocks-4813837/"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www.flickr.com/photos/jsjgeology/16540710327" TargetMode="External"/><Relationship Id="rId2" Type="http://schemas.openxmlformats.org/officeDocument/2006/relationships/slide" Target="../slides/slide23.xml"/><Relationship Id="rId1" Type="http://schemas.openxmlformats.org/officeDocument/2006/relationships/notesMaster" Target="../notesMasters/notesMaster1.xml"/><Relationship Id="rId6" Type="http://schemas.openxmlformats.org/officeDocument/2006/relationships/hyperlink" Target="https://pixabay.com/photos/etretat-france-normandy-sea-4506072/" TargetMode="External"/><Relationship Id="rId5" Type="http://schemas.openxmlformats.org/officeDocument/2006/relationships/hyperlink" Target="https://pixabay.com/photos/volcano-lava-eruption-night-heat-1784656/" TargetMode="External"/><Relationship Id="rId4" Type="http://schemas.openxmlformats.org/officeDocument/2006/relationships/hyperlink" Target="https://commons.wikimedia.org/wiki/File:20011005-0039_DAS_large.jpg" TargetMode="Externa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www.flickr.com/photos/121935927@N06/13581730833" TargetMode="External"/><Relationship Id="rId2" Type="http://schemas.openxmlformats.org/officeDocument/2006/relationships/slide" Target="../slides/slide24.xml"/><Relationship Id="rId1" Type="http://schemas.openxmlformats.org/officeDocument/2006/relationships/notesMaster" Target="../notesMasters/notesMaster1.xml"/><Relationship Id="rId6" Type="http://schemas.openxmlformats.org/officeDocument/2006/relationships/hyperlink" Target="https://www.flickr.com/photos/jsjgeology/31081713990" TargetMode="External"/><Relationship Id="rId5" Type="http://schemas.openxmlformats.org/officeDocument/2006/relationships/hyperlink" Target="https://commons.wikimedia.org/wiki/File:20011005-0039_DAS_large.jpg" TargetMode="External"/><Relationship Id="rId4" Type="http://schemas.openxmlformats.org/officeDocument/2006/relationships/hyperlink" Target="https://www.flickr.com/photos/jsjgeology/16540710327" TargetMode="Externa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Google Shape;86;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7" name="Google Shape;87;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8" name="Google Shape;188;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800" b="0" i="0" u="none" strike="noStrike" dirty="0">
                <a:latin typeface="Arial"/>
                <a:ea typeface="Arial"/>
                <a:cs typeface="Arial"/>
                <a:sym typeface="Arial"/>
              </a:rPr>
              <a:t>Do you see any clues in this panoramic photo that might explain the source of rocks and sand here?</a:t>
            </a:r>
            <a:endParaRPr dirty="0"/>
          </a:p>
          <a:p>
            <a:pPr marL="0" lvl="0" indent="0" algn="l" rtl="0">
              <a:spcBef>
                <a:spcPts val="0"/>
              </a:spcBef>
              <a:spcAft>
                <a:spcPts val="0"/>
              </a:spcAft>
              <a:buNone/>
            </a:pPr>
            <a:r>
              <a:rPr lang="en-US" sz="1800" b="0" i="0" u="none" strike="noStrike" dirty="0">
                <a:latin typeface="Arial"/>
                <a:ea typeface="Arial"/>
                <a:cs typeface="Arial"/>
                <a:sym typeface="Arial"/>
              </a:rPr>
              <a:t>Photo: Carey Floyd/NOAA</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latin typeface="Arial"/>
                <a:ea typeface="Arial"/>
                <a:cs typeface="Arial"/>
                <a:sym typeface="Arial"/>
              </a:rPr>
              <a:t>Map: Adapted from </a:t>
            </a:r>
            <a:r>
              <a:rPr lang="en-US" b="0" i="0" dirty="0">
                <a:effectLst/>
                <a:latin typeface="Open Sans" panose="020B0606030504020204" pitchFamily="34" charset="0"/>
              </a:rPr>
              <a:t>Daniel Feher,</a:t>
            </a:r>
            <a:r>
              <a:rPr lang="en-US" dirty="0">
                <a:latin typeface="Arial"/>
                <a:ea typeface="Arial"/>
                <a:cs typeface="Arial"/>
                <a:sym typeface="Arial"/>
              </a:rPr>
              <a:t> MSc, FreeWorldMaps.net, in accordance with site permissions: https://www.freeworldmaps.net/ocean/pacific</a:t>
            </a:r>
            <a:endParaRPr lang="en-US" dirty="0"/>
          </a:p>
          <a:p>
            <a:pPr marL="0" lvl="0" indent="0" algn="l" rtl="0">
              <a:spcBef>
                <a:spcPts val="0"/>
              </a:spcBef>
              <a:spcAft>
                <a:spcPts val="0"/>
              </a:spcAft>
              <a:buNone/>
            </a:pPr>
            <a:endParaRPr dirty="0"/>
          </a:p>
        </p:txBody>
      </p:sp>
      <p:sp>
        <p:nvSpPr>
          <p:cNvPr id="189" name="Google Shape;189;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1" name="Google Shape;201;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000"/>
              <a:buFont typeface="Calibri"/>
              <a:buNone/>
            </a:pPr>
            <a:r>
              <a:rPr lang="en-US" sz="2000" dirty="0"/>
              <a:t>Photo: Justin Umholtz/NOAA</a:t>
            </a:r>
          </a:p>
          <a:p>
            <a:pPr marL="0" marR="0" lvl="0" indent="0" algn="l" defTabSz="914400" rtl="0" eaLnBrk="1" fontAlgn="auto" latinLnBrk="0" hangingPunct="1">
              <a:lnSpc>
                <a:spcPct val="100000"/>
              </a:lnSpc>
              <a:spcBef>
                <a:spcPts val="0"/>
              </a:spcBef>
              <a:spcAft>
                <a:spcPts val="0"/>
              </a:spcAft>
              <a:buClr>
                <a:schemeClr val="dk1"/>
              </a:buClr>
              <a:buSzPts val="2000"/>
              <a:buFont typeface="Calibri"/>
              <a:buNone/>
              <a:tabLst/>
              <a:defRPr/>
            </a:pPr>
            <a:r>
              <a:rPr lang="en-US" dirty="0">
                <a:latin typeface="Arial"/>
                <a:ea typeface="Arial"/>
                <a:cs typeface="Arial"/>
                <a:sym typeface="Arial"/>
              </a:rPr>
              <a:t>Map: Adapted from </a:t>
            </a:r>
            <a:r>
              <a:rPr lang="en-US" dirty="0" err="1">
                <a:latin typeface="Arial"/>
                <a:ea typeface="Arial"/>
                <a:cs typeface="Arial"/>
                <a:sym typeface="Arial"/>
              </a:rPr>
              <a:t>Kmusser</a:t>
            </a:r>
            <a:r>
              <a:rPr lang="en-US" dirty="0">
                <a:latin typeface="Arial"/>
                <a:ea typeface="Arial"/>
                <a:cs typeface="Arial"/>
                <a:sym typeface="Arial"/>
              </a:rPr>
              <a:t> CC BY-SA 3.0: https://commons.wikimedia.org/wiki/File:Hawaii_Island_topographic_map-en-loihi.svg</a:t>
            </a:r>
            <a:endParaRPr lang="en-US" dirty="0"/>
          </a:p>
          <a:p>
            <a:pPr marL="0" marR="0" lvl="0" indent="0" algn="l" rtl="0">
              <a:lnSpc>
                <a:spcPct val="100000"/>
              </a:lnSpc>
              <a:spcBef>
                <a:spcPts val="0"/>
              </a:spcBef>
              <a:spcAft>
                <a:spcPts val="0"/>
              </a:spcAft>
              <a:buClr>
                <a:schemeClr val="dk1"/>
              </a:buClr>
              <a:buSzPts val="2000"/>
              <a:buFont typeface="Calibri"/>
              <a:buNone/>
            </a:pPr>
            <a:endParaRPr lang="en-US" dirty="0"/>
          </a:p>
        </p:txBody>
      </p:sp>
      <p:sp>
        <p:nvSpPr>
          <p:cNvPr id="202" name="Google Shape;202;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7" name="Google Shape;217;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000"/>
              <a:buFont typeface="Calibri"/>
              <a:buNone/>
            </a:pPr>
            <a:r>
              <a:rPr lang="en-US" sz="2000" dirty="0"/>
              <a:t>Photo: Justin Umholtz/NOAA</a:t>
            </a:r>
          </a:p>
          <a:p>
            <a:pPr marL="0" marR="0" lvl="0" indent="0" algn="l" rtl="0">
              <a:lnSpc>
                <a:spcPct val="100000"/>
              </a:lnSpc>
              <a:spcBef>
                <a:spcPts val="0"/>
              </a:spcBef>
              <a:spcAft>
                <a:spcPts val="0"/>
              </a:spcAft>
              <a:buClr>
                <a:schemeClr val="dk1"/>
              </a:buClr>
              <a:buSzPts val="2000"/>
              <a:buFont typeface="Calibri"/>
              <a:buNone/>
            </a:pPr>
            <a:r>
              <a:rPr lang="en-US" sz="2000" dirty="0"/>
              <a:t>Map: NOAA</a:t>
            </a:r>
            <a:endParaRPr dirty="0"/>
          </a:p>
        </p:txBody>
      </p:sp>
      <p:sp>
        <p:nvSpPr>
          <p:cNvPr id="218" name="Google Shape;218;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7" name="Google Shape;227;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800" b="0" i="0" u="none" strike="noStrike">
                <a:latin typeface="Arial"/>
                <a:ea typeface="Arial"/>
                <a:cs typeface="Arial"/>
                <a:sym typeface="Arial"/>
              </a:rPr>
              <a:t>Photo: NOAA</a:t>
            </a:r>
            <a:endParaRPr/>
          </a:p>
        </p:txBody>
      </p:sp>
      <p:sp>
        <p:nvSpPr>
          <p:cNvPr id="228" name="Google Shape;228;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
        <p:cNvGrpSpPr/>
        <p:nvPr/>
      </p:nvGrpSpPr>
      <p:grpSpPr>
        <a:xfrm>
          <a:off x="0" y="0"/>
          <a:ext cx="0" cy="0"/>
          <a:chOff x="0" y="0"/>
          <a:chExt cx="0" cy="0"/>
        </a:xfrm>
      </p:grpSpPr>
      <p:sp>
        <p:nvSpPr>
          <p:cNvPr id="238" name="Google Shape;238;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9" name="Google Shape;239;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000"/>
              <a:buFont typeface="Calibri"/>
              <a:buNone/>
            </a:pPr>
            <a:r>
              <a:rPr lang="en-US" sz="2000" dirty="0"/>
              <a:t>Photo: Justin Umholtz/NOAA</a:t>
            </a:r>
          </a:p>
          <a:p>
            <a:pPr marL="0" marR="0" lvl="0" indent="0" algn="l" defTabSz="914400" rtl="0" eaLnBrk="1" fontAlgn="auto" latinLnBrk="0" hangingPunct="1">
              <a:lnSpc>
                <a:spcPct val="100000"/>
              </a:lnSpc>
              <a:spcBef>
                <a:spcPts val="0"/>
              </a:spcBef>
              <a:spcAft>
                <a:spcPts val="0"/>
              </a:spcAft>
              <a:buClr>
                <a:schemeClr val="dk1"/>
              </a:buClr>
              <a:buSzPts val="2000"/>
              <a:buFont typeface="Calibri"/>
              <a:buNone/>
              <a:tabLst/>
              <a:defRPr/>
            </a:pPr>
            <a:r>
              <a:rPr lang="en-US" sz="1200" dirty="0"/>
              <a:t>Map: NOAA</a:t>
            </a:r>
            <a:endParaRPr lang="en-US" dirty="0"/>
          </a:p>
        </p:txBody>
      </p:sp>
      <p:sp>
        <p:nvSpPr>
          <p:cNvPr id="240" name="Google Shape;240;p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9" name="Google Shape;249;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800" b="0" i="0" u="none" strike="noStrike">
                <a:latin typeface="Arial"/>
                <a:ea typeface="Arial"/>
                <a:cs typeface="Arial"/>
                <a:sym typeface="Arial"/>
              </a:rPr>
              <a:t>Photo: </a:t>
            </a:r>
            <a:r>
              <a:rPr lang="en-US"/>
              <a:t>NOAA Office of National Marine Sanctuaries</a:t>
            </a:r>
            <a:endParaRPr/>
          </a:p>
        </p:txBody>
      </p:sp>
      <p:sp>
        <p:nvSpPr>
          <p:cNvPr id="250" name="Google Shape;250;p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
        <p:cNvGrpSpPr/>
        <p:nvPr/>
      </p:nvGrpSpPr>
      <p:grpSpPr>
        <a:xfrm>
          <a:off x="0" y="0"/>
          <a:ext cx="0" cy="0"/>
          <a:chOff x="0" y="0"/>
          <a:chExt cx="0" cy="0"/>
        </a:xfrm>
      </p:grpSpPr>
      <p:sp>
        <p:nvSpPr>
          <p:cNvPr id="261" name="Google Shape;261;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2" name="Google Shape;262;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800" b="0" u="none"/>
              <a:t>Location: Little Sur River Beach</a:t>
            </a:r>
            <a:endParaRPr/>
          </a:p>
          <a:p>
            <a:pPr marL="0" lvl="0" indent="0" algn="l" rtl="0">
              <a:spcBef>
                <a:spcPts val="0"/>
              </a:spcBef>
              <a:spcAft>
                <a:spcPts val="0"/>
              </a:spcAft>
              <a:buNone/>
            </a:pPr>
            <a:r>
              <a:rPr lang="en-US" sz="1800" b="0" u="none"/>
              <a:t>Photo: Amity Wood/NOAA</a:t>
            </a:r>
            <a:endParaRPr/>
          </a:p>
        </p:txBody>
      </p:sp>
      <p:sp>
        <p:nvSpPr>
          <p:cNvPr id="263" name="Google Shape;263;p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
        <p:cNvGrpSpPr/>
        <p:nvPr/>
      </p:nvGrpSpPr>
      <p:grpSpPr>
        <a:xfrm>
          <a:off x="0" y="0"/>
          <a:ext cx="0" cy="0"/>
          <a:chOff x="0" y="0"/>
          <a:chExt cx="0" cy="0"/>
        </a:xfrm>
      </p:grpSpPr>
      <p:sp>
        <p:nvSpPr>
          <p:cNvPr id="273" name="Google Shape;273;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4" name="Google Shape;274;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000"/>
              <a:buFont typeface="Calibri"/>
              <a:buNone/>
            </a:pPr>
            <a:r>
              <a:rPr lang="en-US" sz="2000" dirty="0"/>
              <a:t>Photo: Justin Umholtz/NOAA</a:t>
            </a:r>
          </a:p>
          <a:p>
            <a:pPr marL="0" marR="0" lvl="0" indent="0" algn="l" defTabSz="914400" rtl="0" eaLnBrk="1" fontAlgn="auto" latinLnBrk="0" hangingPunct="1">
              <a:lnSpc>
                <a:spcPct val="100000"/>
              </a:lnSpc>
              <a:spcBef>
                <a:spcPts val="0"/>
              </a:spcBef>
              <a:spcAft>
                <a:spcPts val="0"/>
              </a:spcAft>
              <a:buClr>
                <a:schemeClr val="dk1"/>
              </a:buClr>
              <a:buSzPts val="2000"/>
              <a:buFont typeface="Calibri"/>
              <a:buNone/>
              <a:tabLst/>
              <a:defRPr/>
            </a:pPr>
            <a:r>
              <a:rPr lang="en-US" dirty="0">
                <a:latin typeface="Arial"/>
                <a:ea typeface="Arial"/>
                <a:cs typeface="Arial"/>
                <a:sym typeface="Arial"/>
              </a:rPr>
              <a:t>Map: Adapted from </a:t>
            </a:r>
            <a:r>
              <a:rPr lang="en-US" dirty="0" err="1">
                <a:latin typeface="Arial"/>
                <a:ea typeface="Arial"/>
                <a:cs typeface="Arial"/>
                <a:sym typeface="Arial"/>
              </a:rPr>
              <a:t>Kmusser</a:t>
            </a:r>
            <a:r>
              <a:rPr lang="en-US" dirty="0">
                <a:latin typeface="Arial"/>
                <a:ea typeface="Arial"/>
                <a:cs typeface="Arial"/>
                <a:sym typeface="Arial"/>
              </a:rPr>
              <a:t> CC BY-SA 3.0: https://commons.wikimedia.org/wiki/File:Hawaii_Island_topographic_map-en-loihi.svg</a:t>
            </a:r>
            <a:endParaRPr lang="en-US" dirty="0"/>
          </a:p>
        </p:txBody>
      </p:sp>
      <p:sp>
        <p:nvSpPr>
          <p:cNvPr id="275" name="Google Shape;275;p1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Google Shape;285;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6" name="Google Shape;286;p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800" b="0" u="none"/>
              <a:t>Photo: Chan Siuman CC BY-SA 3.0</a:t>
            </a:r>
            <a:endParaRPr/>
          </a:p>
        </p:txBody>
      </p:sp>
      <p:sp>
        <p:nvSpPr>
          <p:cNvPr id="287" name="Google Shape;287;p1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5"/>
        <p:cNvGrpSpPr/>
        <p:nvPr/>
      </p:nvGrpSpPr>
      <p:grpSpPr>
        <a:xfrm>
          <a:off x="0" y="0"/>
          <a:ext cx="0" cy="0"/>
          <a:chOff x="0" y="0"/>
          <a:chExt cx="0" cy="0"/>
        </a:xfrm>
      </p:grpSpPr>
      <p:sp>
        <p:nvSpPr>
          <p:cNvPr id="296" name="Google Shape;296;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7" name="Google Shape;297;p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800" b="0" i="0" u="none" strike="noStrike">
                <a:latin typeface="Arial"/>
                <a:ea typeface="Arial"/>
                <a:cs typeface="Arial"/>
                <a:sym typeface="Arial"/>
              </a:rPr>
              <a:t>Do you see any clues in this panoramic photo that might explain the source of rocks and sand here?</a:t>
            </a:r>
            <a:endParaRPr/>
          </a:p>
          <a:p>
            <a:pPr marL="0" lvl="0" indent="0" algn="l" rtl="0">
              <a:spcBef>
                <a:spcPts val="0"/>
              </a:spcBef>
              <a:spcAft>
                <a:spcPts val="0"/>
              </a:spcAft>
              <a:buNone/>
            </a:pPr>
            <a:r>
              <a:rPr lang="en-US" sz="1800" b="0" i="0" u="none" strike="noStrike">
                <a:latin typeface="Arial"/>
                <a:ea typeface="Arial"/>
                <a:cs typeface="Arial"/>
                <a:sym typeface="Arial"/>
              </a:rPr>
              <a:t>Photo: Brad Herman CC BY-NC-SA 2.0: https://www.flickr.com/photos/24thcentury/13941608539</a:t>
            </a:r>
            <a:endParaRPr/>
          </a:p>
        </p:txBody>
      </p:sp>
      <p:sp>
        <p:nvSpPr>
          <p:cNvPr id="298" name="Google Shape;298;p1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3" name="Google Shape;9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800">
                <a:latin typeface="Arial"/>
                <a:ea typeface="Arial"/>
                <a:cs typeface="Arial"/>
                <a:sym typeface="Arial"/>
              </a:rPr>
              <a:t>Ask: What do you see in this photo? What do you notice about the sand? Does this sand look like sand you have seen before?</a:t>
            </a:r>
            <a:endParaRPr/>
          </a:p>
          <a:p>
            <a:pPr marL="0" marR="0" lvl="0" indent="0" algn="l" rtl="0">
              <a:lnSpc>
                <a:spcPct val="100000"/>
              </a:lnSpc>
              <a:spcBef>
                <a:spcPts val="0"/>
              </a:spcBef>
              <a:spcAft>
                <a:spcPts val="0"/>
              </a:spcAft>
              <a:buClr>
                <a:schemeClr val="dk1"/>
              </a:buClr>
              <a:buSzPts val="1200"/>
              <a:buFont typeface="Calibri"/>
              <a:buNone/>
            </a:pPr>
            <a:r>
              <a:rPr lang="en-US" sz="1200"/>
              <a:t>Photo: Justin Umholtz/NOAA</a:t>
            </a:r>
            <a:endParaRPr/>
          </a:p>
          <a:p>
            <a:pPr marL="0" lvl="0" indent="0" algn="l" rtl="0">
              <a:spcBef>
                <a:spcPts val="0"/>
              </a:spcBef>
              <a:spcAft>
                <a:spcPts val="0"/>
              </a:spcAft>
              <a:buNone/>
            </a:pPr>
            <a:endParaRPr>
              <a:latin typeface="Arial"/>
              <a:ea typeface="Arial"/>
              <a:cs typeface="Arial"/>
              <a:sym typeface="Arial"/>
            </a:endParaRPr>
          </a:p>
        </p:txBody>
      </p:sp>
      <p:sp>
        <p:nvSpPr>
          <p:cNvPr id="94" name="Google Shape;9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6" name="Google Shape;306;p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a:t>Discuss student ideas, filling in details, as necessary. Wave action, erosion and transport of sediments, marine organisms, etc.</a:t>
            </a:r>
            <a:endParaRPr/>
          </a:p>
          <a:p>
            <a:pPr marL="0" marR="0" lvl="0" indent="0" algn="l" rtl="0">
              <a:lnSpc>
                <a:spcPct val="100000"/>
              </a:lnSpc>
              <a:spcBef>
                <a:spcPts val="0"/>
              </a:spcBef>
              <a:spcAft>
                <a:spcPts val="0"/>
              </a:spcAft>
              <a:buClr>
                <a:schemeClr val="dk1"/>
              </a:buClr>
              <a:buSzPts val="1200"/>
              <a:buFont typeface="Calibri"/>
              <a:buNone/>
            </a:pPr>
            <a:r>
              <a:rPr lang="en-US" sz="1200"/>
              <a:t>Photo of shells of marine organism on Lalo beach: Justin Umholtz/NOAA</a:t>
            </a:r>
            <a:endParaRPr/>
          </a:p>
          <a:p>
            <a:pPr marL="0" lvl="0" indent="0" algn="l" rtl="0">
              <a:spcBef>
                <a:spcPts val="0"/>
              </a:spcBef>
              <a:spcAft>
                <a:spcPts val="0"/>
              </a:spcAft>
              <a:buNone/>
            </a:pPr>
            <a:r>
              <a:rPr lang="en-US"/>
              <a:t>Photo of ocean waves: James St. John CC BY-2.0: https://www.flickr.com/photos/jsjgeology/49931694728</a:t>
            </a:r>
            <a:endParaRPr/>
          </a:p>
          <a:p>
            <a:pPr marL="0" lvl="0" indent="0" algn="l" rtl="0">
              <a:spcBef>
                <a:spcPts val="0"/>
              </a:spcBef>
              <a:spcAft>
                <a:spcPts val="0"/>
              </a:spcAft>
              <a:buNone/>
            </a:pPr>
            <a:r>
              <a:rPr lang="en-US"/>
              <a:t>Alaskan river delta photo: NOAA: https://www.flickr.com/photos/noaaphotolib/5181463165</a:t>
            </a:r>
            <a:endParaRPr/>
          </a:p>
        </p:txBody>
      </p:sp>
      <p:sp>
        <p:nvSpPr>
          <p:cNvPr id="307" name="Google Shape;307;p2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
        <p:cNvGrpSpPr/>
        <p:nvPr/>
      </p:nvGrpSpPr>
      <p:grpSpPr>
        <a:xfrm>
          <a:off x="0" y="0"/>
          <a:ext cx="0" cy="0"/>
          <a:chOff x="0" y="0"/>
          <a:chExt cx="0" cy="0"/>
        </a:xfrm>
      </p:grpSpPr>
      <p:sp>
        <p:nvSpPr>
          <p:cNvPr id="315" name="Google Shape;315;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6" name="Google Shape;316;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800" b="0" i="0" u="none" strike="noStrike">
                <a:latin typeface="Arial"/>
                <a:ea typeface="Arial"/>
                <a:cs typeface="Arial"/>
                <a:sym typeface="Arial"/>
              </a:rPr>
              <a:t>The sorting of sand can reveal a lot about its environment. What is sorting? Would you say this is high or low energy environment?</a:t>
            </a:r>
            <a:endParaRPr/>
          </a:p>
          <a:p>
            <a:pPr marL="0" lvl="0" indent="0" algn="l" rtl="0">
              <a:spcBef>
                <a:spcPts val="0"/>
              </a:spcBef>
              <a:spcAft>
                <a:spcPts val="0"/>
              </a:spcAft>
              <a:buNone/>
            </a:pPr>
            <a:r>
              <a:rPr lang="en-US"/>
              <a:t>Wind, waves and currents move and redistribute coastal sediments. Beach sediments that have been transported great distances will be sorted according to grain size. Winnowing of more uniform sediment shapes and sizes results in a beach with well-sorted sediments. Poorly-sorted sediments are composed of a variety of sediment shapes and sizes. Low-energy conditions that allow fine sediments to settle from suspension must exist for the formation of muddy or sandy beaches. High-energy conditions are typical of rocky beaches like this one that allow for the transportation of coarser sediments. </a:t>
            </a:r>
            <a:endParaRPr/>
          </a:p>
          <a:p>
            <a:pPr marL="0" lvl="0" indent="0" algn="l" rtl="0">
              <a:spcBef>
                <a:spcPts val="0"/>
              </a:spcBef>
              <a:spcAft>
                <a:spcPts val="0"/>
              </a:spcAft>
              <a:buNone/>
            </a:pPr>
            <a:r>
              <a:rPr lang="en-US"/>
              <a:t>Photo: Carey Floyd/NOAA</a:t>
            </a:r>
            <a:endParaRPr/>
          </a:p>
        </p:txBody>
      </p:sp>
      <p:sp>
        <p:nvSpPr>
          <p:cNvPr id="317" name="Google Shape;317;p2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1"/>
        <p:cNvGrpSpPr/>
        <p:nvPr/>
      </p:nvGrpSpPr>
      <p:grpSpPr>
        <a:xfrm>
          <a:off x="0" y="0"/>
          <a:ext cx="0" cy="0"/>
          <a:chOff x="0" y="0"/>
          <a:chExt cx="0" cy="0"/>
        </a:xfrm>
      </p:grpSpPr>
      <p:sp>
        <p:nvSpPr>
          <p:cNvPr id="342" name="Google Shape;342;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3" name="Google Shape;343;p2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150" b="1">
                <a:latin typeface="Arial"/>
                <a:ea typeface="Arial"/>
                <a:cs typeface="Arial"/>
                <a:sym typeface="Arial"/>
              </a:rPr>
              <a:t>Lava</a:t>
            </a:r>
            <a:r>
              <a:rPr lang="en-US" sz="1150">
                <a:latin typeface="Arial"/>
                <a:ea typeface="Arial"/>
                <a:cs typeface="Arial"/>
                <a:sym typeface="Arial"/>
              </a:rPr>
              <a:t> is molten (liquid) rock above the Earth’s surface.</a:t>
            </a:r>
            <a:endParaRPr/>
          </a:p>
          <a:p>
            <a:pPr marL="0" marR="0" lvl="0" indent="0" algn="l" rtl="0">
              <a:lnSpc>
                <a:spcPct val="100000"/>
              </a:lnSpc>
              <a:spcBef>
                <a:spcPts val="0"/>
              </a:spcBef>
              <a:spcAft>
                <a:spcPts val="0"/>
              </a:spcAft>
              <a:buClr>
                <a:schemeClr val="dk1"/>
              </a:buClr>
              <a:buSzPts val="1150"/>
              <a:buFont typeface="Arial"/>
              <a:buNone/>
            </a:pPr>
            <a:r>
              <a:rPr lang="en-US" sz="1150" b="1">
                <a:solidFill>
                  <a:schemeClr val="dk1"/>
                </a:solidFill>
                <a:latin typeface="Arial"/>
                <a:ea typeface="Arial"/>
                <a:cs typeface="Arial"/>
                <a:sym typeface="Arial"/>
              </a:rPr>
              <a:t>Extrusive</a:t>
            </a:r>
            <a:r>
              <a:rPr lang="en-US" sz="1150">
                <a:solidFill>
                  <a:schemeClr val="dk1"/>
                </a:solidFill>
                <a:latin typeface="Arial"/>
                <a:ea typeface="Arial"/>
                <a:cs typeface="Arial"/>
                <a:sym typeface="Arial"/>
              </a:rPr>
              <a:t> igneous rock are formed at or near Earth’s surface (as lava or as part of a violent eruption in which it is shot into the atmosphere).</a:t>
            </a:r>
            <a:endParaRPr sz="1150">
              <a:latin typeface="Arial"/>
              <a:ea typeface="Arial"/>
              <a:cs typeface="Arial"/>
              <a:sym typeface="Arial"/>
            </a:endParaRPr>
          </a:p>
          <a:p>
            <a:pPr marL="0" lvl="0" indent="0" algn="l" rtl="0">
              <a:spcBef>
                <a:spcPts val="0"/>
              </a:spcBef>
              <a:spcAft>
                <a:spcPts val="0"/>
              </a:spcAft>
              <a:buNone/>
            </a:pPr>
            <a:r>
              <a:rPr lang="en-US" sz="1150">
                <a:latin typeface="Arial"/>
                <a:ea typeface="Arial"/>
                <a:cs typeface="Arial"/>
                <a:sym typeface="Arial"/>
              </a:rPr>
              <a:t>Image by Enrique Lopez Garre from Pixabay: </a:t>
            </a:r>
            <a:r>
              <a:rPr lang="en-US" sz="1150" u="sng">
                <a:solidFill>
                  <a:schemeClr val="hlink"/>
                </a:solidFill>
                <a:latin typeface="Arial"/>
                <a:ea typeface="Arial"/>
                <a:cs typeface="Arial"/>
                <a:sym typeface="Arial"/>
                <a:hlinkClick r:id="rId3"/>
              </a:rPr>
              <a:t>https://pixabay.com/photos/volcano-eruption-lava-smoke-rocks-4813837</a:t>
            </a:r>
            <a:endParaRPr sz="1150">
              <a:latin typeface="Arial"/>
              <a:ea typeface="Arial"/>
              <a:cs typeface="Arial"/>
              <a:sym typeface="Arial"/>
            </a:endParaRPr>
          </a:p>
        </p:txBody>
      </p:sp>
      <p:sp>
        <p:nvSpPr>
          <p:cNvPr id="344" name="Google Shape;344;p2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
        <p:cNvGrpSpPr/>
        <p:nvPr/>
      </p:nvGrpSpPr>
      <p:grpSpPr>
        <a:xfrm>
          <a:off x="0" y="0"/>
          <a:ext cx="0" cy="0"/>
          <a:chOff x="0" y="0"/>
          <a:chExt cx="0" cy="0"/>
        </a:xfrm>
      </p:grpSpPr>
      <p:sp>
        <p:nvSpPr>
          <p:cNvPr id="326" name="Google Shape;326;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7" name="Google Shape;327;p2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150" b="1">
                <a:solidFill>
                  <a:schemeClr val="dk1"/>
                </a:solidFill>
                <a:latin typeface="Arial"/>
                <a:ea typeface="Arial"/>
                <a:cs typeface="Arial"/>
                <a:sym typeface="Arial"/>
              </a:rPr>
              <a:t>Igneous </a:t>
            </a:r>
            <a:r>
              <a:rPr lang="en-US" sz="1150">
                <a:solidFill>
                  <a:schemeClr val="dk1"/>
                </a:solidFill>
                <a:latin typeface="Arial"/>
                <a:ea typeface="Arial"/>
                <a:cs typeface="Arial"/>
                <a:sym typeface="Arial"/>
              </a:rPr>
              <a:t>rocks are formed from lava and magma.</a:t>
            </a:r>
            <a:endParaRPr/>
          </a:p>
          <a:p>
            <a:pPr marL="171450" marR="0" lvl="0" indent="-171450" algn="l" rtl="0">
              <a:lnSpc>
                <a:spcPct val="100000"/>
              </a:lnSpc>
              <a:spcBef>
                <a:spcPts val="0"/>
              </a:spcBef>
              <a:spcAft>
                <a:spcPts val="0"/>
              </a:spcAft>
              <a:buClr>
                <a:schemeClr val="dk1"/>
              </a:buClr>
              <a:buSzPts val="1150"/>
              <a:buFont typeface="Arial"/>
              <a:buChar char="•"/>
            </a:pPr>
            <a:r>
              <a:rPr lang="en-US" sz="1150" b="1">
                <a:solidFill>
                  <a:schemeClr val="dk1"/>
                </a:solidFill>
                <a:latin typeface="Arial"/>
                <a:ea typeface="Arial"/>
                <a:cs typeface="Arial"/>
                <a:sym typeface="Arial"/>
              </a:rPr>
              <a:t>Extrusive</a:t>
            </a:r>
            <a:r>
              <a:rPr lang="en-US" sz="1150">
                <a:solidFill>
                  <a:schemeClr val="dk1"/>
                </a:solidFill>
                <a:latin typeface="Arial"/>
                <a:ea typeface="Arial"/>
                <a:cs typeface="Arial"/>
                <a:sym typeface="Arial"/>
              </a:rPr>
              <a:t> igneous rocks (like basalt) are formed at or near Earth’s surface (as</a:t>
            </a:r>
            <a:r>
              <a:rPr lang="en-US" sz="1150" b="1">
                <a:solidFill>
                  <a:schemeClr val="dk1"/>
                </a:solidFill>
                <a:latin typeface="Arial"/>
                <a:ea typeface="Arial"/>
                <a:cs typeface="Arial"/>
                <a:sym typeface="Arial"/>
              </a:rPr>
              <a:t> lava </a:t>
            </a:r>
            <a:r>
              <a:rPr lang="en-US" sz="1150">
                <a:solidFill>
                  <a:schemeClr val="dk1"/>
                </a:solidFill>
                <a:latin typeface="Arial"/>
                <a:ea typeface="Arial"/>
                <a:cs typeface="Arial"/>
                <a:sym typeface="Arial"/>
              </a:rPr>
              <a:t>or as part of a violent eruption in which it is shot into the atmosphere).</a:t>
            </a:r>
            <a:endParaRPr/>
          </a:p>
          <a:p>
            <a:pPr marL="171450" marR="0" lvl="0" indent="-171450" algn="l" rtl="0">
              <a:lnSpc>
                <a:spcPct val="100000"/>
              </a:lnSpc>
              <a:spcBef>
                <a:spcPts val="0"/>
              </a:spcBef>
              <a:spcAft>
                <a:spcPts val="0"/>
              </a:spcAft>
              <a:buClr>
                <a:schemeClr val="dk1"/>
              </a:buClr>
              <a:buSzPts val="1150"/>
              <a:buFont typeface="Arial"/>
              <a:buChar char="•"/>
            </a:pPr>
            <a:r>
              <a:rPr lang="en-US" sz="1150" b="1">
                <a:solidFill>
                  <a:schemeClr val="dk1"/>
                </a:solidFill>
                <a:latin typeface="Arial"/>
                <a:ea typeface="Arial"/>
                <a:cs typeface="Arial"/>
                <a:sym typeface="Arial"/>
              </a:rPr>
              <a:t>Intrusive</a:t>
            </a:r>
            <a:r>
              <a:rPr lang="en-US" sz="1150">
                <a:solidFill>
                  <a:schemeClr val="dk1"/>
                </a:solidFill>
                <a:latin typeface="Arial"/>
                <a:ea typeface="Arial"/>
                <a:cs typeface="Arial"/>
                <a:sym typeface="Arial"/>
              </a:rPr>
              <a:t> igneous rocks (like granite) are formed by </a:t>
            </a:r>
            <a:r>
              <a:rPr lang="en-US" sz="1150" b="1">
                <a:latin typeface="Arial"/>
                <a:ea typeface="Arial"/>
                <a:cs typeface="Arial"/>
                <a:sym typeface="Arial"/>
              </a:rPr>
              <a:t>magma</a:t>
            </a:r>
            <a:r>
              <a:rPr lang="en-US" sz="1150">
                <a:latin typeface="Arial"/>
                <a:ea typeface="Arial"/>
                <a:cs typeface="Arial"/>
                <a:sym typeface="Arial"/>
              </a:rPr>
              <a:t> below the Earth’s surface.</a:t>
            </a:r>
            <a:endParaRPr sz="1150" b="0" i="0">
              <a:solidFill>
                <a:schemeClr val="dk1"/>
              </a:solidFill>
              <a:latin typeface="Arial"/>
              <a:ea typeface="Arial"/>
              <a:cs typeface="Arial"/>
              <a:sym typeface="Arial"/>
            </a:endParaRPr>
          </a:p>
          <a:p>
            <a:pPr marL="0" lvl="0" indent="0" algn="l" rtl="0">
              <a:spcBef>
                <a:spcPts val="0"/>
              </a:spcBef>
              <a:spcAft>
                <a:spcPts val="0"/>
              </a:spcAft>
              <a:buNone/>
            </a:pPr>
            <a:endParaRPr sz="1150" b="0" i="0">
              <a:solidFill>
                <a:schemeClr val="dk1"/>
              </a:solidFill>
              <a:latin typeface="Arial"/>
              <a:ea typeface="Arial"/>
              <a:cs typeface="Arial"/>
              <a:sym typeface="Arial"/>
            </a:endParaRPr>
          </a:p>
          <a:p>
            <a:pPr marL="0" lvl="0" indent="0" algn="l" rtl="0">
              <a:spcBef>
                <a:spcPts val="0"/>
              </a:spcBef>
              <a:spcAft>
                <a:spcPts val="0"/>
              </a:spcAft>
              <a:buNone/>
            </a:pPr>
            <a:r>
              <a:rPr lang="en-US" sz="1150" b="1" i="0">
                <a:solidFill>
                  <a:schemeClr val="dk1"/>
                </a:solidFill>
                <a:latin typeface="Arial"/>
                <a:ea typeface="Arial"/>
                <a:cs typeface="Arial"/>
                <a:sym typeface="Arial"/>
              </a:rPr>
              <a:t>Sedimentary</a:t>
            </a:r>
            <a:r>
              <a:rPr lang="en-US" sz="1150" b="0" i="0">
                <a:solidFill>
                  <a:schemeClr val="dk1"/>
                </a:solidFill>
                <a:latin typeface="Arial"/>
                <a:ea typeface="Arial"/>
                <a:cs typeface="Arial"/>
                <a:sym typeface="Arial"/>
              </a:rPr>
              <a:t>: Formed by compacting and cementing together of </a:t>
            </a:r>
            <a:r>
              <a:rPr lang="en-US" sz="1150" b="1" i="0">
                <a:solidFill>
                  <a:schemeClr val="dk1"/>
                </a:solidFill>
                <a:latin typeface="Arial"/>
                <a:ea typeface="Arial"/>
                <a:cs typeface="Arial"/>
                <a:sym typeface="Arial"/>
              </a:rPr>
              <a:t>sediment</a:t>
            </a:r>
            <a:r>
              <a:rPr lang="en-US" sz="1150" b="0" i="0">
                <a:solidFill>
                  <a:schemeClr val="dk1"/>
                </a:solidFill>
                <a:latin typeface="Arial"/>
                <a:ea typeface="Arial"/>
                <a:cs typeface="Arial"/>
                <a:sym typeface="Arial"/>
              </a:rPr>
              <a:t>.</a:t>
            </a:r>
            <a:endParaRPr/>
          </a:p>
          <a:p>
            <a:pPr marL="0" lvl="0" indent="0" algn="l" rtl="0">
              <a:spcBef>
                <a:spcPts val="0"/>
              </a:spcBef>
              <a:spcAft>
                <a:spcPts val="0"/>
              </a:spcAft>
              <a:buNone/>
            </a:pPr>
            <a:endParaRPr sz="1150" b="0" i="0">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150"/>
              <a:buFont typeface="Arial"/>
              <a:buNone/>
            </a:pPr>
            <a:r>
              <a:rPr lang="en-US" sz="1150" b="1" i="0">
                <a:solidFill>
                  <a:schemeClr val="dk1"/>
                </a:solidFill>
                <a:latin typeface="Arial"/>
                <a:ea typeface="Arial"/>
                <a:cs typeface="Arial"/>
                <a:sym typeface="Arial"/>
              </a:rPr>
              <a:t>Metamorphic</a:t>
            </a:r>
            <a:r>
              <a:rPr lang="en-US" sz="1150" b="0" i="0">
                <a:solidFill>
                  <a:schemeClr val="dk1"/>
                </a:solidFill>
                <a:latin typeface="Arial"/>
                <a:ea typeface="Arial"/>
                <a:cs typeface="Arial"/>
                <a:sym typeface="Arial"/>
              </a:rPr>
              <a:t>: Discuss how the rocks are changed by heat and pressure in the Earth. </a:t>
            </a:r>
            <a:r>
              <a:rPr lang="en-US" sz="1150" b="0">
                <a:solidFill>
                  <a:schemeClr val="dk1"/>
                </a:solidFill>
                <a:latin typeface="Arial"/>
                <a:ea typeface="Arial"/>
                <a:cs typeface="Arial"/>
                <a:sym typeface="Arial"/>
              </a:rPr>
              <a:t>The</a:t>
            </a:r>
            <a:r>
              <a:rPr lang="en-US" sz="1150">
                <a:solidFill>
                  <a:schemeClr val="dk1"/>
                </a:solidFill>
                <a:latin typeface="Arial"/>
                <a:ea typeface="Arial"/>
                <a:cs typeface="Arial"/>
                <a:sym typeface="Arial"/>
              </a:rPr>
              <a:t> heat comes from hot magma below and the pressure comes from rocks pushing down above them from the force of </a:t>
            </a:r>
            <a:r>
              <a:rPr lang="en-US" sz="1150" b="1">
                <a:solidFill>
                  <a:schemeClr val="dk1"/>
                </a:solidFill>
                <a:latin typeface="Arial"/>
                <a:ea typeface="Arial"/>
                <a:cs typeface="Arial"/>
                <a:sym typeface="Arial"/>
              </a:rPr>
              <a:t>gravity</a:t>
            </a:r>
            <a:r>
              <a:rPr lang="en-US" sz="1150">
                <a:solidFill>
                  <a:schemeClr val="dk1"/>
                </a:solidFill>
                <a:latin typeface="Arial"/>
                <a:ea typeface="Arial"/>
                <a:cs typeface="Arial"/>
                <a:sym typeface="Arial"/>
              </a:rPr>
              <a:t>. </a:t>
            </a:r>
            <a:r>
              <a:rPr lang="en-US" sz="1150" b="1">
                <a:solidFill>
                  <a:schemeClr val="dk1"/>
                </a:solidFill>
                <a:latin typeface="Arial"/>
                <a:ea typeface="Arial"/>
                <a:cs typeface="Arial"/>
                <a:sym typeface="Arial"/>
              </a:rPr>
              <a:t>Marble</a:t>
            </a:r>
            <a:r>
              <a:rPr lang="en-US" sz="1150">
                <a:solidFill>
                  <a:schemeClr val="dk1"/>
                </a:solidFill>
                <a:latin typeface="Arial"/>
                <a:ea typeface="Arial"/>
                <a:cs typeface="Arial"/>
                <a:sym typeface="Arial"/>
              </a:rPr>
              <a:t> is a common metamorphic rock that is formed from limestone.</a:t>
            </a:r>
            <a:endParaRPr/>
          </a:p>
          <a:p>
            <a:pPr marL="0" lvl="0" indent="0" algn="l" rtl="0">
              <a:spcBef>
                <a:spcPts val="0"/>
              </a:spcBef>
              <a:spcAft>
                <a:spcPts val="0"/>
              </a:spcAft>
              <a:buNone/>
            </a:pPr>
            <a:r>
              <a:rPr lang="en-US" sz="1150" b="0" i="0">
                <a:solidFill>
                  <a:schemeClr val="dk1"/>
                </a:solidFill>
                <a:latin typeface="Arial"/>
                <a:ea typeface="Arial"/>
                <a:cs typeface="Arial"/>
                <a:sym typeface="Arial"/>
              </a:rPr>
              <a:t>Ask students if they know what “morph” means, and discuss how it means change.</a:t>
            </a:r>
            <a:endParaRPr/>
          </a:p>
          <a:p>
            <a:pPr marL="0" lvl="0" indent="0" algn="l" rtl="0">
              <a:spcBef>
                <a:spcPts val="0"/>
              </a:spcBef>
              <a:spcAft>
                <a:spcPts val="0"/>
              </a:spcAft>
              <a:buNone/>
            </a:pPr>
            <a:endParaRPr sz="1150" b="0" i="0">
              <a:solidFill>
                <a:schemeClr val="dk1"/>
              </a:solidFill>
              <a:latin typeface="Arial"/>
              <a:ea typeface="Arial"/>
              <a:cs typeface="Arial"/>
              <a:sym typeface="Arial"/>
            </a:endParaRPr>
          </a:p>
          <a:p>
            <a:pPr marL="0" lvl="0" indent="0" algn="l" rtl="0">
              <a:spcBef>
                <a:spcPts val="0"/>
              </a:spcBef>
              <a:spcAft>
                <a:spcPts val="0"/>
              </a:spcAft>
              <a:buNone/>
            </a:pPr>
            <a:r>
              <a:rPr lang="en-US" sz="1150" b="0" i="0">
                <a:solidFill>
                  <a:schemeClr val="dk1"/>
                </a:solidFill>
                <a:latin typeface="Arial"/>
                <a:ea typeface="Arial"/>
                <a:cs typeface="Arial"/>
                <a:sym typeface="Arial"/>
              </a:rPr>
              <a:t>Sources:</a:t>
            </a:r>
            <a:endParaRPr/>
          </a:p>
          <a:p>
            <a:pPr marL="171450" lvl="0" indent="-171450" algn="l" rtl="0">
              <a:spcBef>
                <a:spcPts val="0"/>
              </a:spcBef>
              <a:spcAft>
                <a:spcPts val="0"/>
              </a:spcAft>
              <a:buClr>
                <a:schemeClr val="dk1"/>
              </a:buClr>
              <a:buSzPts val="1150"/>
              <a:buFont typeface="Arial"/>
              <a:buChar char="•"/>
            </a:pPr>
            <a:r>
              <a:rPr lang="en-US" sz="1150">
                <a:latin typeface="Arial"/>
                <a:ea typeface="Arial"/>
                <a:cs typeface="Arial"/>
                <a:sym typeface="Arial"/>
              </a:rPr>
              <a:t>Basalt image by James St. John. Shared via Creative Commons license on Flickr: </a:t>
            </a:r>
            <a:r>
              <a:rPr lang="en-US" sz="1150" u="sng">
                <a:solidFill>
                  <a:schemeClr val="hlink"/>
                </a:solidFill>
                <a:latin typeface="Arial"/>
                <a:ea typeface="Arial"/>
                <a:cs typeface="Arial"/>
                <a:sym typeface="Arial"/>
                <a:hlinkClick r:id="rId3"/>
              </a:rPr>
              <a:t>https://www.flickr.com/photos/jsjgeology/16540710327</a:t>
            </a:r>
            <a:endParaRPr sz="1150">
              <a:latin typeface="Arial"/>
              <a:ea typeface="Arial"/>
              <a:cs typeface="Arial"/>
              <a:sym typeface="Arial"/>
            </a:endParaRPr>
          </a:p>
          <a:p>
            <a:pPr marL="171450" marR="0" lvl="0" indent="-171450" algn="l" rtl="0">
              <a:lnSpc>
                <a:spcPct val="100000"/>
              </a:lnSpc>
              <a:spcBef>
                <a:spcPts val="0"/>
              </a:spcBef>
              <a:spcAft>
                <a:spcPts val="0"/>
              </a:spcAft>
              <a:buClr>
                <a:schemeClr val="dk1"/>
              </a:buClr>
              <a:buSzPts val="1150"/>
              <a:buFont typeface="Arial"/>
              <a:buChar char="•"/>
            </a:pPr>
            <a:r>
              <a:rPr lang="en-US" sz="1150">
                <a:latin typeface="Arial"/>
                <a:ea typeface="Arial"/>
                <a:cs typeface="Arial"/>
                <a:sym typeface="Arial"/>
              </a:rPr>
              <a:t>Basalt lava image public domain from Wikimedia Commons: </a:t>
            </a:r>
            <a:r>
              <a:rPr lang="en-US" sz="1150" u="sng">
                <a:solidFill>
                  <a:schemeClr val="hlink"/>
                </a:solidFill>
                <a:latin typeface="Arial"/>
                <a:ea typeface="Arial"/>
                <a:cs typeface="Arial"/>
                <a:sym typeface="Arial"/>
                <a:hlinkClick r:id="rId4"/>
              </a:rPr>
              <a:t>https://commons.wikimedia.org/wiki/File:20011005-0039_DAS_large.jpg</a:t>
            </a:r>
            <a:endParaRPr sz="1150">
              <a:latin typeface="Arial"/>
              <a:ea typeface="Arial"/>
              <a:cs typeface="Arial"/>
              <a:sym typeface="Arial"/>
            </a:endParaRPr>
          </a:p>
          <a:p>
            <a:pPr marL="171450" marR="0" lvl="0" indent="-171450" algn="l" rtl="0">
              <a:lnSpc>
                <a:spcPct val="100000"/>
              </a:lnSpc>
              <a:spcBef>
                <a:spcPts val="0"/>
              </a:spcBef>
              <a:spcAft>
                <a:spcPts val="0"/>
              </a:spcAft>
              <a:buClr>
                <a:schemeClr val="dk1"/>
              </a:buClr>
              <a:buSzPts val="1150"/>
              <a:buFont typeface="Arial"/>
              <a:buChar char="•"/>
            </a:pPr>
            <a:r>
              <a:rPr lang="en-US" sz="1150">
                <a:latin typeface="Arial"/>
                <a:ea typeface="Arial"/>
                <a:cs typeface="Arial"/>
                <a:sym typeface="Arial"/>
              </a:rPr>
              <a:t>Volcano image from Pixabay: </a:t>
            </a:r>
            <a:r>
              <a:rPr lang="en-US" sz="1150" u="sng">
                <a:solidFill>
                  <a:schemeClr val="hlink"/>
                </a:solidFill>
                <a:latin typeface="Arial"/>
                <a:ea typeface="Arial"/>
                <a:cs typeface="Arial"/>
                <a:sym typeface="Arial"/>
                <a:hlinkClick r:id="rId5"/>
              </a:rPr>
              <a:t>https://pixabay.com/photos/volcano-lava-eruption-night-heat-1784656</a:t>
            </a:r>
            <a:endParaRPr sz="1150">
              <a:latin typeface="Arial"/>
              <a:ea typeface="Arial"/>
              <a:cs typeface="Arial"/>
              <a:sym typeface="Arial"/>
            </a:endParaRPr>
          </a:p>
          <a:p>
            <a:pPr marL="171450" marR="0" lvl="0" indent="-171450" algn="l" rtl="0">
              <a:lnSpc>
                <a:spcPct val="100000"/>
              </a:lnSpc>
              <a:spcBef>
                <a:spcPts val="0"/>
              </a:spcBef>
              <a:spcAft>
                <a:spcPts val="0"/>
              </a:spcAft>
              <a:buClr>
                <a:schemeClr val="dk1"/>
              </a:buClr>
              <a:buSzPts val="1150"/>
              <a:buFont typeface="Arial"/>
              <a:buChar char="•"/>
            </a:pPr>
            <a:r>
              <a:rPr lang="en-US" sz="1150">
                <a:latin typeface="Arial"/>
                <a:ea typeface="Arial"/>
                <a:cs typeface="Arial"/>
                <a:sym typeface="Arial"/>
              </a:rPr>
              <a:t>White cliffs of Normandy image from Pixabay: </a:t>
            </a:r>
            <a:r>
              <a:rPr lang="en-US" sz="1150" u="sng">
                <a:solidFill>
                  <a:schemeClr val="hlink"/>
                </a:solidFill>
                <a:latin typeface="Arial"/>
                <a:ea typeface="Arial"/>
                <a:cs typeface="Arial"/>
                <a:sym typeface="Arial"/>
                <a:hlinkClick r:id="rId6"/>
              </a:rPr>
              <a:t>https://pixabay.com/photos/etretat-france-normandy-sea-4506072/</a:t>
            </a:r>
            <a:endParaRPr sz="1150">
              <a:latin typeface="Arial"/>
              <a:ea typeface="Arial"/>
              <a:cs typeface="Arial"/>
              <a:sym typeface="Arial"/>
            </a:endParaRPr>
          </a:p>
          <a:p>
            <a:pPr marL="0" lvl="0" indent="0" algn="l" rtl="0">
              <a:spcBef>
                <a:spcPts val="0"/>
              </a:spcBef>
              <a:spcAft>
                <a:spcPts val="0"/>
              </a:spcAft>
              <a:buNone/>
            </a:pPr>
            <a:endParaRPr sz="1150">
              <a:latin typeface="Arial"/>
              <a:ea typeface="Arial"/>
              <a:cs typeface="Arial"/>
              <a:sym typeface="Arial"/>
            </a:endParaRPr>
          </a:p>
        </p:txBody>
      </p:sp>
      <p:sp>
        <p:nvSpPr>
          <p:cNvPr id="328" name="Google Shape;328;p2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0"/>
        <p:cNvGrpSpPr/>
        <p:nvPr/>
      </p:nvGrpSpPr>
      <p:grpSpPr>
        <a:xfrm>
          <a:off x="0" y="0"/>
          <a:ext cx="0" cy="0"/>
          <a:chOff x="0" y="0"/>
          <a:chExt cx="0" cy="0"/>
        </a:xfrm>
      </p:grpSpPr>
      <p:sp>
        <p:nvSpPr>
          <p:cNvPr id="351" name="Google Shape;351;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2" name="Google Shape;352;p2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150"/>
              <a:buFont typeface="Arial"/>
              <a:buNone/>
            </a:pPr>
            <a:r>
              <a:rPr lang="en-US" sz="1150" b="0" i="0">
                <a:solidFill>
                  <a:schemeClr val="dk1"/>
                </a:solidFill>
                <a:latin typeface="Arial"/>
                <a:ea typeface="Arial"/>
                <a:cs typeface="Arial"/>
                <a:sym typeface="Arial"/>
              </a:rPr>
              <a:t>Ask for student ideas about what the rock cycle is. Describe the rock cycle with the support of this model of it. Then ask students to revise their descriptions and illustrations of it in science notebooks. If you’ll be doing the Enrich/Extend activity, tell students they will get to create their own model of the rock cycle in a format of their choice. They can create a labeled </a:t>
            </a:r>
            <a:r>
              <a:rPr lang="en-US" sz="1150">
                <a:solidFill>
                  <a:schemeClr val="dk1"/>
                </a:solidFill>
                <a:latin typeface="Arial"/>
                <a:ea typeface="Arial"/>
                <a:cs typeface="Arial"/>
                <a:sym typeface="Arial"/>
              </a:rPr>
              <a:t>diagram like this one, a short video, a diorama, or another format.</a:t>
            </a:r>
            <a:endParaRPr sz="1150" b="0" i="0">
              <a:solidFill>
                <a:schemeClr val="dk1"/>
              </a:solidFill>
              <a:latin typeface="Arial"/>
              <a:ea typeface="Arial"/>
              <a:cs typeface="Arial"/>
              <a:sym typeface="Arial"/>
            </a:endParaRPr>
          </a:p>
          <a:p>
            <a:pPr marL="0" lvl="0" indent="0" algn="l" rtl="0">
              <a:spcBef>
                <a:spcPts val="0"/>
              </a:spcBef>
              <a:spcAft>
                <a:spcPts val="0"/>
              </a:spcAft>
              <a:buNone/>
            </a:pPr>
            <a:r>
              <a:rPr lang="en-US" sz="1150" b="0" i="0">
                <a:solidFill>
                  <a:schemeClr val="dk1"/>
                </a:solidFill>
                <a:latin typeface="Arial"/>
                <a:ea typeface="Arial"/>
                <a:cs typeface="Arial"/>
                <a:sym typeface="Arial"/>
              </a:rPr>
              <a:t>Sources:</a:t>
            </a:r>
            <a:endParaRPr/>
          </a:p>
          <a:p>
            <a:pPr marL="171450" marR="0" lvl="0" indent="-171450" algn="l" rtl="0">
              <a:lnSpc>
                <a:spcPct val="100000"/>
              </a:lnSpc>
              <a:spcBef>
                <a:spcPts val="0"/>
              </a:spcBef>
              <a:spcAft>
                <a:spcPts val="0"/>
              </a:spcAft>
              <a:buClr>
                <a:schemeClr val="dk1"/>
              </a:buClr>
              <a:buSzPts val="1150"/>
              <a:buFont typeface="Arial"/>
              <a:buChar char="•"/>
            </a:pPr>
            <a:r>
              <a:rPr lang="en-US" sz="1150">
                <a:latin typeface="Arial"/>
                <a:ea typeface="Arial"/>
                <a:cs typeface="Arial"/>
                <a:sym typeface="Arial"/>
              </a:rPr>
              <a:t>“Rock Cycle” model by Siyavula Education. Shared via Creative Commons license on Flickr: </a:t>
            </a:r>
            <a:r>
              <a:rPr lang="en-US" sz="1150" u="sng">
                <a:solidFill>
                  <a:schemeClr val="hlink"/>
                </a:solidFill>
                <a:latin typeface="Arial"/>
                <a:ea typeface="Arial"/>
                <a:cs typeface="Arial"/>
                <a:sym typeface="Arial"/>
                <a:hlinkClick r:id="rId3"/>
              </a:rPr>
              <a:t>https://www.flickr.com/photos/121935927@N06/13581730833</a:t>
            </a:r>
            <a:endParaRPr sz="1150">
              <a:latin typeface="Arial"/>
              <a:ea typeface="Arial"/>
              <a:cs typeface="Arial"/>
              <a:sym typeface="Arial"/>
            </a:endParaRPr>
          </a:p>
          <a:p>
            <a:pPr marL="171450" lvl="0" indent="-171450" algn="l" rtl="0">
              <a:spcBef>
                <a:spcPts val="0"/>
              </a:spcBef>
              <a:spcAft>
                <a:spcPts val="0"/>
              </a:spcAft>
              <a:buClr>
                <a:schemeClr val="dk1"/>
              </a:buClr>
              <a:buSzPts val="1150"/>
              <a:buFont typeface="Arial"/>
              <a:buChar char="•"/>
            </a:pPr>
            <a:r>
              <a:rPr lang="en-US" sz="1150">
                <a:latin typeface="Arial"/>
                <a:ea typeface="Arial"/>
                <a:cs typeface="Arial"/>
                <a:sym typeface="Arial"/>
              </a:rPr>
              <a:t>Basalt image by James St. John. Shared via Creative Commons license on Flickr: </a:t>
            </a:r>
            <a:r>
              <a:rPr lang="en-US" sz="1150" u="sng">
                <a:solidFill>
                  <a:schemeClr val="hlink"/>
                </a:solidFill>
                <a:latin typeface="Arial"/>
                <a:ea typeface="Arial"/>
                <a:cs typeface="Arial"/>
                <a:sym typeface="Arial"/>
                <a:hlinkClick r:id="rId4"/>
              </a:rPr>
              <a:t>https://www.flickr.com/photos/jsjgeology/16540710327</a:t>
            </a:r>
            <a:endParaRPr sz="1150">
              <a:latin typeface="Arial"/>
              <a:ea typeface="Arial"/>
              <a:cs typeface="Arial"/>
              <a:sym typeface="Arial"/>
            </a:endParaRPr>
          </a:p>
          <a:p>
            <a:pPr marL="171450" marR="0" lvl="0" indent="-171450" algn="l" rtl="0">
              <a:lnSpc>
                <a:spcPct val="100000"/>
              </a:lnSpc>
              <a:spcBef>
                <a:spcPts val="0"/>
              </a:spcBef>
              <a:spcAft>
                <a:spcPts val="0"/>
              </a:spcAft>
              <a:buClr>
                <a:schemeClr val="dk1"/>
              </a:buClr>
              <a:buSzPts val="1150"/>
              <a:buFont typeface="Arial"/>
              <a:buChar char="•"/>
            </a:pPr>
            <a:r>
              <a:rPr lang="en-US" sz="1150">
                <a:latin typeface="Arial"/>
                <a:ea typeface="Arial"/>
                <a:cs typeface="Arial"/>
                <a:sym typeface="Arial"/>
              </a:rPr>
              <a:t>Basalt lava image public domain from Wikimedia Commons: </a:t>
            </a:r>
            <a:r>
              <a:rPr lang="en-US" sz="1150" u="sng">
                <a:solidFill>
                  <a:schemeClr val="hlink"/>
                </a:solidFill>
                <a:latin typeface="Arial"/>
                <a:ea typeface="Arial"/>
                <a:cs typeface="Arial"/>
                <a:sym typeface="Arial"/>
                <a:hlinkClick r:id="rId5"/>
              </a:rPr>
              <a:t>https://commons.wikimedia.org/wiki/File:20011005-0039_DAS_large.jpg</a:t>
            </a:r>
            <a:endParaRPr sz="1150">
              <a:latin typeface="Arial"/>
              <a:ea typeface="Arial"/>
              <a:cs typeface="Arial"/>
              <a:sym typeface="Arial"/>
            </a:endParaRPr>
          </a:p>
          <a:p>
            <a:pPr marL="171450" marR="0" lvl="0" indent="-171450" algn="l" rtl="0">
              <a:lnSpc>
                <a:spcPct val="100000"/>
              </a:lnSpc>
              <a:spcBef>
                <a:spcPts val="0"/>
              </a:spcBef>
              <a:spcAft>
                <a:spcPts val="0"/>
              </a:spcAft>
              <a:buClr>
                <a:schemeClr val="dk1"/>
              </a:buClr>
              <a:buSzPts val="1150"/>
              <a:buFont typeface="Arial"/>
              <a:buChar char="•"/>
            </a:pPr>
            <a:r>
              <a:rPr lang="en-US" sz="1150">
                <a:latin typeface="Arial"/>
                <a:ea typeface="Arial"/>
                <a:cs typeface="Arial"/>
                <a:sym typeface="Arial"/>
              </a:rPr>
              <a:t>Fossiliferous limestone image (and description of it) by James St. John. Shared via Creative Commons license on Flickr: </a:t>
            </a:r>
            <a:r>
              <a:rPr lang="en-US" sz="1150" u="sng">
                <a:solidFill>
                  <a:schemeClr val="hlink"/>
                </a:solidFill>
                <a:latin typeface="Arial"/>
                <a:ea typeface="Arial"/>
                <a:cs typeface="Arial"/>
                <a:sym typeface="Arial"/>
                <a:hlinkClick r:id="rId6"/>
              </a:rPr>
              <a:t>https://www.flickr.com/photos/jsjgeology/31081713990</a:t>
            </a:r>
            <a:endParaRPr sz="1150">
              <a:latin typeface="Arial"/>
              <a:ea typeface="Arial"/>
              <a:cs typeface="Arial"/>
              <a:sym typeface="Arial"/>
            </a:endParaRPr>
          </a:p>
        </p:txBody>
      </p:sp>
      <p:sp>
        <p:nvSpPr>
          <p:cNvPr id="353" name="Google Shape;353;p2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2"/>
        <p:cNvGrpSpPr/>
        <p:nvPr/>
      </p:nvGrpSpPr>
      <p:grpSpPr>
        <a:xfrm>
          <a:off x="0" y="0"/>
          <a:ext cx="0" cy="0"/>
          <a:chOff x="0" y="0"/>
          <a:chExt cx="0" cy="0"/>
        </a:xfrm>
      </p:grpSpPr>
      <p:sp>
        <p:nvSpPr>
          <p:cNvPr id="363" name="Google Shape;363;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4" name="Google Shape;364;p2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563C1"/>
              </a:buClr>
              <a:buSzPts val="1200"/>
              <a:buFont typeface="Arial"/>
              <a:buNone/>
            </a:pPr>
            <a:r>
              <a:rPr lang="en-US">
                <a:solidFill>
                  <a:srgbClr val="0563C1"/>
                </a:solidFill>
                <a:latin typeface="Arial"/>
                <a:ea typeface="Arial"/>
                <a:cs typeface="Arial"/>
                <a:sym typeface="Arial"/>
              </a:rPr>
              <a:t>Discuss the water cycle with students and how it works to erode the land and transport sediments to the ocean. </a:t>
            </a:r>
            <a:br>
              <a:rPr lang="en-US">
                <a:solidFill>
                  <a:srgbClr val="0563C1"/>
                </a:solidFill>
                <a:latin typeface="Arial"/>
                <a:ea typeface="Arial"/>
                <a:cs typeface="Arial"/>
                <a:sym typeface="Arial"/>
              </a:rPr>
            </a:br>
            <a:r>
              <a:rPr lang="en-US">
                <a:solidFill>
                  <a:srgbClr val="0563C1"/>
                </a:solidFill>
                <a:latin typeface="Arial"/>
                <a:ea typeface="Arial"/>
                <a:cs typeface="Arial"/>
                <a:sym typeface="Arial"/>
              </a:rPr>
              <a:t>Graphic and information: “</a:t>
            </a:r>
            <a:r>
              <a:rPr lang="en-US" b="0" i="0">
                <a:solidFill>
                  <a:srgbClr val="000000"/>
                </a:solidFill>
                <a:latin typeface="Arial"/>
                <a:ea typeface="Arial"/>
                <a:cs typeface="Arial"/>
                <a:sym typeface="Arial"/>
              </a:rPr>
              <a:t>The Water Cycle.” NASA:</a:t>
            </a:r>
            <a:r>
              <a:rPr lang="en-US">
                <a:solidFill>
                  <a:srgbClr val="0563C1"/>
                </a:solidFill>
                <a:latin typeface="Arial"/>
                <a:ea typeface="Arial"/>
                <a:cs typeface="Arial"/>
                <a:sym typeface="Arial"/>
              </a:rPr>
              <a:t> https://gpm.nasa.gov/education/water-cycle</a:t>
            </a:r>
            <a:endParaRPr>
              <a:latin typeface="Arial"/>
              <a:ea typeface="Arial"/>
              <a:cs typeface="Arial"/>
              <a:sym typeface="Arial"/>
            </a:endParaRPr>
          </a:p>
        </p:txBody>
      </p:sp>
      <p:sp>
        <p:nvSpPr>
          <p:cNvPr id="365" name="Google Shape;365;p2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25</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0"/>
        <p:cNvGrpSpPr/>
        <p:nvPr/>
      </p:nvGrpSpPr>
      <p:grpSpPr>
        <a:xfrm>
          <a:off x="0" y="0"/>
          <a:ext cx="0" cy="0"/>
          <a:chOff x="0" y="0"/>
          <a:chExt cx="0" cy="0"/>
        </a:xfrm>
      </p:grpSpPr>
      <p:sp>
        <p:nvSpPr>
          <p:cNvPr id="371" name="Google Shape;371;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2" name="Google Shape;372;p2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73" name="Google Shape;373;p2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9"/>
        <p:cNvGrpSpPr/>
        <p:nvPr/>
      </p:nvGrpSpPr>
      <p:grpSpPr>
        <a:xfrm>
          <a:off x="0" y="0"/>
          <a:ext cx="0" cy="0"/>
          <a:chOff x="0" y="0"/>
          <a:chExt cx="0" cy="0"/>
        </a:xfrm>
      </p:grpSpPr>
      <p:sp>
        <p:nvSpPr>
          <p:cNvPr id="380" name="Google Shape;380;p2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81" name="Google Shape;381;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8"/>
        <p:cNvGrpSpPr/>
        <p:nvPr/>
      </p:nvGrpSpPr>
      <p:grpSpPr>
        <a:xfrm>
          <a:off x="0" y="0"/>
          <a:ext cx="0" cy="0"/>
          <a:chOff x="0" y="0"/>
          <a:chExt cx="0" cy="0"/>
        </a:xfrm>
      </p:grpSpPr>
      <p:sp>
        <p:nvSpPr>
          <p:cNvPr id="389" name="Google Shape;389;p2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90" name="Google Shape;390;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1" name="Google Shape;101;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800">
                <a:latin typeface="Arial"/>
                <a:ea typeface="Arial"/>
                <a:cs typeface="Arial"/>
                <a:sym typeface="Arial"/>
              </a:rPr>
              <a:t>Sands from around the world. </a:t>
            </a:r>
            <a:endParaRPr/>
          </a:p>
          <a:p>
            <a:pPr marL="0" lvl="0" indent="0" algn="l" rtl="0">
              <a:spcBef>
                <a:spcPts val="0"/>
              </a:spcBef>
              <a:spcAft>
                <a:spcPts val="0"/>
              </a:spcAft>
              <a:buNone/>
            </a:pPr>
            <a:r>
              <a:rPr lang="en-US" sz="1800">
                <a:latin typeface="Arial"/>
                <a:ea typeface="Arial"/>
                <a:cs typeface="Arial"/>
                <a:sym typeface="Arial"/>
              </a:rPr>
              <a:t>Photos: Siim Sepp CC BY-SA 3.0: https://en.wikipedia.org/wiki/File:00065_sand_collage.jpg</a:t>
            </a:r>
            <a:endParaRPr>
              <a:latin typeface="Arial"/>
              <a:ea typeface="Arial"/>
              <a:cs typeface="Arial"/>
              <a:sym typeface="Arial"/>
            </a:endParaRPr>
          </a:p>
        </p:txBody>
      </p:sp>
      <p:sp>
        <p:nvSpPr>
          <p:cNvPr id="102" name="Google Shape;102;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9" name="Google Shape;109;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latin typeface="Arial"/>
                <a:ea typeface="Arial"/>
                <a:cs typeface="Arial"/>
                <a:sym typeface="Arial"/>
              </a:rPr>
              <a:t>The Wentworth scale gives scientists a way to categorize sediment by size. To be called sand, sediment must be at least 1/16 mm in size. Sand can be subdivided further from very coarse to very fine. </a:t>
            </a:r>
            <a:endParaRPr/>
          </a:p>
          <a:p>
            <a:pPr marL="0" lvl="0" indent="0" algn="l" rtl="0">
              <a:spcBef>
                <a:spcPts val="0"/>
              </a:spcBef>
              <a:spcAft>
                <a:spcPts val="0"/>
              </a:spcAft>
              <a:buNone/>
            </a:pPr>
            <a:r>
              <a:rPr lang="en-US">
                <a:latin typeface="Arial"/>
                <a:ea typeface="Arial"/>
                <a:cs typeface="Arial"/>
                <a:sym typeface="Arial"/>
              </a:rPr>
              <a:t>Boulder photo: HISdesign from Pixabay: https://pixabay.com/photos/rock-boulder-round-stone-nature-403774/</a:t>
            </a:r>
            <a:endParaRPr/>
          </a:p>
          <a:p>
            <a:pPr marL="0" lvl="0" indent="0" algn="l" rtl="0">
              <a:spcBef>
                <a:spcPts val="0"/>
              </a:spcBef>
              <a:spcAft>
                <a:spcPts val="0"/>
              </a:spcAft>
              <a:buNone/>
            </a:pPr>
            <a:r>
              <a:rPr lang="en-US">
                <a:latin typeface="Arial"/>
                <a:ea typeface="Arial"/>
                <a:cs typeface="Arial"/>
                <a:sym typeface="Arial"/>
              </a:rPr>
              <a:t>Basalt cobble photo (with lens cap for scale): James St. John CC BY 2.0 https://www.flickr.com/photos/jsjgeology/49934875976</a:t>
            </a:r>
            <a:endParaRPr/>
          </a:p>
          <a:p>
            <a:pPr marL="0" marR="0" lvl="0" indent="0" algn="l" rtl="0">
              <a:lnSpc>
                <a:spcPct val="100000"/>
              </a:lnSpc>
              <a:spcBef>
                <a:spcPts val="0"/>
              </a:spcBef>
              <a:spcAft>
                <a:spcPts val="0"/>
              </a:spcAft>
              <a:buClr>
                <a:schemeClr val="dk1"/>
              </a:buClr>
              <a:buSzPts val="1200"/>
              <a:buFont typeface="Arial"/>
              <a:buNone/>
            </a:pPr>
            <a:r>
              <a:rPr lang="en-US">
                <a:latin typeface="Arial"/>
                <a:ea typeface="Arial"/>
                <a:cs typeface="Arial"/>
                <a:sym typeface="Arial"/>
              </a:rPr>
              <a:t>Pebble photo: James St. John CC BY: 2.0 https://www.flickr.com/photos/jsjgeology/46986439855</a:t>
            </a:r>
            <a:endParaRPr/>
          </a:p>
          <a:p>
            <a:pPr marL="0" marR="0" lvl="0" indent="0" algn="l" rtl="0">
              <a:lnSpc>
                <a:spcPct val="100000"/>
              </a:lnSpc>
              <a:spcBef>
                <a:spcPts val="0"/>
              </a:spcBef>
              <a:spcAft>
                <a:spcPts val="0"/>
              </a:spcAft>
              <a:buClr>
                <a:schemeClr val="dk1"/>
              </a:buClr>
              <a:buSzPts val="1200"/>
              <a:buFont typeface="Arial"/>
              <a:buNone/>
            </a:pPr>
            <a:r>
              <a:rPr lang="en-US">
                <a:latin typeface="Arial"/>
                <a:ea typeface="Arial"/>
                <a:cs typeface="Arial"/>
                <a:sym typeface="Arial"/>
              </a:rPr>
              <a:t>Sediment sorting table: National Park Service: https://www.nps.gov/teachers/classrooms/sediment-sorting.htm</a:t>
            </a:r>
            <a:endParaRPr/>
          </a:p>
          <a:p>
            <a:pPr marL="0" marR="0" lvl="0" indent="0" algn="l" rtl="0">
              <a:lnSpc>
                <a:spcPct val="100000"/>
              </a:lnSpc>
              <a:spcBef>
                <a:spcPts val="0"/>
              </a:spcBef>
              <a:spcAft>
                <a:spcPts val="0"/>
              </a:spcAft>
              <a:buClr>
                <a:schemeClr val="dk1"/>
              </a:buClr>
              <a:buSzPts val="1200"/>
              <a:buFont typeface="Arial"/>
              <a:buNone/>
            </a:pPr>
            <a:r>
              <a:rPr lang="en-US">
                <a:latin typeface="Arial"/>
                <a:ea typeface="Arial"/>
                <a:cs typeface="Arial"/>
                <a:sym typeface="Arial"/>
              </a:rPr>
              <a:t>Sand and starfish photo: Pexels/FreeRangeStock: https://freerangestock.com/photos/129273/starfish-on-beach-sand-.html</a:t>
            </a:r>
            <a:endParaRPr/>
          </a:p>
          <a:p>
            <a:pPr marL="0" marR="0" lvl="0" indent="0" algn="l" rtl="0">
              <a:lnSpc>
                <a:spcPct val="100000"/>
              </a:lnSpc>
              <a:spcBef>
                <a:spcPts val="0"/>
              </a:spcBef>
              <a:spcAft>
                <a:spcPts val="0"/>
              </a:spcAft>
              <a:buClr>
                <a:schemeClr val="dk1"/>
              </a:buClr>
              <a:buSzPts val="1200"/>
              <a:buFont typeface="Calibri"/>
              <a:buNone/>
            </a:pPr>
            <a:endParaRPr>
              <a:latin typeface="Arial"/>
              <a:ea typeface="Arial"/>
              <a:cs typeface="Arial"/>
              <a:sym typeface="Arial"/>
            </a:endParaRPr>
          </a:p>
          <a:p>
            <a:pPr marL="0" marR="0" lvl="0" indent="0" algn="l" rtl="0">
              <a:lnSpc>
                <a:spcPct val="100000"/>
              </a:lnSpc>
              <a:spcBef>
                <a:spcPts val="0"/>
              </a:spcBef>
              <a:spcAft>
                <a:spcPts val="0"/>
              </a:spcAft>
              <a:buClr>
                <a:schemeClr val="dk1"/>
              </a:buClr>
              <a:buSzPts val="1200"/>
              <a:buFont typeface="Calibri"/>
              <a:buNone/>
            </a:pPr>
            <a:endParaRPr>
              <a:latin typeface="Arial"/>
              <a:ea typeface="Arial"/>
              <a:cs typeface="Arial"/>
              <a:sym typeface="Arial"/>
            </a:endParaRPr>
          </a:p>
          <a:p>
            <a:pPr marL="0" lvl="0" indent="0" algn="l" rtl="0">
              <a:spcBef>
                <a:spcPts val="0"/>
              </a:spcBef>
              <a:spcAft>
                <a:spcPts val="0"/>
              </a:spcAft>
              <a:buNone/>
            </a:pPr>
            <a:endParaRPr>
              <a:latin typeface="Arial"/>
              <a:ea typeface="Arial"/>
              <a:cs typeface="Arial"/>
              <a:sym typeface="Arial"/>
            </a:endParaRPr>
          </a:p>
        </p:txBody>
      </p:sp>
      <p:sp>
        <p:nvSpPr>
          <p:cNvPr id="110" name="Google Shape;110;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2" name="Google Shape;122;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latin typeface="Arial"/>
                <a:ea typeface="Arial"/>
                <a:cs typeface="Arial"/>
                <a:sym typeface="Arial"/>
              </a:rPr>
              <a:t>Scientists also classify sand based on how rounded the grain, versus angular. They also determine whether it is spherical or more oblong or oval-shaped. </a:t>
            </a:r>
            <a:endParaRPr/>
          </a:p>
          <a:p>
            <a:pPr marL="0" lvl="0" indent="0" algn="l" rtl="0">
              <a:spcBef>
                <a:spcPts val="0"/>
              </a:spcBef>
              <a:spcAft>
                <a:spcPts val="0"/>
              </a:spcAft>
              <a:buNone/>
            </a:pPr>
            <a:r>
              <a:rPr lang="en-US">
                <a:latin typeface="Arial"/>
                <a:ea typeface="Arial"/>
                <a:cs typeface="Arial"/>
                <a:sym typeface="Arial"/>
              </a:rPr>
              <a:t>Photo: Alexander Klepnev CC BY 4.0: https://en.wikipedia.org/wiki/Sand</a:t>
            </a:r>
            <a:endParaRPr/>
          </a:p>
        </p:txBody>
      </p:sp>
      <p:sp>
        <p:nvSpPr>
          <p:cNvPr id="123" name="Google Shape;123;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4" name="Google Shape;134;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5" name="Google Shape;135;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1" name="Google Shape;141;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Arial"/>
              <a:buNone/>
            </a:pPr>
            <a:r>
              <a:rPr lang="en-US" dirty="0">
                <a:latin typeface="Arial"/>
                <a:ea typeface="Arial"/>
                <a:cs typeface="Arial"/>
                <a:sym typeface="Arial"/>
              </a:rPr>
              <a:t>Map: Adapted from </a:t>
            </a:r>
            <a:r>
              <a:rPr lang="en-US" b="0" i="0" dirty="0">
                <a:effectLst/>
                <a:latin typeface="Open Sans" panose="020B0606030504020204" pitchFamily="34" charset="0"/>
              </a:rPr>
              <a:t>Daniel Feher,</a:t>
            </a:r>
            <a:r>
              <a:rPr lang="en-US" dirty="0">
                <a:latin typeface="Arial"/>
                <a:ea typeface="Arial"/>
                <a:cs typeface="Arial"/>
                <a:sym typeface="Arial"/>
              </a:rPr>
              <a:t> MSc, FreeWorldMaps.net, in accordance with site permissions: https://www.freeworldmaps.net/ocean/pacific</a:t>
            </a:r>
            <a:endParaRPr dirty="0"/>
          </a:p>
          <a:p>
            <a:pPr marL="0" lvl="0" indent="0" algn="l" rtl="0">
              <a:spcBef>
                <a:spcPts val="0"/>
              </a:spcBef>
              <a:spcAft>
                <a:spcPts val="0"/>
              </a:spcAft>
              <a:buNone/>
            </a:pPr>
            <a:endParaRPr dirty="0">
              <a:latin typeface="Arial"/>
              <a:ea typeface="Arial"/>
              <a:cs typeface="Arial"/>
              <a:sym typeface="Arial"/>
            </a:endParaRPr>
          </a:p>
        </p:txBody>
      </p:sp>
      <p:sp>
        <p:nvSpPr>
          <p:cNvPr id="142" name="Google Shape;142;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6" name="Google Shape;166;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7" name="Google Shape;167;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3" name="Google Shape;173;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000"/>
              <a:buFont typeface="Calibri"/>
              <a:buNone/>
            </a:pPr>
            <a:r>
              <a:rPr lang="en-US" sz="2000" dirty="0"/>
              <a:t>Photo: Justin Umholtz/NOAA</a:t>
            </a:r>
          </a:p>
          <a:p>
            <a:pPr marL="0" marR="0" lvl="0" indent="0" algn="l" defTabSz="914400" rtl="0" eaLnBrk="1" fontAlgn="auto" latinLnBrk="0" hangingPunct="1">
              <a:lnSpc>
                <a:spcPct val="100000"/>
              </a:lnSpc>
              <a:spcBef>
                <a:spcPts val="0"/>
              </a:spcBef>
              <a:spcAft>
                <a:spcPts val="0"/>
              </a:spcAft>
              <a:buClr>
                <a:schemeClr val="dk1"/>
              </a:buClr>
              <a:buSzPts val="2000"/>
              <a:buFont typeface="Calibri"/>
              <a:buNone/>
              <a:tabLst/>
              <a:defRPr/>
            </a:pPr>
            <a:r>
              <a:rPr lang="en-US" dirty="0">
                <a:latin typeface="Arial"/>
                <a:ea typeface="Arial"/>
                <a:cs typeface="Arial"/>
                <a:sym typeface="Arial"/>
              </a:rPr>
              <a:t>Map: Adapted from </a:t>
            </a:r>
            <a:r>
              <a:rPr lang="en-US" dirty="0" err="1">
                <a:latin typeface="Arial"/>
                <a:ea typeface="Arial"/>
                <a:cs typeface="Arial"/>
                <a:sym typeface="Arial"/>
              </a:rPr>
              <a:t>Kmusser</a:t>
            </a:r>
            <a:r>
              <a:rPr lang="en-US" dirty="0">
                <a:latin typeface="Arial"/>
                <a:ea typeface="Arial"/>
                <a:cs typeface="Arial"/>
                <a:sym typeface="Arial"/>
              </a:rPr>
              <a:t> CC BY-SA 3.0: https://commons.wikimedia.org/wiki/File:Hawaii_Island_topographic_map-en-loihi.svg</a:t>
            </a:r>
            <a:endParaRPr lang="en-US" dirty="0"/>
          </a:p>
          <a:p>
            <a:pPr marL="0" marR="0" lvl="0" indent="0" algn="l" rtl="0">
              <a:lnSpc>
                <a:spcPct val="100000"/>
              </a:lnSpc>
              <a:spcBef>
                <a:spcPts val="0"/>
              </a:spcBef>
              <a:spcAft>
                <a:spcPts val="0"/>
              </a:spcAft>
              <a:buClr>
                <a:schemeClr val="dk1"/>
              </a:buClr>
              <a:buSzPts val="2000"/>
              <a:buFont typeface="Calibri"/>
              <a:buNone/>
            </a:pPr>
            <a:endParaRPr dirty="0"/>
          </a:p>
        </p:txBody>
      </p:sp>
      <p:sp>
        <p:nvSpPr>
          <p:cNvPr id="174" name="Google Shape;174;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5"/>
        <p:cNvGrpSpPr/>
        <p:nvPr/>
      </p:nvGrpSpPr>
      <p:grpSpPr>
        <a:xfrm>
          <a:off x="0" y="0"/>
          <a:ext cx="0" cy="0"/>
          <a:chOff x="0" y="0"/>
          <a:chExt cx="0" cy="0"/>
        </a:xfrm>
      </p:grpSpPr>
      <p:sp>
        <p:nvSpPr>
          <p:cNvPr id="16" name="Google Shape;16;p3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 name="Google Shape;17;p3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 name="Google Shape;18;p3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3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39"/>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3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3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3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40"/>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40"/>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4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4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4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9"/>
        <p:cNvGrpSpPr/>
        <p:nvPr/>
      </p:nvGrpSpPr>
      <p:grpSpPr>
        <a:xfrm>
          <a:off x="0" y="0"/>
          <a:ext cx="0" cy="0"/>
          <a:chOff x="0" y="0"/>
          <a:chExt cx="0" cy="0"/>
        </a:xfrm>
      </p:grpSpPr>
      <p:sp>
        <p:nvSpPr>
          <p:cNvPr id="20" name="Google Shape;20;p3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 name="Google Shape;21;p3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2" name="Google Shape;22;p3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 name="Google Shape;23;p3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 name="Google Shape;24;p3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5"/>
        <p:cNvGrpSpPr/>
        <p:nvPr/>
      </p:nvGrpSpPr>
      <p:grpSpPr>
        <a:xfrm>
          <a:off x="0" y="0"/>
          <a:ext cx="0" cy="0"/>
          <a:chOff x="0" y="0"/>
          <a:chExt cx="0" cy="0"/>
        </a:xfrm>
      </p:grpSpPr>
      <p:sp>
        <p:nvSpPr>
          <p:cNvPr id="26" name="Google Shape;26;p32"/>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 name="Google Shape;27;p32"/>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28" name="Google Shape;28;p3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 name="Google Shape;29;p3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 name="Google Shape;30;p3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1"/>
        <p:cNvGrpSpPr/>
        <p:nvPr/>
      </p:nvGrpSpPr>
      <p:grpSpPr>
        <a:xfrm>
          <a:off x="0" y="0"/>
          <a:ext cx="0" cy="0"/>
          <a:chOff x="0" y="0"/>
          <a:chExt cx="0" cy="0"/>
        </a:xfrm>
      </p:grpSpPr>
      <p:sp>
        <p:nvSpPr>
          <p:cNvPr id="32" name="Google Shape;32;p33"/>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 name="Google Shape;33;p33"/>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4" name="Google Shape;34;p3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3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 name="Google Shape;36;p3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7"/>
        <p:cNvGrpSpPr/>
        <p:nvPr/>
      </p:nvGrpSpPr>
      <p:grpSpPr>
        <a:xfrm>
          <a:off x="0" y="0"/>
          <a:ext cx="0" cy="0"/>
          <a:chOff x="0" y="0"/>
          <a:chExt cx="0" cy="0"/>
        </a:xfrm>
      </p:grpSpPr>
      <p:sp>
        <p:nvSpPr>
          <p:cNvPr id="38" name="Google Shape;38;p3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9" name="Google Shape;39;p34"/>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34"/>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1" name="Google Shape;41;p3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 name="Google Shape;42;p3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3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4"/>
        <p:cNvGrpSpPr/>
        <p:nvPr/>
      </p:nvGrpSpPr>
      <p:grpSpPr>
        <a:xfrm>
          <a:off x="0" y="0"/>
          <a:ext cx="0" cy="0"/>
          <a:chOff x="0" y="0"/>
          <a:chExt cx="0" cy="0"/>
        </a:xfrm>
      </p:grpSpPr>
      <p:sp>
        <p:nvSpPr>
          <p:cNvPr id="45" name="Google Shape;45;p35"/>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6" name="Google Shape;46;p35"/>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7" name="Google Shape;47;p35"/>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8" name="Google Shape;48;p35"/>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9" name="Google Shape;49;p35"/>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0" name="Google Shape;50;p3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 name="Google Shape;51;p3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3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3"/>
        <p:cNvGrpSpPr/>
        <p:nvPr/>
      </p:nvGrpSpPr>
      <p:grpSpPr>
        <a:xfrm>
          <a:off x="0" y="0"/>
          <a:ext cx="0" cy="0"/>
          <a:chOff x="0" y="0"/>
          <a:chExt cx="0" cy="0"/>
        </a:xfrm>
      </p:grpSpPr>
      <p:sp>
        <p:nvSpPr>
          <p:cNvPr id="54" name="Google Shape;54;p3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5" name="Google Shape;55;p3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3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3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37"/>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37"/>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37"/>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3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3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3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38"/>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38"/>
          <p:cNvSpPr>
            <a:spLocks noGrp="1"/>
          </p:cNvSpPr>
          <p:nvPr>
            <p:ph type="pic" idx="2"/>
          </p:nvPr>
        </p:nvSpPr>
        <p:spPr>
          <a:xfrm>
            <a:off x="5183188" y="987425"/>
            <a:ext cx="6172200" cy="4873625"/>
          </a:xfrm>
          <a:prstGeom prst="rect">
            <a:avLst/>
          </a:prstGeom>
          <a:noFill/>
          <a:ln>
            <a:noFill/>
          </a:ln>
        </p:spPr>
      </p:sp>
      <p:sp>
        <p:nvSpPr>
          <p:cNvPr id="68" name="Google Shape;68;p38"/>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3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3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3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9"/>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2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2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2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5.jpg"/><Relationship Id="rId5" Type="http://schemas.openxmlformats.org/officeDocument/2006/relationships/image" Target="../media/image14.png"/><Relationship Id="rId4" Type="http://schemas.openxmlformats.org/officeDocument/2006/relationships/image" Target="../media/image13.jpg"/></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4.png"/><Relationship Id="rId4" Type="http://schemas.openxmlformats.org/officeDocument/2006/relationships/image" Target="../media/image16.jpg"/></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18.jpg"/><Relationship Id="rId4" Type="http://schemas.openxmlformats.org/officeDocument/2006/relationships/image" Target="../media/image17.jpg"/></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20.jpg"/><Relationship Id="rId4" Type="http://schemas.openxmlformats.org/officeDocument/2006/relationships/image" Target="../media/image19.jpg"/></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18.jpg"/><Relationship Id="rId4" Type="http://schemas.openxmlformats.org/officeDocument/2006/relationships/image" Target="../media/image21.jpg"/></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15.jpg"/><Relationship Id="rId4" Type="http://schemas.openxmlformats.org/officeDocument/2006/relationships/image" Target="../media/image22.jpg"/></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24.jpg"/><Relationship Id="rId4" Type="http://schemas.openxmlformats.org/officeDocument/2006/relationships/image" Target="../media/image19.jpg"/></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25.jpg"/></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26.jpg"/></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7.jpg"/></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jpg"/></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17.jpg"/><Relationship Id="rId5" Type="http://schemas.openxmlformats.org/officeDocument/2006/relationships/image" Target="../media/image29.jpg"/><Relationship Id="rId4" Type="http://schemas.openxmlformats.org/officeDocument/2006/relationships/image" Target="../media/image28.jpg"/></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22.jpg"/></Relationships>
</file>

<file path=ppt/slides/_rels/slide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2.xml"/><Relationship Id="rId1" Type="http://schemas.openxmlformats.org/officeDocument/2006/relationships/slideLayout" Target="../slideLayouts/slideLayout3.xml"/><Relationship Id="rId4" Type="http://schemas.openxmlformats.org/officeDocument/2006/relationships/image" Target="../media/image30.jpg"/></Relationships>
</file>

<file path=ppt/slides/_rels/slide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3.xml"/><Relationship Id="rId1" Type="http://schemas.openxmlformats.org/officeDocument/2006/relationships/slideLayout" Target="../slideLayouts/slideLayout3.xml"/><Relationship Id="rId6" Type="http://schemas.openxmlformats.org/officeDocument/2006/relationships/image" Target="../media/image33.jpg"/><Relationship Id="rId5" Type="http://schemas.openxmlformats.org/officeDocument/2006/relationships/image" Target="../media/image32.jpg"/><Relationship Id="rId4" Type="http://schemas.openxmlformats.org/officeDocument/2006/relationships/image" Target="../media/image31.jpg"/></Relationships>
</file>

<file path=ppt/slides/_rels/slide24.xml.rels><?xml version="1.0" encoding="UTF-8" standalone="yes"?>
<Relationships xmlns="http://schemas.openxmlformats.org/package/2006/relationships"><Relationship Id="rId8" Type="http://schemas.openxmlformats.org/officeDocument/2006/relationships/image" Target="../media/image38.jpg"/><Relationship Id="rId3" Type="http://schemas.openxmlformats.org/officeDocument/2006/relationships/image" Target="../media/image5.png"/><Relationship Id="rId7" Type="http://schemas.openxmlformats.org/officeDocument/2006/relationships/image" Target="../media/image37.jpg"/><Relationship Id="rId2" Type="http://schemas.openxmlformats.org/officeDocument/2006/relationships/notesSlide" Target="../notesSlides/notesSlide24.xml"/><Relationship Id="rId1" Type="http://schemas.openxmlformats.org/officeDocument/2006/relationships/slideLayout" Target="../slideLayouts/slideLayout3.xml"/><Relationship Id="rId6" Type="http://schemas.openxmlformats.org/officeDocument/2006/relationships/image" Target="../media/image36.jpg"/><Relationship Id="rId5" Type="http://schemas.openxmlformats.org/officeDocument/2006/relationships/image" Target="../media/image35.jpg"/><Relationship Id="rId4" Type="http://schemas.openxmlformats.org/officeDocument/2006/relationships/image" Target="../media/image34.png"/></Relationships>
</file>

<file path=ppt/slides/_rels/slide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5.xml"/><Relationship Id="rId1" Type="http://schemas.openxmlformats.org/officeDocument/2006/relationships/slideLayout" Target="../slideLayouts/slideLayout3.xml"/><Relationship Id="rId4" Type="http://schemas.openxmlformats.org/officeDocument/2006/relationships/image" Target="../media/image39.png"/></Relationships>
</file>

<file path=ppt/slides/_rels/slide2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40.jpg"/></Relationships>
</file>

<file path=ppt/slides/_rels/slide2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4.jp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jpg"/><Relationship Id="rId4" Type="http://schemas.openxmlformats.org/officeDocument/2006/relationships/image" Target="../media/image6.jp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9.jpg"/></Relationships>
</file>

<file path=ppt/slides/_rels/slide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pic>
        <p:nvPicPr>
          <p:cNvPr id="89" name="Google Shape;89;p1">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0" y="0"/>
            <a:ext cx="12192000" cy="6858000"/>
          </a:xfrm>
          <a:prstGeom prst="rect">
            <a:avLst/>
          </a:prstGeom>
          <a:noFill/>
          <a:ln>
            <a:noFill/>
          </a:ln>
        </p:spPr>
      </p:pic>
      <p:sp>
        <p:nvSpPr>
          <p:cNvPr id="90" name="Google Shape;90;p1"/>
          <p:cNvSpPr txBox="1">
            <a:spLocks noGrp="1"/>
          </p:cNvSpPr>
          <p:nvPr>
            <p:ph type="title" idx="4294967295"/>
          </p:nvPr>
        </p:nvSpPr>
        <p:spPr>
          <a:xfrm>
            <a:off x="0" y="1701999"/>
            <a:ext cx="12192000" cy="2387600"/>
          </a:xfrm>
          <a:prstGeom prst="rect">
            <a:avLst/>
          </a:prstGeom>
          <a:noFill/>
          <a:ln>
            <a:noFill/>
          </a:ln>
        </p:spPr>
        <p:txBody>
          <a:bodyPr spcFirstLastPara="1" wrap="square" lIns="91425" tIns="45700" rIns="91425" bIns="45700" anchor="t" anchorCtr="0">
            <a:normAutofit/>
          </a:bodyPr>
          <a:lstStyle/>
          <a:p>
            <a:pPr marL="0" marR="0" lvl="0" indent="0" algn="ctr" rtl="0">
              <a:lnSpc>
                <a:spcPct val="90000"/>
              </a:lnSpc>
              <a:spcBef>
                <a:spcPts val="0"/>
              </a:spcBef>
              <a:spcAft>
                <a:spcPts val="0"/>
              </a:spcAft>
              <a:buClr>
                <a:schemeClr val="lt1"/>
              </a:buClr>
              <a:buSzPts val="4400"/>
              <a:buFont typeface="Arial"/>
              <a:buNone/>
            </a:pPr>
            <a:r>
              <a:rPr lang="en-US" sz="4400" b="0" i="0" u="none" strike="noStrike" cap="none">
                <a:solidFill>
                  <a:schemeClr val="lt1"/>
                </a:solidFill>
                <a:latin typeface="Arial"/>
                <a:ea typeface="Arial"/>
                <a:cs typeface="Arial"/>
                <a:sym typeface="Arial"/>
              </a:rPr>
              <a:t>Sifting Sanctuary Sands</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pic>
        <p:nvPicPr>
          <p:cNvPr id="191" name="Google Shape;191;p10">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0" y="1676"/>
            <a:ext cx="12192000" cy="6865152"/>
          </a:xfrm>
          <a:prstGeom prst="rect">
            <a:avLst/>
          </a:prstGeom>
          <a:noFill/>
          <a:ln>
            <a:noFill/>
          </a:ln>
        </p:spPr>
      </p:pic>
      <p:sp>
        <p:nvSpPr>
          <p:cNvPr id="192" name="Google Shape;192;p10"/>
          <p:cNvSpPr txBox="1">
            <a:spLocks noGrp="1"/>
          </p:cNvSpPr>
          <p:nvPr>
            <p:ph type="title" idx="4294967295"/>
          </p:nvPr>
        </p:nvSpPr>
        <p:spPr>
          <a:xfrm>
            <a:off x="2570493" y="387366"/>
            <a:ext cx="6491615" cy="70788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lt1"/>
              </a:buClr>
              <a:buSzPts val="4000"/>
              <a:buFont typeface="Arial"/>
              <a:buNone/>
            </a:pPr>
            <a:r>
              <a:rPr lang="en-US" sz="4000" b="0" i="0" u="none" strike="noStrike" cap="none" dirty="0">
                <a:solidFill>
                  <a:schemeClr val="lt1"/>
                </a:solidFill>
                <a:latin typeface="Arial"/>
                <a:ea typeface="Arial"/>
                <a:cs typeface="Arial"/>
                <a:sym typeface="Arial"/>
              </a:rPr>
              <a:t>B. Where’s this beach?</a:t>
            </a:r>
            <a:endParaRPr dirty="0"/>
          </a:p>
        </p:txBody>
      </p:sp>
      <p:sp>
        <p:nvSpPr>
          <p:cNvPr id="193" name="Google Shape;193;p10"/>
          <p:cNvSpPr txBox="1">
            <a:spLocks noGrp="1"/>
          </p:cNvSpPr>
          <p:nvPr>
            <p:ph type="body" idx="1"/>
          </p:nvPr>
        </p:nvSpPr>
        <p:spPr>
          <a:xfrm>
            <a:off x="344244" y="2038249"/>
            <a:ext cx="4251383" cy="3620272"/>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Clr>
                <a:schemeClr val="lt1"/>
              </a:buClr>
              <a:buSzPts val="2500"/>
              <a:buChar char="•"/>
            </a:pPr>
            <a:r>
              <a:rPr lang="en-US" sz="2500" dirty="0">
                <a:solidFill>
                  <a:schemeClr val="lt1"/>
                </a:solidFill>
                <a:latin typeface="Arial"/>
                <a:ea typeface="Arial"/>
                <a:cs typeface="Arial"/>
                <a:sym typeface="Arial"/>
              </a:rPr>
              <a:t>Color?</a:t>
            </a:r>
            <a:endParaRPr dirty="0"/>
          </a:p>
          <a:p>
            <a:pPr marL="228600" lvl="0" indent="-228600" algn="l" rtl="0">
              <a:lnSpc>
                <a:spcPct val="90000"/>
              </a:lnSpc>
              <a:spcBef>
                <a:spcPts val="1000"/>
              </a:spcBef>
              <a:spcAft>
                <a:spcPts val="0"/>
              </a:spcAft>
              <a:buClr>
                <a:schemeClr val="lt1"/>
              </a:buClr>
              <a:buSzPts val="2500"/>
              <a:buChar char="•"/>
            </a:pPr>
            <a:r>
              <a:rPr lang="en-US" sz="2500" dirty="0">
                <a:solidFill>
                  <a:schemeClr val="lt1"/>
                </a:solidFill>
                <a:latin typeface="Arial"/>
                <a:ea typeface="Arial"/>
                <a:cs typeface="Arial"/>
                <a:sym typeface="Arial"/>
              </a:rPr>
              <a:t>Grain size?</a:t>
            </a:r>
            <a:endParaRPr dirty="0"/>
          </a:p>
          <a:p>
            <a:pPr marL="228600" lvl="0" indent="-228600" algn="l" rtl="0">
              <a:lnSpc>
                <a:spcPct val="90000"/>
              </a:lnSpc>
              <a:spcBef>
                <a:spcPts val="1000"/>
              </a:spcBef>
              <a:spcAft>
                <a:spcPts val="0"/>
              </a:spcAft>
              <a:buClr>
                <a:schemeClr val="lt1"/>
              </a:buClr>
              <a:buSzPts val="2500"/>
              <a:buChar char="•"/>
            </a:pPr>
            <a:r>
              <a:rPr lang="en-US" sz="2500" dirty="0">
                <a:solidFill>
                  <a:schemeClr val="lt1"/>
                </a:solidFill>
                <a:latin typeface="Arial"/>
                <a:ea typeface="Arial"/>
                <a:cs typeface="Arial"/>
                <a:sym typeface="Arial"/>
              </a:rPr>
              <a:t>Shape?</a:t>
            </a:r>
            <a:endParaRPr dirty="0"/>
          </a:p>
          <a:p>
            <a:pPr marL="228600" lvl="0" indent="-228600" algn="l" rtl="0">
              <a:lnSpc>
                <a:spcPct val="90000"/>
              </a:lnSpc>
              <a:spcBef>
                <a:spcPts val="1000"/>
              </a:spcBef>
              <a:spcAft>
                <a:spcPts val="0"/>
              </a:spcAft>
              <a:buClr>
                <a:schemeClr val="lt1"/>
              </a:buClr>
              <a:buSzPts val="2500"/>
              <a:buChar char="•"/>
            </a:pPr>
            <a:r>
              <a:rPr lang="en-US" sz="2500" dirty="0">
                <a:solidFill>
                  <a:schemeClr val="lt1"/>
                </a:solidFill>
                <a:latin typeface="Arial"/>
                <a:ea typeface="Arial"/>
                <a:cs typeface="Arial"/>
                <a:sym typeface="Arial"/>
              </a:rPr>
              <a:t>Source?</a:t>
            </a:r>
            <a:endParaRPr dirty="0"/>
          </a:p>
          <a:p>
            <a:pPr marL="228600" lvl="0" indent="-228600" algn="l" rtl="0">
              <a:lnSpc>
                <a:spcPct val="120000"/>
              </a:lnSpc>
              <a:spcBef>
                <a:spcPts val="1000"/>
              </a:spcBef>
              <a:spcAft>
                <a:spcPts val="0"/>
              </a:spcAft>
              <a:buClr>
                <a:schemeClr val="lt1"/>
              </a:buClr>
              <a:buSzPts val="2500"/>
              <a:buChar char="•"/>
            </a:pPr>
            <a:r>
              <a:rPr lang="en-US" sz="2500" dirty="0">
                <a:solidFill>
                  <a:schemeClr val="lt1"/>
                </a:solidFill>
                <a:latin typeface="Arial"/>
                <a:ea typeface="Arial"/>
                <a:cs typeface="Arial"/>
                <a:sym typeface="Arial"/>
              </a:rPr>
              <a:t>Olympic Coast National Marine Sanctuary! (Location B, #7)</a:t>
            </a:r>
            <a:br>
              <a:rPr lang="en-US" sz="2500" dirty="0">
                <a:solidFill>
                  <a:schemeClr val="lt1"/>
                </a:solidFill>
                <a:latin typeface="Arial"/>
                <a:ea typeface="Arial"/>
                <a:cs typeface="Arial"/>
                <a:sym typeface="Arial"/>
              </a:rPr>
            </a:br>
            <a:endParaRPr sz="2500" dirty="0">
              <a:solidFill>
                <a:schemeClr val="lt1"/>
              </a:solidFill>
              <a:latin typeface="Arial"/>
              <a:ea typeface="Arial"/>
              <a:cs typeface="Arial"/>
              <a:sym typeface="Arial"/>
            </a:endParaRPr>
          </a:p>
          <a:p>
            <a:pPr marL="228600" lvl="0" indent="-69850" algn="l" rtl="0">
              <a:lnSpc>
                <a:spcPct val="90000"/>
              </a:lnSpc>
              <a:spcBef>
                <a:spcPts val="1000"/>
              </a:spcBef>
              <a:spcAft>
                <a:spcPts val="0"/>
              </a:spcAft>
              <a:buClr>
                <a:schemeClr val="dk1"/>
              </a:buClr>
              <a:buSzPts val="2500"/>
              <a:buNone/>
            </a:pPr>
            <a:endParaRPr sz="2500" dirty="0">
              <a:latin typeface="Arial"/>
              <a:ea typeface="Arial"/>
              <a:cs typeface="Arial"/>
              <a:sym typeface="Arial"/>
            </a:endParaRPr>
          </a:p>
          <a:p>
            <a:pPr marL="228600" lvl="0" indent="-69850" algn="l" rtl="0">
              <a:lnSpc>
                <a:spcPct val="90000"/>
              </a:lnSpc>
              <a:spcBef>
                <a:spcPts val="1000"/>
              </a:spcBef>
              <a:spcAft>
                <a:spcPts val="0"/>
              </a:spcAft>
              <a:buClr>
                <a:schemeClr val="dk1"/>
              </a:buClr>
              <a:buSzPts val="2500"/>
              <a:buNone/>
            </a:pPr>
            <a:endParaRPr sz="2500" dirty="0">
              <a:latin typeface="Arial"/>
              <a:ea typeface="Arial"/>
              <a:cs typeface="Arial"/>
              <a:sym typeface="Arial"/>
            </a:endParaRPr>
          </a:p>
        </p:txBody>
      </p:sp>
      <p:pic>
        <p:nvPicPr>
          <p:cNvPr id="194" name="Google Shape;194;p10" descr="Grains are a mix of dark grey, light grey, white, off-white and tan. Some grains are rounded and smooth and some are oblong. They range in size from 2 mm to 0.5 cm."/>
          <p:cNvPicPr preferRelativeResize="0"/>
          <p:nvPr/>
        </p:nvPicPr>
        <p:blipFill rotWithShape="1">
          <a:blip r:embed="rId4">
            <a:alphaModFix/>
          </a:blip>
          <a:srcRect/>
          <a:stretch/>
        </p:blipFill>
        <p:spPr>
          <a:xfrm>
            <a:off x="5313005" y="2044208"/>
            <a:ext cx="6179289" cy="4634467"/>
          </a:xfrm>
          <a:prstGeom prst="rect">
            <a:avLst/>
          </a:prstGeom>
          <a:noFill/>
          <a:ln>
            <a:noFill/>
          </a:ln>
        </p:spPr>
      </p:pic>
      <p:pic>
        <p:nvPicPr>
          <p:cNvPr id="195" name="Google Shape;195;p10">
            <a:extLst>
              <a:ext uri="{C183D7F6-B498-43B3-948B-1728B52AA6E4}">
                <adec:decorative xmlns:adec="http://schemas.microsoft.com/office/drawing/2017/decorative" val="1"/>
              </a:ext>
            </a:extLst>
          </p:cNvPr>
          <p:cNvPicPr preferRelativeResize="0"/>
          <p:nvPr/>
        </p:nvPicPr>
        <p:blipFill rotWithShape="1">
          <a:blip r:embed="rId5">
            <a:alphaModFix/>
          </a:blip>
          <a:srcRect l="1156" t="2998" r="24222" b="4174"/>
          <a:stretch/>
        </p:blipFill>
        <p:spPr>
          <a:xfrm>
            <a:off x="5313005" y="5617440"/>
            <a:ext cx="6179288" cy="1061235"/>
          </a:xfrm>
          <a:prstGeom prst="rect">
            <a:avLst/>
          </a:prstGeom>
          <a:noFill/>
          <a:ln>
            <a:noFill/>
          </a:ln>
        </p:spPr>
      </p:pic>
      <p:grpSp>
        <p:nvGrpSpPr>
          <p:cNvPr id="196" name="Google Shape;196;p10" descr="Map of the western U.S. showing the location of Olympic Coast on the northwest tip of Washington state"/>
          <p:cNvGrpSpPr/>
          <p:nvPr/>
        </p:nvGrpSpPr>
        <p:grpSpPr>
          <a:xfrm>
            <a:off x="3018361" y="2038249"/>
            <a:ext cx="3966333" cy="4634467"/>
            <a:chOff x="3018361" y="1775852"/>
            <a:chExt cx="4293406" cy="4956759"/>
          </a:xfrm>
        </p:grpSpPr>
        <p:pic>
          <p:nvPicPr>
            <p:cNvPr id="197" name="Google Shape;197;p10"/>
            <p:cNvPicPr preferRelativeResize="0"/>
            <p:nvPr/>
          </p:nvPicPr>
          <p:blipFill rotWithShape="1">
            <a:blip r:embed="rId6">
              <a:alphaModFix/>
            </a:blip>
            <a:srcRect r="41951" b="13555"/>
            <a:stretch/>
          </p:blipFill>
          <p:spPr>
            <a:xfrm>
              <a:off x="4339449" y="1775852"/>
              <a:ext cx="2972318" cy="4956759"/>
            </a:xfrm>
            <a:prstGeom prst="rect">
              <a:avLst/>
            </a:prstGeom>
            <a:noFill/>
            <a:ln>
              <a:noFill/>
            </a:ln>
          </p:spPr>
        </p:pic>
        <p:cxnSp>
          <p:nvCxnSpPr>
            <p:cNvPr id="198" name="Google Shape;198;p10" descr="Arrow pointing to Olympic Coast"/>
            <p:cNvCxnSpPr/>
            <p:nvPr/>
          </p:nvCxnSpPr>
          <p:spPr>
            <a:xfrm rot="10800000" flipH="1">
              <a:off x="3018361" y="2166794"/>
              <a:ext cx="1563829" cy="1681591"/>
            </a:xfrm>
            <a:prstGeom prst="straightConnector1">
              <a:avLst/>
            </a:prstGeom>
            <a:solidFill>
              <a:schemeClr val="accent1"/>
            </a:solidFill>
            <a:ln w="76200" cap="flat" cmpd="sng">
              <a:solidFill>
                <a:schemeClr val="lt1"/>
              </a:solidFill>
              <a:prstDash val="solid"/>
              <a:round/>
              <a:headEnd type="none" w="sm" len="sm"/>
              <a:tailEnd type="triangle" w="med" len="med"/>
            </a:ln>
            <a:effectLst>
              <a:outerShdw blurRad="50800" dist="38100" dir="2700000" algn="tl" rotWithShape="0">
                <a:srgbClr val="000000">
                  <a:alpha val="40000"/>
                </a:srgbClr>
              </a:outerShdw>
            </a:effectLst>
          </p:spPr>
        </p:cxn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3">
                                            <p:txEl>
                                              <p:pRg st="0" end="0"/>
                                            </p:txEl>
                                          </p:spTgt>
                                        </p:tgtEl>
                                        <p:attrNameLst>
                                          <p:attrName>style.visibility</p:attrName>
                                        </p:attrNameLst>
                                      </p:cBhvr>
                                      <p:to>
                                        <p:strVal val="visible"/>
                                      </p:to>
                                    </p:set>
                                    <p:animEffect transition="in" filter="fade">
                                      <p:cBhvr>
                                        <p:cTn id="7" dur="500"/>
                                        <p:tgtEl>
                                          <p:spTgt spid="19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93">
                                            <p:txEl>
                                              <p:pRg st="1" end="1"/>
                                            </p:txEl>
                                          </p:spTgt>
                                        </p:tgtEl>
                                        <p:attrNameLst>
                                          <p:attrName>style.visibility</p:attrName>
                                        </p:attrNameLst>
                                      </p:cBhvr>
                                      <p:to>
                                        <p:strVal val="visible"/>
                                      </p:to>
                                    </p:set>
                                    <p:animEffect transition="in" filter="fade">
                                      <p:cBhvr>
                                        <p:cTn id="12" dur="500"/>
                                        <p:tgtEl>
                                          <p:spTgt spid="19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93">
                                            <p:txEl>
                                              <p:pRg st="2" end="2"/>
                                            </p:txEl>
                                          </p:spTgt>
                                        </p:tgtEl>
                                        <p:attrNameLst>
                                          <p:attrName>style.visibility</p:attrName>
                                        </p:attrNameLst>
                                      </p:cBhvr>
                                      <p:to>
                                        <p:strVal val="visible"/>
                                      </p:to>
                                    </p:set>
                                    <p:animEffect transition="in" filter="fade">
                                      <p:cBhvr>
                                        <p:cTn id="17" dur="500"/>
                                        <p:tgtEl>
                                          <p:spTgt spid="19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93">
                                            <p:txEl>
                                              <p:pRg st="3" end="3"/>
                                            </p:txEl>
                                          </p:spTgt>
                                        </p:tgtEl>
                                        <p:attrNameLst>
                                          <p:attrName>style.visibility</p:attrName>
                                        </p:attrNameLst>
                                      </p:cBhvr>
                                      <p:to>
                                        <p:strVal val="visible"/>
                                      </p:to>
                                    </p:set>
                                    <p:animEffect transition="in" filter="fade">
                                      <p:cBhvr>
                                        <p:cTn id="22" dur="500"/>
                                        <p:tgtEl>
                                          <p:spTgt spid="19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93">
                                            <p:txEl>
                                              <p:pRg st="4" end="4"/>
                                            </p:txEl>
                                          </p:spTgt>
                                        </p:tgtEl>
                                        <p:attrNameLst>
                                          <p:attrName>style.visibility</p:attrName>
                                        </p:attrNameLst>
                                      </p:cBhvr>
                                      <p:to>
                                        <p:strVal val="visible"/>
                                      </p:to>
                                    </p:set>
                                    <p:animEffect transition="in" filter="fade">
                                      <p:cBhvr>
                                        <p:cTn id="27" dur="500"/>
                                        <p:tgtEl>
                                          <p:spTgt spid="19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93">
                                            <p:txEl>
                                              <p:pRg st="5" end="5"/>
                                            </p:txEl>
                                          </p:spTgt>
                                        </p:tgtEl>
                                        <p:attrNameLst>
                                          <p:attrName>style.visibility</p:attrName>
                                        </p:attrNameLst>
                                      </p:cBhvr>
                                      <p:to>
                                        <p:strVal val="visible"/>
                                      </p:to>
                                    </p:set>
                                    <p:animEffect transition="in" filter="fade">
                                      <p:cBhvr>
                                        <p:cTn id="32" dur="500"/>
                                        <p:tgtEl>
                                          <p:spTgt spid="19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93">
                                            <p:txEl>
                                              <p:pRg st="6" end="6"/>
                                            </p:txEl>
                                          </p:spTgt>
                                        </p:tgtEl>
                                        <p:attrNameLst>
                                          <p:attrName>style.visibility</p:attrName>
                                        </p:attrNameLst>
                                      </p:cBhvr>
                                      <p:to>
                                        <p:strVal val="visible"/>
                                      </p:to>
                                    </p:set>
                                    <p:animEffect transition="in" filter="fade">
                                      <p:cBhvr>
                                        <p:cTn id="37" dur="500"/>
                                        <p:tgtEl>
                                          <p:spTgt spid="19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96"/>
                                        </p:tgtEl>
                                        <p:attrNameLst>
                                          <p:attrName>style.visibility</p:attrName>
                                        </p:attrNameLst>
                                      </p:cBhvr>
                                      <p:to>
                                        <p:strVal val="visible"/>
                                      </p:to>
                                    </p:set>
                                    <p:animEffect transition="in" filter="fade">
                                      <p:cBhvr>
                                        <p:cTn id="42" dur="500"/>
                                        <p:tgtEl>
                                          <p:spTgt spid="1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03"/>
        <p:cNvGrpSpPr/>
        <p:nvPr/>
      </p:nvGrpSpPr>
      <p:grpSpPr>
        <a:xfrm>
          <a:off x="0" y="0"/>
          <a:ext cx="0" cy="0"/>
          <a:chOff x="0" y="0"/>
          <a:chExt cx="0" cy="0"/>
        </a:xfrm>
      </p:grpSpPr>
      <p:pic>
        <p:nvPicPr>
          <p:cNvPr id="204" name="Google Shape;204;p11">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0" y="1676"/>
            <a:ext cx="12192000" cy="6865152"/>
          </a:xfrm>
          <a:prstGeom prst="rect">
            <a:avLst/>
          </a:prstGeom>
          <a:noFill/>
          <a:ln>
            <a:noFill/>
          </a:ln>
        </p:spPr>
      </p:pic>
      <p:pic>
        <p:nvPicPr>
          <p:cNvPr id="205" name="Google Shape;205;p11" descr="Sand is a mix of black, white and tan grains, mostly irregular oblong shapes. Most grains are approximately 2 mm; others are 0.5 cm."/>
          <p:cNvPicPr preferRelativeResize="0"/>
          <p:nvPr/>
        </p:nvPicPr>
        <p:blipFill rotWithShape="1">
          <a:blip r:embed="rId4">
            <a:alphaModFix/>
          </a:blip>
          <a:srcRect t="7646" b="5871"/>
          <a:stretch/>
        </p:blipFill>
        <p:spPr>
          <a:xfrm>
            <a:off x="3650247" y="1626451"/>
            <a:ext cx="8541753" cy="5241530"/>
          </a:xfrm>
          <a:prstGeom prst="rect">
            <a:avLst/>
          </a:prstGeom>
          <a:noFill/>
          <a:ln>
            <a:noFill/>
          </a:ln>
        </p:spPr>
      </p:pic>
      <p:pic>
        <p:nvPicPr>
          <p:cNvPr id="206" name="Google Shape;206;p11">
            <a:extLst>
              <a:ext uri="{C183D7F6-B498-43B3-948B-1728B52AA6E4}">
                <adec:decorative xmlns:adec="http://schemas.microsoft.com/office/drawing/2017/decorative" val="1"/>
              </a:ext>
            </a:extLst>
          </p:cNvPr>
          <p:cNvPicPr preferRelativeResize="0"/>
          <p:nvPr/>
        </p:nvPicPr>
        <p:blipFill rotWithShape="1">
          <a:blip r:embed="rId5">
            <a:alphaModFix/>
          </a:blip>
          <a:srcRect l="1155" t="2998" r="49299" b="4174"/>
          <a:stretch/>
        </p:blipFill>
        <p:spPr>
          <a:xfrm>
            <a:off x="8982951" y="6226638"/>
            <a:ext cx="2495222" cy="645442"/>
          </a:xfrm>
          <a:prstGeom prst="rect">
            <a:avLst/>
          </a:prstGeom>
          <a:noFill/>
          <a:ln>
            <a:noFill/>
          </a:ln>
        </p:spPr>
      </p:pic>
      <p:grpSp>
        <p:nvGrpSpPr>
          <p:cNvPr id="207" name="Google Shape;207;p11" descr="Map of Hawai'i Island showing location of Kiholo Bay Beach on the northwest side of the island"/>
          <p:cNvGrpSpPr/>
          <p:nvPr/>
        </p:nvGrpSpPr>
        <p:grpSpPr>
          <a:xfrm>
            <a:off x="4353939" y="1629545"/>
            <a:ext cx="8429941" cy="5241529"/>
            <a:chOff x="5244561" y="1628246"/>
            <a:chExt cx="8429941" cy="5241529"/>
          </a:xfrm>
        </p:grpSpPr>
        <p:pic>
          <p:nvPicPr>
            <p:cNvPr id="208" name="Google Shape;208;p11"/>
            <p:cNvPicPr preferRelativeResize="0"/>
            <p:nvPr/>
          </p:nvPicPr>
          <p:blipFill rotWithShape="1">
            <a:blip r:embed="rId6">
              <a:alphaModFix/>
            </a:blip>
            <a:srcRect/>
            <a:stretch/>
          </p:blipFill>
          <p:spPr>
            <a:xfrm>
              <a:off x="5244561" y="1628246"/>
              <a:ext cx="6360278" cy="5241529"/>
            </a:xfrm>
            <a:prstGeom prst="rect">
              <a:avLst/>
            </a:prstGeom>
            <a:noFill/>
            <a:ln>
              <a:noFill/>
            </a:ln>
          </p:spPr>
        </p:pic>
        <p:cxnSp>
          <p:nvCxnSpPr>
            <p:cNvPr id="209" name="Google Shape;209;p11"/>
            <p:cNvCxnSpPr/>
            <p:nvPr/>
          </p:nvCxnSpPr>
          <p:spPr>
            <a:xfrm flipH="1">
              <a:off x="10074760" y="2612126"/>
              <a:ext cx="1047198" cy="409701"/>
            </a:xfrm>
            <a:prstGeom prst="straightConnector1">
              <a:avLst/>
            </a:prstGeom>
            <a:solidFill>
              <a:schemeClr val="accent1"/>
            </a:solidFill>
            <a:ln w="28575" cap="flat" cmpd="sng">
              <a:solidFill>
                <a:srgbClr val="C00000"/>
              </a:solidFill>
              <a:prstDash val="solid"/>
              <a:round/>
              <a:headEnd type="none" w="sm" len="sm"/>
              <a:tailEnd type="triangle" w="med" len="med"/>
            </a:ln>
          </p:spPr>
        </p:cxnSp>
        <p:sp>
          <p:nvSpPr>
            <p:cNvPr id="210" name="Google Shape;210;p11"/>
            <p:cNvSpPr txBox="1"/>
            <p:nvPr/>
          </p:nvSpPr>
          <p:spPr>
            <a:xfrm>
              <a:off x="6946257" y="2367328"/>
              <a:ext cx="6728245" cy="36929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dk1"/>
                </a:buClr>
                <a:buSzPts val="1800"/>
                <a:buFont typeface="Arial"/>
                <a:buNone/>
              </a:pPr>
              <a:r>
                <a:rPr lang="en-US" sz="1800" dirty="0" err="1">
                  <a:solidFill>
                    <a:schemeClr val="dk1"/>
                  </a:solidFill>
                  <a:latin typeface="Arial"/>
                  <a:ea typeface="Arial"/>
                  <a:cs typeface="Arial"/>
                  <a:sym typeface="Arial"/>
                </a:rPr>
                <a:t>Hawai</a:t>
              </a:r>
              <a:r>
                <a:rPr lang="en-US" sz="1800" dirty="0" err="1">
                  <a:solidFill>
                    <a:schemeClr val="dk1"/>
                  </a:solidFill>
                  <a:latin typeface="Arial" panose="020B0604020202020204" pitchFamily="34" charset="0"/>
                  <a:cs typeface="Arial" panose="020B0604020202020204" pitchFamily="34" charset="0"/>
                  <a:sym typeface="Arial"/>
                </a:rPr>
                <a:t>ʻ</a:t>
              </a:r>
              <a:r>
                <a:rPr lang="en-US" sz="1800" dirty="0" err="1">
                  <a:solidFill>
                    <a:schemeClr val="dk1"/>
                  </a:solidFill>
                  <a:latin typeface="Arial"/>
                  <a:ea typeface="Arial"/>
                  <a:cs typeface="Arial"/>
                  <a:sym typeface="Arial"/>
                </a:rPr>
                <a:t>i</a:t>
              </a:r>
              <a:r>
                <a:rPr lang="en-US" sz="1800" dirty="0">
                  <a:solidFill>
                    <a:schemeClr val="dk1"/>
                  </a:solidFill>
                  <a:latin typeface="Arial"/>
                  <a:ea typeface="Arial"/>
                  <a:cs typeface="Arial"/>
                  <a:sym typeface="Arial"/>
                </a:rPr>
                <a:t> Island</a:t>
              </a:r>
              <a:endParaRPr dirty="0"/>
            </a:p>
          </p:txBody>
        </p:sp>
        <p:cxnSp>
          <p:nvCxnSpPr>
            <p:cNvPr id="211" name="Google Shape;211;p11"/>
            <p:cNvCxnSpPr/>
            <p:nvPr/>
          </p:nvCxnSpPr>
          <p:spPr>
            <a:xfrm>
              <a:off x="6499952" y="3144844"/>
              <a:ext cx="479675" cy="221816"/>
            </a:xfrm>
            <a:prstGeom prst="straightConnector1">
              <a:avLst/>
            </a:prstGeom>
            <a:solidFill>
              <a:schemeClr val="accent1"/>
            </a:solidFill>
            <a:ln w="28575" cap="flat" cmpd="sng">
              <a:solidFill>
                <a:srgbClr val="C00000"/>
              </a:solidFill>
              <a:prstDash val="solid"/>
              <a:round/>
              <a:headEnd type="none" w="sm" len="sm"/>
              <a:tailEnd type="triangle" w="med" len="med"/>
            </a:ln>
          </p:spPr>
        </p:cxnSp>
        <p:sp>
          <p:nvSpPr>
            <p:cNvPr id="212" name="Google Shape;212;p11"/>
            <p:cNvSpPr txBox="1"/>
            <p:nvPr/>
          </p:nvSpPr>
          <p:spPr>
            <a:xfrm>
              <a:off x="5511436" y="2696136"/>
              <a:ext cx="1294029" cy="52322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dk1"/>
                </a:buClr>
                <a:buSzPts val="1400"/>
                <a:buFont typeface="Arial"/>
                <a:buNone/>
              </a:pPr>
              <a:r>
                <a:rPr lang="en-US" sz="1400">
                  <a:solidFill>
                    <a:schemeClr val="dk1"/>
                  </a:solidFill>
                  <a:latin typeface="Arial"/>
                  <a:ea typeface="Arial"/>
                  <a:cs typeface="Arial"/>
                  <a:sym typeface="Arial"/>
                </a:rPr>
                <a:t>Kīholo Bay Beach</a:t>
              </a:r>
              <a:endParaRPr/>
            </a:p>
          </p:txBody>
        </p:sp>
      </p:grpSp>
      <p:sp>
        <p:nvSpPr>
          <p:cNvPr id="213" name="Google Shape;213;p11"/>
          <p:cNvSpPr txBox="1">
            <a:spLocks noGrp="1"/>
          </p:cNvSpPr>
          <p:nvPr>
            <p:ph type="body" idx="1"/>
          </p:nvPr>
        </p:nvSpPr>
        <p:spPr>
          <a:xfrm>
            <a:off x="354519" y="1935508"/>
            <a:ext cx="3684690" cy="3620272"/>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Clr>
                <a:schemeClr val="lt1"/>
              </a:buClr>
              <a:buSzPts val="2500"/>
              <a:buChar char="•"/>
            </a:pPr>
            <a:r>
              <a:rPr lang="en-US" sz="2500" dirty="0">
                <a:solidFill>
                  <a:schemeClr val="lt1"/>
                </a:solidFill>
                <a:latin typeface="Arial"/>
                <a:ea typeface="Arial"/>
                <a:cs typeface="Arial"/>
                <a:sym typeface="Arial"/>
              </a:rPr>
              <a:t>Color?</a:t>
            </a:r>
            <a:endParaRPr dirty="0"/>
          </a:p>
          <a:p>
            <a:pPr marL="228600" lvl="0" indent="-228600" algn="l" rtl="0">
              <a:lnSpc>
                <a:spcPct val="90000"/>
              </a:lnSpc>
              <a:spcBef>
                <a:spcPts val="1000"/>
              </a:spcBef>
              <a:spcAft>
                <a:spcPts val="0"/>
              </a:spcAft>
              <a:buClr>
                <a:schemeClr val="lt1"/>
              </a:buClr>
              <a:buSzPts val="2500"/>
              <a:buChar char="•"/>
            </a:pPr>
            <a:r>
              <a:rPr lang="en-US" sz="2500" dirty="0">
                <a:solidFill>
                  <a:schemeClr val="lt1"/>
                </a:solidFill>
                <a:latin typeface="Arial"/>
                <a:ea typeface="Arial"/>
                <a:cs typeface="Arial"/>
                <a:sym typeface="Arial"/>
              </a:rPr>
              <a:t>Grain size?</a:t>
            </a:r>
            <a:endParaRPr dirty="0"/>
          </a:p>
          <a:p>
            <a:pPr marL="228600" lvl="0" indent="-228600" algn="l" rtl="0">
              <a:lnSpc>
                <a:spcPct val="90000"/>
              </a:lnSpc>
              <a:spcBef>
                <a:spcPts val="1000"/>
              </a:spcBef>
              <a:spcAft>
                <a:spcPts val="0"/>
              </a:spcAft>
              <a:buClr>
                <a:schemeClr val="lt1"/>
              </a:buClr>
              <a:buSzPts val="2500"/>
              <a:buChar char="•"/>
            </a:pPr>
            <a:r>
              <a:rPr lang="en-US" sz="2500" dirty="0">
                <a:solidFill>
                  <a:schemeClr val="lt1"/>
                </a:solidFill>
                <a:latin typeface="Arial"/>
                <a:ea typeface="Arial"/>
                <a:cs typeface="Arial"/>
                <a:sym typeface="Arial"/>
              </a:rPr>
              <a:t>Shape?</a:t>
            </a:r>
            <a:endParaRPr dirty="0"/>
          </a:p>
          <a:p>
            <a:pPr marL="228600" lvl="0" indent="-228600" algn="l" rtl="0">
              <a:lnSpc>
                <a:spcPct val="90000"/>
              </a:lnSpc>
              <a:spcBef>
                <a:spcPts val="1000"/>
              </a:spcBef>
              <a:spcAft>
                <a:spcPts val="0"/>
              </a:spcAft>
              <a:buClr>
                <a:schemeClr val="lt1"/>
              </a:buClr>
              <a:buSzPts val="2500"/>
              <a:buChar char="•"/>
            </a:pPr>
            <a:r>
              <a:rPr lang="en-US" sz="2500" dirty="0">
                <a:solidFill>
                  <a:schemeClr val="lt1"/>
                </a:solidFill>
                <a:latin typeface="Arial"/>
                <a:ea typeface="Arial"/>
                <a:cs typeface="Arial"/>
                <a:sym typeface="Arial"/>
              </a:rPr>
              <a:t>Source?</a:t>
            </a:r>
            <a:endParaRPr dirty="0"/>
          </a:p>
          <a:p>
            <a:pPr marL="228600" lvl="0" indent="-228600">
              <a:lnSpc>
                <a:spcPct val="120000"/>
              </a:lnSpc>
              <a:buClr>
                <a:schemeClr val="lt1"/>
              </a:buClr>
              <a:buSzPts val="2500"/>
            </a:pPr>
            <a:r>
              <a:rPr lang="en-US" sz="2500" dirty="0" err="1">
                <a:solidFill>
                  <a:schemeClr val="lt1"/>
                </a:solidFill>
                <a:latin typeface="Arial"/>
                <a:ea typeface="Arial"/>
                <a:cs typeface="Arial"/>
                <a:sym typeface="Arial"/>
              </a:rPr>
              <a:t>Kīholo</a:t>
            </a:r>
            <a:r>
              <a:rPr lang="en-US" sz="2500" dirty="0">
                <a:solidFill>
                  <a:schemeClr val="lt1"/>
                </a:solidFill>
                <a:latin typeface="Arial"/>
                <a:ea typeface="Arial"/>
                <a:cs typeface="Arial"/>
                <a:sym typeface="Arial"/>
              </a:rPr>
              <a:t> Bay Beach, </a:t>
            </a:r>
            <a:r>
              <a:rPr lang="en-US" sz="2500" dirty="0" err="1">
                <a:solidFill>
                  <a:schemeClr val="lt1"/>
                </a:solidFill>
                <a:latin typeface="Arial"/>
                <a:ea typeface="Arial"/>
                <a:cs typeface="Arial"/>
                <a:sym typeface="Arial"/>
              </a:rPr>
              <a:t>Hawai</a:t>
            </a:r>
            <a:r>
              <a:rPr lang="en-US" sz="2500" dirty="0" err="1">
                <a:solidFill>
                  <a:schemeClr val="lt1"/>
                </a:solidFill>
                <a:latin typeface="Arial" panose="020B0604020202020204" pitchFamily="34" charset="0"/>
                <a:ea typeface="Arial"/>
                <a:cs typeface="Arial" panose="020B0604020202020204" pitchFamily="34" charset="0"/>
                <a:sym typeface="Arial"/>
              </a:rPr>
              <a:t>ʻ</a:t>
            </a:r>
            <a:r>
              <a:rPr lang="en-US" sz="2500" dirty="0" err="1">
                <a:solidFill>
                  <a:schemeClr val="lt1"/>
                </a:solidFill>
                <a:latin typeface="Arial"/>
                <a:ea typeface="Arial"/>
                <a:cs typeface="Arial"/>
                <a:sym typeface="Arial"/>
              </a:rPr>
              <a:t>i</a:t>
            </a:r>
            <a:r>
              <a:rPr lang="en-US" sz="2500" dirty="0">
                <a:solidFill>
                  <a:schemeClr val="lt1"/>
                </a:solidFill>
                <a:latin typeface="Arial"/>
                <a:ea typeface="Arial"/>
                <a:cs typeface="Arial"/>
                <a:sym typeface="Arial"/>
              </a:rPr>
              <a:t> Island (#1), near Hawaiian </a:t>
            </a:r>
            <a:br>
              <a:rPr lang="en-US" sz="2500" dirty="0">
                <a:solidFill>
                  <a:schemeClr val="lt1"/>
                </a:solidFill>
                <a:latin typeface="Arial"/>
                <a:ea typeface="Arial"/>
                <a:cs typeface="Arial"/>
                <a:sym typeface="Arial"/>
              </a:rPr>
            </a:br>
            <a:r>
              <a:rPr lang="en-US" sz="2500" dirty="0">
                <a:solidFill>
                  <a:schemeClr val="lt1"/>
                </a:solidFill>
                <a:latin typeface="Arial"/>
                <a:ea typeface="Arial"/>
                <a:cs typeface="Arial"/>
                <a:sym typeface="Arial"/>
              </a:rPr>
              <a:t>Islands Humpback Whale National </a:t>
            </a:r>
            <a:br>
              <a:rPr lang="en-US" sz="2500" dirty="0">
                <a:solidFill>
                  <a:schemeClr val="lt1"/>
                </a:solidFill>
                <a:latin typeface="Arial"/>
                <a:ea typeface="Arial"/>
                <a:cs typeface="Arial"/>
                <a:sym typeface="Arial"/>
              </a:rPr>
            </a:br>
            <a:r>
              <a:rPr lang="en-US" sz="2500" dirty="0">
                <a:solidFill>
                  <a:schemeClr val="lt1"/>
                </a:solidFill>
                <a:latin typeface="Arial"/>
                <a:ea typeface="Arial"/>
                <a:cs typeface="Arial"/>
                <a:sym typeface="Arial"/>
              </a:rPr>
              <a:t>Marine Sanctuary!</a:t>
            </a:r>
            <a:br>
              <a:rPr lang="en-US" sz="2500" dirty="0">
                <a:solidFill>
                  <a:schemeClr val="lt1"/>
                </a:solidFill>
                <a:latin typeface="Arial"/>
                <a:ea typeface="Arial"/>
                <a:cs typeface="Arial"/>
                <a:sym typeface="Arial"/>
              </a:rPr>
            </a:br>
            <a:br>
              <a:rPr lang="en-US" sz="2500" dirty="0">
                <a:solidFill>
                  <a:schemeClr val="lt1"/>
                </a:solidFill>
                <a:latin typeface="Arial"/>
                <a:ea typeface="Arial"/>
                <a:cs typeface="Arial"/>
                <a:sym typeface="Arial"/>
              </a:rPr>
            </a:br>
            <a:endParaRPr sz="2500" dirty="0">
              <a:solidFill>
                <a:schemeClr val="lt1"/>
              </a:solidFill>
              <a:latin typeface="Arial"/>
              <a:ea typeface="Arial"/>
              <a:cs typeface="Arial"/>
              <a:sym typeface="Arial"/>
            </a:endParaRPr>
          </a:p>
          <a:p>
            <a:pPr marL="228600" lvl="0" indent="-69850" algn="l" rtl="0">
              <a:lnSpc>
                <a:spcPct val="90000"/>
              </a:lnSpc>
              <a:spcBef>
                <a:spcPts val="1000"/>
              </a:spcBef>
              <a:spcAft>
                <a:spcPts val="0"/>
              </a:spcAft>
              <a:buClr>
                <a:schemeClr val="dk1"/>
              </a:buClr>
              <a:buSzPts val="2500"/>
              <a:buNone/>
            </a:pPr>
            <a:endParaRPr sz="2500" dirty="0">
              <a:latin typeface="Arial"/>
              <a:ea typeface="Arial"/>
              <a:cs typeface="Arial"/>
              <a:sym typeface="Arial"/>
            </a:endParaRPr>
          </a:p>
          <a:p>
            <a:pPr marL="228600" lvl="0" indent="-69850" algn="l" rtl="0">
              <a:lnSpc>
                <a:spcPct val="90000"/>
              </a:lnSpc>
              <a:spcBef>
                <a:spcPts val="1000"/>
              </a:spcBef>
              <a:spcAft>
                <a:spcPts val="0"/>
              </a:spcAft>
              <a:buClr>
                <a:schemeClr val="dk1"/>
              </a:buClr>
              <a:buSzPts val="2500"/>
              <a:buNone/>
            </a:pPr>
            <a:endParaRPr sz="2500" dirty="0">
              <a:latin typeface="Arial"/>
              <a:ea typeface="Arial"/>
              <a:cs typeface="Arial"/>
              <a:sym typeface="Arial"/>
            </a:endParaRPr>
          </a:p>
        </p:txBody>
      </p:sp>
      <p:sp>
        <p:nvSpPr>
          <p:cNvPr id="214" name="Google Shape;214;p11"/>
          <p:cNvSpPr txBox="1">
            <a:spLocks noGrp="1"/>
          </p:cNvSpPr>
          <p:nvPr>
            <p:ph type="title" idx="4294967295"/>
          </p:nvPr>
        </p:nvSpPr>
        <p:spPr>
          <a:xfrm>
            <a:off x="0" y="376427"/>
            <a:ext cx="12192000" cy="70788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lt1"/>
              </a:buClr>
              <a:buSzPts val="4000"/>
              <a:buFont typeface="Arial"/>
              <a:buNone/>
            </a:pPr>
            <a:r>
              <a:rPr lang="en-US" sz="4000" b="0" i="0" u="none" strike="noStrike" cap="none" dirty="0">
                <a:solidFill>
                  <a:schemeClr val="lt1"/>
                </a:solidFill>
                <a:latin typeface="Arial"/>
                <a:ea typeface="Arial"/>
                <a:cs typeface="Arial"/>
                <a:sym typeface="Arial"/>
              </a:rPr>
              <a:t>C. Where’s this beach?</a:t>
            </a:r>
            <a:endParaRP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3">
                                            <p:txEl>
                                              <p:pRg st="0" end="0"/>
                                            </p:txEl>
                                          </p:spTgt>
                                        </p:tgtEl>
                                        <p:attrNameLst>
                                          <p:attrName>style.visibility</p:attrName>
                                        </p:attrNameLst>
                                      </p:cBhvr>
                                      <p:to>
                                        <p:strVal val="visible"/>
                                      </p:to>
                                    </p:set>
                                    <p:animEffect transition="in" filter="fade">
                                      <p:cBhvr>
                                        <p:cTn id="7" dur="500"/>
                                        <p:tgtEl>
                                          <p:spTgt spid="21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13">
                                            <p:txEl>
                                              <p:pRg st="1" end="1"/>
                                            </p:txEl>
                                          </p:spTgt>
                                        </p:tgtEl>
                                        <p:attrNameLst>
                                          <p:attrName>style.visibility</p:attrName>
                                        </p:attrNameLst>
                                      </p:cBhvr>
                                      <p:to>
                                        <p:strVal val="visible"/>
                                      </p:to>
                                    </p:set>
                                    <p:animEffect transition="in" filter="fade">
                                      <p:cBhvr>
                                        <p:cTn id="12" dur="500"/>
                                        <p:tgtEl>
                                          <p:spTgt spid="21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13">
                                            <p:txEl>
                                              <p:pRg st="2" end="2"/>
                                            </p:txEl>
                                          </p:spTgt>
                                        </p:tgtEl>
                                        <p:attrNameLst>
                                          <p:attrName>style.visibility</p:attrName>
                                        </p:attrNameLst>
                                      </p:cBhvr>
                                      <p:to>
                                        <p:strVal val="visible"/>
                                      </p:to>
                                    </p:set>
                                    <p:animEffect transition="in" filter="fade">
                                      <p:cBhvr>
                                        <p:cTn id="17" dur="500"/>
                                        <p:tgtEl>
                                          <p:spTgt spid="21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13">
                                            <p:txEl>
                                              <p:pRg st="3" end="3"/>
                                            </p:txEl>
                                          </p:spTgt>
                                        </p:tgtEl>
                                        <p:attrNameLst>
                                          <p:attrName>style.visibility</p:attrName>
                                        </p:attrNameLst>
                                      </p:cBhvr>
                                      <p:to>
                                        <p:strVal val="visible"/>
                                      </p:to>
                                    </p:set>
                                    <p:animEffect transition="in" filter="fade">
                                      <p:cBhvr>
                                        <p:cTn id="22" dur="500"/>
                                        <p:tgtEl>
                                          <p:spTgt spid="21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13">
                                            <p:txEl>
                                              <p:pRg st="4" end="4"/>
                                            </p:txEl>
                                          </p:spTgt>
                                        </p:tgtEl>
                                        <p:attrNameLst>
                                          <p:attrName>style.visibility</p:attrName>
                                        </p:attrNameLst>
                                      </p:cBhvr>
                                      <p:to>
                                        <p:strVal val="visible"/>
                                      </p:to>
                                    </p:set>
                                    <p:animEffect transition="in" filter="fade">
                                      <p:cBhvr>
                                        <p:cTn id="27" dur="500"/>
                                        <p:tgtEl>
                                          <p:spTgt spid="21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07"/>
                                        </p:tgtEl>
                                        <p:attrNameLst>
                                          <p:attrName>style.visibility</p:attrName>
                                        </p:attrNameLst>
                                      </p:cBhvr>
                                      <p:to>
                                        <p:strVal val="visible"/>
                                      </p:to>
                                    </p:set>
                                    <p:animEffect transition="in" filter="fade">
                                      <p:cBhvr>
                                        <p:cTn id="32" dur="500"/>
                                        <p:tgtEl>
                                          <p:spTgt spid="2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19"/>
        <p:cNvGrpSpPr/>
        <p:nvPr/>
      </p:nvGrpSpPr>
      <p:grpSpPr>
        <a:xfrm>
          <a:off x="0" y="0"/>
          <a:ext cx="0" cy="0"/>
          <a:chOff x="0" y="0"/>
          <a:chExt cx="0" cy="0"/>
        </a:xfrm>
      </p:grpSpPr>
      <p:pic>
        <p:nvPicPr>
          <p:cNvPr id="220" name="Google Shape;220;p12">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0" y="1676"/>
            <a:ext cx="12192000" cy="6865152"/>
          </a:xfrm>
          <a:prstGeom prst="rect">
            <a:avLst/>
          </a:prstGeom>
          <a:noFill/>
          <a:ln>
            <a:noFill/>
          </a:ln>
        </p:spPr>
      </p:pic>
      <p:sp>
        <p:nvSpPr>
          <p:cNvPr id="221" name="Google Shape;221;p12"/>
          <p:cNvSpPr txBox="1">
            <a:spLocks noGrp="1"/>
          </p:cNvSpPr>
          <p:nvPr>
            <p:ph type="body" idx="1"/>
          </p:nvPr>
        </p:nvSpPr>
        <p:spPr>
          <a:xfrm>
            <a:off x="344243" y="2038249"/>
            <a:ext cx="4117587" cy="3620272"/>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Clr>
                <a:schemeClr val="lt1"/>
              </a:buClr>
              <a:buSzPts val="2500"/>
              <a:buChar char="•"/>
            </a:pPr>
            <a:r>
              <a:rPr lang="en-US" sz="2500">
                <a:solidFill>
                  <a:schemeClr val="lt1"/>
                </a:solidFill>
                <a:latin typeface="Arial"/>
                <a:ea typeface="Arial"/>
                <a:cs typeface="Arial"/>
                <a:sym typeface="Arial"/>
              </a:rPr>
              <a:t>Color?</a:t>
            </a:r>
            <a:endParaRPr/>
          </a:p>
          <a:p>
            <a:pPr marL="228600" lvl="0" indent="-228600" algn="l" rtl="0">
              <a:lnSpc>
                <a:spcPct val="90000"/>
              </a:lnSpc>
              <a:spcBef>
                <a:spcPts val="1000"/>
              </a:spcBef>
              <a:spcAft>
                <a:spcPts val="0"/>
              </a:spcAft>
              <a:buClr>
                <a:schemeClr val="lt1"/>
              </a:buClr>
              <a:buSzPts val="2500"/>
              <a:buChar char="•"/>
            </a:pPr>
            <a:r>
              <a:rPr lang="en-US" sz="2500">
                <a:solidFill>
                  <a:schemeClr val="lt1"/>
                </a:solidFill>
                <a:latin typeface="Arial"/>
                <a:ea typeface="Arial"/>
                <a:cs typeface="Arial"/>
                <a:sym typeface="Arial"/>
              </a:rPr>
              <a:t>Grain size?</a:t>
            </a:r>
            <a:endParaRPr/>
          </a:p>
          <a:p>
            <a:pPr marL="228600" lvl="0" indent="-228600" algn="l" rtl="0">
              <a:lnSpc>
                <a:spcPct val="90000"/>
              </a:lnSpc>
              <a:spcBef>
                <a:spcPts val="1000"/>
              </a:spcBef>
              <a:spcAft>
                <a:spcPts val="0"/>
              </a:spcAft>
              <a:buClr>
                <a:schemeClr val="lt1"/>
              </a:buClr>
              <a:buSzPts val="2500"/>
              <a:buChar char="•"/>
            </a:pPr>
            <a:r>
              <a:rPr lang="en-US" sz="2500">
                <a:solidFill>
                  <a:schemeClr val="lt1"/>
                </a:solidFill>
                <a:latin typeface="Arial"/>
                <a:ea typeface="Arial"/>
                <a:cs typeface="Arial"/>
                <a:sym typeface="Arial"/>
              </a:rPr>
              <a:t>Shape?</a:t>
            </a:r>
            <a:endParaRPr/>
          </a:p>
          <a:p>
            <a:pPr marL="228600" lvl="0" indent="-228600" algn="l" rtl="0">
              <a:lnSpc>
                <a:spcPct val="90000"/>
              </a:lnSpc>
              <a:spcBef>
                <a:spcPts val="1000"/>
              </a:spcBef>
              <a:spcAft>
                <a:spcPts val="0"/>
              </a:spcAft>
              <a:buClr>
                <a:schemeClr val="lt1"/>
              </a:buClr>
              <a:buSzPts val="2500"/>
              <a:buChar char="•"/>
            </a:pPr>
            <a:r>
              <a:rPr lang="en-US" sz="2500">
                <a:solidFill>
                  <a:schemeClr val="lt1"/>
                </a:solidFill>
                <a:latin typeface="Arial"/>
                <a:ea typeface="Arial"/>
                <a:cs typeface="Arial"/>
                <a:sym typeface="Arial"/>
              </a:rPr>
              <a:t>Source?</a:t>
            </a:r>
            <a:endParaRPr/>
          </a:p>
          <a:p>
            <a:pPr marL="228600" lvl="0" indent="-228600" algn="l" rtl="0">
              <a:lnSpc>
                <a:spcPct val="120000"/>
              </a:lnSpc>
              <a:spcBef>
                <a:spcPts val="1000"/>
              </a:spcBef>
              <a:spcAft>
                <a:spcPts val="0"/>
              </a:spcAft>
              <a:buClr>
                <a:schemeClr val="lt1"/>
              </a:buClr>
              <a:buSzPts val="2500"/>
              <a:buChar char="•"/>
            </a:pPr>
            <a:r>
              <a:rPr lang="en-US" sz="2500">
                <a:solidFill>
                  <a:schemeClr val="lt1"/>
                </a:solidFill>
                <a:latin typeface="Arial"/>
                <a:ea typeface="Arial"/>
                <a:cs typeface="Arial"/>
                <a:sym typeface="Arial"/>
              </a:rPr>
              <a:t>Lalo (French Frigate Shoals, #5), Papahānaumokuākea Marine National Monument!</a:t>
            </a:r>
            <a:br>
              <a:rPr lang="en-US" sz="2500">
                <a:solidFill>
                  <a:schemeClr val="lt1"/>
                </a:solidFill>
                <a:latin typeface="Arial"/>
                <a:ea typeface="Arial"/>
                <a:cs typeface="Arial"/>
                <a:sym typeface="Arial"/>
              </a:rPr>
            </a:br>
            <a:br>
              <a:rPr lang="en-US" sz="2500">
                <a:solidFill>
                  <a:schemeClr val="lt1"/>
                </a:solidFill>
                <a:latin typeface="Arial"/>
                <a:ea typeface="Arial"/>
                <a:cs typeface="Arial"/>
                <a:sym typeface="Arial"/>
              </a:rPr>
            </a:br>
            <a:endParaRPr sz="2500">
              <a:solidFill>
                <a:schemeClr val="lt1"/>
              </a:solidFill>
              <a:latin typeface="Arial"/>
              <a:ea typeface="Arial"/>
              <a:cs typeface="Arial"/>
              <a:sym typeface="Arial"/>
            </a:endParaRPr>
          </a:p>
          <a:p>
            <a:pPr marL="228600" lvl="0" indent="-69850" algn="l" rtl="0">
              <a:lnSpc>
                <a:spcPct val="90000"/>
              </a:lnSpc>
              <a:spcBef>
                <a:spcPts val="1000"/>
              </a:spcBef>
              <a:spcAft>
                <a:spcPts val="0"/>
              </a:spcAft>
              <a:buClr>
                <a:schemeClr val="dk1"/>
              </a:buClr>
              <a:buSzPts val="2500"/>
              <a:buNone/>
            </a:pPr>
            <a:endParaRPr sz="2500">
              <a:latin typeface="Arial"/>
              <a:ea typeface="Arial"/>
              <a:cs typeface="Arial"/>
              <a:sym typeface="Arial"/>
            </a:endParaRPr>
          </a:p>
          <a:p>
            <a:pPr marL="228600" lvl="0" indent="-69850" algn="l" rtl="0">
              <a:lnSpc>
                <a:spcPct val="90000"/>
              </a:lnSpc>
              <a:spcBef>
                <a:spcPts val="1000"/>
              </a:spcBef>
              <a:spcAft>
                <a:spcPts val="0"/>
              </a:spcAft>
              <a:buClr>
                <a:schemeClr val="dk1"/>
              </a:buClr>
              <a:buSzPts val="2500"/>
              <a:buNone/>
            </a:pPr>
            <a:endParaRPr sz="2500">
              <a:latin typeface="Arial"/>
              <a:ea typeface="Arial"/>
              <a:cs typeface="Arial"/>
              <a:sym typeface="Arial"/>
            </a:endParaRPr>
          </a:p>
        </p:txBody>
      </p:sp>
      <p:sp>
        <p:nvSpPr>
          <p:cNvPr id="222" name="Google Shape;222;p12"/>
          <p:cNvSpPr txBox="1">
            <a:spLocks noGrp="1"/>
          </p:cNvSpPr>
          <p:nvPr>
            <p:ph type="title" idx="4294967295"/>
          </p:nvPr>
        </p:nvSpPr>
        <p:spPr>
          <a:xfrm>
            <a:off x="0" y="376427"/>
            <a:ext cx="12192000" cy="70788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lt1"/>
              </a:buClr>
              <a:buSzPts val="4000"/>
              <a:buFont typeface="Arial"/>
              <a:buNone/>
            </a:pPr>
            <a:r>
              <a:rPr lang="en-US" sz="4000" b="0" i="0" u="none" strike="noStrike" cap="none" dirty="0">
                <a:solidFill>
                  <a:schemeClr val="lt1"/>
                </a:solidFill>
                <a:latin typeface="Arial"/>
                <a:ea typeface="Arial"/>
                <a:cs typeface="Arial"/>
                <a:sym typeface="Arial"/>
              </a:rPr>
              <a:t>D. Where’s this beach?</a:t>
            </a:r>
            <a:endParaRPr dirty="0"/>
          </a:p>
        </p:txBody>
      </p:sp>
      <p:pic>
        <p:nvPicPr>
          <p:cNvPr id="223" name="Google Shape;223;p12" descr="Map of the Hawaiian Island chain showing the boundary of the Papahanaumokuakea Marine National Monument around the northwestern islands"/>
          <p:cNvPicPr preferRelativeResize="0"/>
          <p:nvPr/>
        </p:nvPicPr>
        <p:blipFill rotWithShape="1">
          <a:blip r:embed="rId4">
            <a:alphaModFix/>
          </a:blip>
          <a:srcRect r="4042" b="18197"/>
          <a:stretch/>
        </p:blipFill>
        <p:spPr>
          <a:xfrm>
            <a:off x="4020609" y="1630821"/>
            <a:ext cx="8171391" cy="5225503"/>
          </a:xfrm>
          <a:prstGeom prst="rect">
            <a:avLst/>
          </a:prstGeom>
          <a:noFill/>
          <a:ln>
            <a:noFill/>
          </a:ln>
        </p:spPr>
      </p:pic>
      <p:pic>
        <p:nvPicPr>
          <p:cNvPr id="224" name="Google Shape;224;p12" descr="Map of the northwest Hawaiian Islands showing the boundary of the Papahanaumokuakea Marine National Monument around the northwestern islands"/>
          <p:cNvPicPr preferRelativeResize="0"/>
          <p:nvPr/>
        </p:nvPicPr>
        <p:blipFill rotWithShape="1">
          <a:blip r:embed="rId5">
            <a:alphaModFix/>
          </a:blip>
          <a:srcRect r="4002"/>
          <a:stretch/>
        </p:blipFill>
        <p:spPr>
          <a:xfrm>
            <a:off x="4008670" y="1627132"/>
            <a:ext cx="8183330" cy="5234981"/>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1">
                                            <p:txEl>
                                              <p:pRg st="0" end="0"/>
                                            </p:txEl>
                                          </p:spTgt>
                                        </p:tgtEl>
                                        <p:attrNameLst>
                                          <p:attrName>style.visibility</p:attrName>
                                        </p:attrNameLst>
                                      </p:cBhvr>
                                      <p:to>
                                        <p:strVal val="visible"/>
                                      </p:to>
                                    </p:set>
                                    <p:animEffect transition="in" filter="fade">
                                      <p:cBhvr>
                                        <p:cTn id="7" dur="500"/>
                                        <p:tgtEl>
                                          <p:spTgt spid="22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21">
                                            <p:txEl>
                                              <p:pRg st="1" end="1"/>
                                            </p:txEl>
                                          </p:spTgt>
                                        </p:tgtEl>
                                        <p:attrNameLst>
                                          <p:attrName>style.visibility</p:attrName>
                                        </p:attrNameLst>
                                      </p:cBhvr>
                                      <p:to>
                                        <p:strVal val="visible"/>
                                      </p:to>
                                    </p:set>
                                    <p:animEffect transition="in" filter="fade">
                                      <p:cBhvr>
                                        <p:cTn id="12" dur="500"/>
                                        <p:tgtEl>
                                          <p:spTgt spid="22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21">
                                            <p:txEl>
                                              <p:pRg st="2" end="2"/>
                                            </p:txEl>
                                          </p:spTgt>
                                        </p:tgtEl>
                                        <p:attrNameLst>
                                          <p:attrName>style.visibility</p:attrName>
                                        </p:attrNameLst>
                                      </p:cBhvr>
                                      <p:to>
                                        <p:strVal val="visible"/>
                                      </p:to>
                                    </p:set>
                                    <p:animEffect transition="in" filter="fade">
                                      <p:cBhvr>
                                        <p:cTn id="17" dur="500"/>
                                        <p:tgtEl>
                                          <p:spTgt spid="22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21">
                                            <p:txEl>
                                              <p:pRg st="3" end="3"/>
                                            </p:txEl>
                                          </p:spTgt>
                                        </p:tgtEl>
                                        <p:attrNameLst>
                                          <p:attrName>style.visibility</p:attrName>
                                        </p:attrNameLst>
                                      </p:cBhvr>
                                      <p:to>
                                        <p:strVal val="visible"/>
                                      </p:to>
                                    </p:set>
                                    <p:animEffect transition="in" filter="fade">
                                      <p:cBhvr>
                                        <p:cTn id="22" dur="500"/>
                                        <p:tgtEl>
                                          <p:spTgt spid="221">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21">
                                            <p:txEl>
                                              <p:pRg st="4" end="4"/>
                                            </p:txEl>
                                          </p:spTgt>
                                        </p:tgtEl>
                                        <p:attrNameLst>
                                          <p:attrName>style.visibility</p:attrName>
                                        </p:attrNameLst>
                                      </p:cBhvr>
                                      <p:to>
                                        <p:strVal val="visible"/>
                                      </p:to>
                                    </p:set>
                                    <p:animEffect transition="in" filter="fade">
                                      <p:cBhvr>
                                        <p:cTn id="27" dur="500"/>
                                        <p:tgtEl>
                                          <p:spTgt spid="221">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21">
                                            <p:txEl>
                                              <p:pRg st="5" end="5"/>
                                            </p:txEl>
                                          </p:spTgt>
                                        </p:tgtEl>
                                        <p:attrNameLst>
                                          <p:attrName>style.visibility</p:attrName>
                                        </p:attrNameLst>
                                      </p:cBhvr>
                                      <p:to>
                                        <p:strVal val="visible"/>
                                      </p:to>
                                    </p:set>
                                    <p:animEffect transition="in" filter="fade">
                                      <p:cBhvr>
                                        <p:cTn id="32" dur="500"/>
                                        <p:tgtEl>
                                          <p:spTgt spid="221">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21">
                                            <p:txEl>
                                              <p:pRg st="6" end="6"/>
                                            </p:txEl>
                                          </p:spTgt>
                                        </p:tgtEl>
                                        <p:attrNameLst>
                                          <p:attrName>style.visibility</p:attrName>
                                        </p:attrNameLst>
                                      </p:cBhvr>
                                      <p:to>
                                        <p:strVal val="visible"/>
                                      </p:to>
                                    </p:set>
                                    <p:animEffect transition="in" filter="fade">
                                      <p:cBhvr>
                                        <p:cTn id="37" dur="500"/>
                                        <p:tgtEl>
                                          <p:spTgt spid="221">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24"/>
                                        </p:tgtEl>
                                        <p:attrNameLst>
                                          <p:attrName>style.visibility</p:attrName>
                                        </p:attrNameLst>
                                      </p:cBhvr>
                                      <p:to>
                                        <p:strVal val="visible"/>
                                      </p:to>
                                    </p:set>
                                    <p:animEffect transition="in" filter="fade">
                                      <p:cBhvr>
                                        <p:cTn id="42" dur="500"/>
                                        <p:tgtEl>
                                          <p:spTgt spid="2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29"/>
        <p:cNvGrpSpPr/>
        <p:nvPr/>
      </p:nvGrpSpPr>
      <p:grpSpPr>
        <a:xfrm>
          <a:off x="0" y="0"/>
          <a:ext cx="0" cy="0"/>
          <a:chOff x="0" y="0"/>
          <a:chExt cx="0" cy="0"/>
        </a:xfrm>
      </p:grpSpPr>
      <p:pic>
        <p:nvPicPr>
          <p:cNvPr id="230" name="Google Shape;230;p13">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0" y="1676"/>
            <a:ext cx="12192000" cy="6865152"/>
          </a:xfrm>
          <a:prstGeom prst="rect">
            <a:avLst/>
          </a:prstGeom>
          <a:noFill/>
          <a:ln>
            <a:noFill/>
          </a:ln>
        </p:spPr>
      </p:pic>
      <p:sp>
        <p:nvSpPr>
          <p:cNvPr id="231" name="Google Shape;231;p13"/>
          <p:cNvSpPr txBox="1">
            <a:spLocks noGrp="1"/>
          </p:cNvSpPr>
          <p:nvPr>
            <p:ph type="title" idx="4294967295"/>
          </p:nvPr>
        </p:nvSpPr>
        <p:spPr>
          <a:xfrm>
            <a:off x="2570493" y="387366"/>
            <a:ext cx="6491615" cy="70788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lt1"/>
              </a:buClr>
              <a:buSzPts val="4000"/>
              <a:buFont typeface="Arial"/>
              <a:buNone/>
            </a:pPr>
            <a:r>
              <a:rPr lang="en-US" sz="4000" dirty="0">
                <a:solidFill>
                  <a:schemeClr val="lt1"/>
                </a:solidFill>
                <a:latin typeface="Arial"/>
                <a:ea typeface="Arial"/>
                <a:cs typeface="Arial"/>
                <a:sym typeface="Arial"/>
              </a:rPr>
              <a:t>E.</a:t>
            </a:r>
            <a:r>
              <a:rPr lang="en-US" sz="4000" b="0" i="0" u="none" strike="noStrike" cap="none" dirty="0">
                <a:solidFill>
                  <a:schemeClr val="lt1"/>
                </a:solidFill>
                <a:latin typeface="Arial"/>
                <a:ea typeface="Arial"/>
                <a:cs typeface="Arial"/>
                <a:sym typeface="Arial"/>
              </a:rPr>
              <a:t> Where is this sand from?</a:t>
            </a:r>
            <a:endParaRPr dirty="0"/>
          </a:p>
        </p:txBody>
      </p:sp>
      <p:sp>
        <p:nvSpPr>
          <p:cNvPr id="232" name="Google Shape;232;p13"/>
          <p:cNvSpPr txBox="1">
            <a:spLocks noGrp="1"/>
          </p:cNvSpPr>
          <p:nvPr>
            <p:ph type="body" idx="1"/>
          </p:nvPr>
        </p:nvSpPr>
        <p:spPr>
          <a:xfrm>
            <a:off x="344244" y="2038249"/>
            <a:ext cx="3108961" cy="3620272"/>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Clr>
                <a:schemeClr val="lt1"/>
              </a:buClr>
              <a:buSzPts val="2500"/>
              <a:buChar char="•"/>
            </a:pPr>
            <a:r>
              <a:rPr lang="en-US" sz="2500" dirty="0">
                <a:solidFill>
                  <a:schemeClr val="lt1"/>
                </a:solidFill>
                <a:latin typeface="Arial"/>
                <a:ea typeface="Arial"/>
                <a:cs typeface="Arial"/>
                <a:sym typeface="Arial"/>
              </a:rPr>
              <a:t>Color?</a:t>
            </a:r>
            <a:endParaRPr dirty="0"/>
          </a:p>
          <a:p>
            <a:pPr marL="228600" lvl="0" indent="-228600" algn="l" rtl="0">
              <a:lnSpc>
                <a:spcPct val="90000"/>
              </a:lnSpc>
              <a:spcBef>
                <a:spcPts val="1000"/>
              </a:spcBef>
              <a:spcAft>
                <a:spcPts val="0"/>
              </a:spcAft>
              <a:buClr>
                <a:schemeClr val="lt1"/>
              </a:buClr>
              <a:buSzPts val="2500"/>
              <a:buChar char="•"/>
            </a:pPr>
            <a:r>
              <a:rPr lang="en-US" sz="2500" dirty="0">
                <a:solidFill>
                  <a:schemeClr val="lt1"/>
                </a:solidFill>
                <a:latin typeface="Arial"/>
                <a:ea typeface="Arial"/>
                <a:cs typeface="Arial"/>
                <a:sym typeface="Arial"/>
              </a:rPr>
              <a:t>Grain size?</a:t>
            </a:r>
            <a:endParaRPr dirty="0"/>
          </a:p>
          <a:p>
            <a:pPr marL="228600" lvl="0" indent="-228600" algn="l" rtl="0">
              <a:lnSpc>
                <a:spcPct val="90000"/>
              </a:lnSpc>
              <a:spcBef>
                <a:spcPts val="1000"/>
              </a:spcBef>
              <a:spcAft>
                <a:spcPts val="0"/>
              </a:spcAft>
              <a:buClr>
                <a:schemeClr val="lt1"/>
              </a:buClr>
              <a:buSzPts val="2500"/>
              <a:buChar char="•"/>
            </a:pPr>
            <a:r>
              <a:rPr lang="en-US" sz="2500" dirty="0">
                <a:solidFill>
                  <a:schemeClr val="lt1"/>
                </a:solidFill>
                <a:latin typeface="Arial"/>
                <a:ea typeface="Arial"/>
                <a:cs typeface="Arial"/>
                <a:sym typeface="Arial"/>
              </a:rPr>
              <a:t>Shape?</a:t>
            </a:r>
            <a:endParaRPr dirty="0"/>
          </a:p>
          <a:p>
            <a:pPr marL="228600" lvl="0" indent="-228600" algn="l" rtl="0">
              <a:lnSpc>
                <a:spcPct val="90000"/>
              </a:lnSpc>
              <a:spcBef>
                <a:spcPts val="1000"/>
              </a:spcBef>
              <a:spcAft>
                <a:spcPts val="0"/>
              </a:spcAft>
              <a:buClr>
                <a:schemeClr val="lt1"/>
              </a:buClr>
              <a:buSzPts val="2500"/>
              <a:buChar char="•"/>
            </a:pPr>
            <a:r>
              <a:rPr lang="en-US" sz="2500" dirty="0">
                <a:solidFill>
                  <a:schemeClr val="lt1"/>
                </a:solidFill>
                <a:latin typeface="Arial"/>
                <a:ea typeface="Arial"/>
                <a:cs typeface="Arial"/>
                <a:sym typeface="Arial"/>
              </a:rPr>
              <a:t>Source?</a:t>
            </a:r>
            <a:endParaRPr dirty="0"/>
          </a:p>
          <a:p>
            <a:pPr marL="228600" lvl="0" indent="-228600" algn="l" rtl="0">
              <a:lnSpc>
                <a:spcPct val="120000"/>
              </a:lnSpc>
              <a:spcBef>
                <a:spcPts val="1000"/>
              </a:spcBef>
              <a:spcAft>
                <a:spcPts val="0"/>
              </a:spcAft>
              <a:buClr>
                <a:schemeClr val="lt1"/>
              </a:buClr>
              <a:buSzPts val="2500"/>
              <a:buChar char="•"/>
            </a:pPr>
            <a:r>
              <a:rPr lang="en-US" sz="2500" dirty="0">
                <a:solidFill>
                  <a:schemeClr val="lt1"/>
                </a:solidFill>
                <a:latin typeface="Arial"/>
                <a:ea typeface="Arial"/>
                <a:cs typeface="Arial"/>
                <a:sym typeface="Arial"/>
              </a:rPr>
              <a:t>Cordell Bank National Marine Sanctuary! </a:t>
            </a:r>
            <a:br>
              <a:rPr lang="en-US" sz="2500" dirty="0">
                <a:solidFill>
                  <a:schemeClr val="lt1"/>
                </a:solidFill>
                <a:latin typeface="Arial"/>
                <a:ea typeface="Arial"/>
                <a:cs typeface="Arial"/>
                <a:sym typeface="Arial"/>
              </a:rPr>
            </a:br>
            <a:r>
              <a:rPr lang="en-US" sz="2500" dirty="0">
                <a:solidFill>
                  <a:schemeClr val="lt1"/>
                </a:solidFill>
                <a:latin typeface="Arial"/>
                <a:ea typeface="Arial"/>
                <a:cs typeface="Arial"/>
                <a:sym typeface="Arial"/>
              </a:rPr>
              <a:t>(#8)</a:t>
            </a:r>
            <a:br>
              <a:rPr lang="en-US" sz="2500" dirty="0">
                <a:solidFill>
                  <a:schemeClr val="lt1"/>
                </a:solidFill>
                <a:latin typeface="Arial"/>
                <a:ea typeface="Arial"/>
                <a:cs typeface="Arial"/>
                <a:sym typeface="Arial"/>
              </a:rPr>
            </a:br>
            <a:endParaRPr sz="2500" dirty="0">
              <a:solidFill>
                <a:schemeClr val="lt1"/>
              </a:solidFill>
              <a:latin typeface="Arial"/>
              <a:ea typeface="Arial"/>
              <a:cs typeface="Arial"/>
              <a:sym typeface="Arial"/>
            </a:endParaRPr>
          </a:p>
          <a:p>
            <a:pPr marL="228600" lvl="0" indent="-69850" algn="l" rtl="0">
              <a:lnSpc>
                <a:spcPct val="90000"/>
              </a:lnSpc>
              <a:spcBef>
                <a:spcPts val="1000"/>
              </a:spcBef>
              <a:spcAft>
                <a:spcPts val="0"/>
              </a:spcAft>
              <a:buClr>
                <a:schemeClr val="dk1"/>
              </a:buClr>
              <a:buSzPts val="2500"/>
              <a:buNone/>
            </a:pPr>
            <a:endParaRPr sz="2500" dirty="0">
              <a:latin typeface="Arial"/>
              <a:ea typeface="Arial"/>
              <a:cs typeface="Arial"/>
              <a:sym typeface="Arial"/>
            </a:endParaRPr>
          </a:p>
          <a:p>
            <a:pPr marL="228600" lvl="0" indent="-69850" algn="l" rtl="0">
              <a:lnSpc>
                <a:spcPct val="90000"/>
              </a:lnSpc>
              <a:spcBef>
                <a:spcPts val="1000"/>
              </a:spcBef>
              <a:spcAft>
                <a:spcPts val="0"/>
              </a:spcAft>
              <a:buClr>
                <a:schemeClr val="dk1"/>
              </a:buClr>
              <a:buSzPts val="2500"/>
              <a:buNone/>
            </a:pPr>
            <a:endParaRPr sz="2500" dirty="0">
              <a:latin typeface="Arial"/>
              <a:ea typeface="Arial"/>
              <a:cs typeface="Arial"/>
              <a:sym typeface="Arial"/>
            </a:endParaRPr>
          </a:p>
        </p:txBody>
      </p:sp>
      <p:grpSp>
        <p:nvGrpSpPr>
          <p:cNvPr id="233" name="Google Shape;233;p13" descr="Map of the western U.S. showing the location of Cordell Bank off the coast of south central California"/>
          <p:cNvGrpSpPr/>
          <p:nvPr/>
        </p:nvGrpSpPr>
        <p:grpSpPr>
          <a:xfrm>
            <a:off x="2549779" y="1626170"/>
            <a:ext cx="3886128" cy="5240658"/>
            <a:chOff x="2549779" y="1626170"/>
            <a:chExt cx="3886128" cy="5240658"/>
          </a:xfrm>
        </p:grpSpPr>
        <p:pic>
          <p:nvPicPr>
            <p:cNvPr id="234" name="Google Shape;234;p13"/>
            <p:cNvPicPr preferRelativeResize="0"/>
            <p:nvPr/>
          </p:nvPicPr>
          <p:blipFill rotWithShape="1">
            <a:blip r:embed="rId4">
              <a:alphaModFix/>
            </a:blip>
            <a:srcRect t="-1" r="41951" b="19429"/>
            <a:stretch/>
          </p:blipFill>
          <p:spPr>
            <a:xfrm>
              <a:off x="3064249" y="1626170"/>
              <a:ext cx="3371658" cy="5240658"/>
            </a:xfrm>
            <a:prstGeom prst="rect">
              <a:avLst/>
            </a:prstGeom>
            <a:noFill/>
            <a:ln>
              <a:noFill/>
            </a:ln>
          </p:spPr>
        </p:pic>
        <p:cxnSp>
          <p:nvCxnSpPr>
            <p:cNvPr id="235" name="Google Shape;235;p13" descr="Arrow pointing to Olympic Coast"/>
            <p:cNvCxnSpPr/>
            <p:nvPr/>
          </p:nvCxnSpPr>
          <p:spPr>
            <a:xfrm>
              <a:off x="2549779" y="5032051"/>
              <a:ext cx="1167788" cy="98325"/>
            </a:xfrm>
            <a:prstGeom prst="straightConnector1">
              <a:avLst/>
            </a:prstGeom>
            <a:solidFill>
              <a:schemeClr val="accent1"/>
            </a:solidFill>
            <a:ln w="76200" cap="flat" cmpd="sng">
              <a:solidFill>
                <a:schemeClr val="lt1"/>
              </a:solidFill>
              <a:prstDash val="solid"/>
              <a:round/>
              <a:headEnd type="none" w="sm" len="sm"/>
              <a:tailEnd type="triangle" w="med" len="med"/>
            </a:ln>
            <a:effectLst>
              <a:outerShdw blurRad="50800" dist="38100" dir="2700000" algn="tl" rotWithShape="0">
                <a:srgbClr val="000000">
                  <a:alpha val="40000"/>
                </a:srgbClr>
              </a:outerShdw>
            </a:effectLst>
          </p:spPr>
        </p:cxnSp>
      </p:grpSp>
      <p:pic>
        <p:nvPicPr>
          <p:cNvPr id="236" name="Google Shape;236;p13" descr="Sand sample from Cordell Bank"/>
          <p:cNvPicPr preferRelativeResize="0"/>
          <p:nvPr/>
        </p:nvPicPr>
        <p:blipFill rotWithShape="1">
          <a:blip r:embed="rId5">
            <a:alphaModFix/>
          </a:blip>
          <a:srcRect t="14586" r="13916"/>
          <a:stretch/>
        </p:blipFill>
        <p:spPr>
          <a:xfrm>
            <a:off x="4869454" y="1624260"/>
            <a:ext cx="7322546" cy="5242568"/>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2">
                                            <p:txEl>
                                              <p:pRg st="0" end="0"/>
                                            </p:txEl>
                                          </p:spTgt>
                                        </p:tgtEl>
                                        <p:attrNameLst>
                                          <p:attrName>style.visibility</p:attrName>
                                        </p:attrNameLst>
                                      </p:cBhvr>
                                      <p:to>
                                        <p:strVal val="visible"/>
                                      </p:to>
                                    </p:set>
                                    <p:animEffect transition="in" filter="fade">
                                      <p:cBhvr>
                                        <p:cTn id="7" dur="500"/>
                                        <p:tgtEl>
                                          <p:spTgt spid="23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32">
                                            <p:txEl>
                                              <p:pRg st="1" end="1"/>
                                            </p:txEl>
                                          </p:spTgt>
                                        </p:tgtEl>
                                        <p:attrNameLst>
                                          <p:attrName>style.visibility</p:attrName>
                                        </p:attrNameLst>
                                      </p:cBhvr>
                                      <p:to>
                                        <p:strVal val="visible"/>
                                      </p:to>
                                    </p:set>
                                    <p:animEffect transition="in" filter="fade">
                                      <p:cBhvr>
                                        <p:cTn id="12" dur="500"/>
                                        <p:tgtEl>
                                          <p:spTgt spid="23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32">
                                            <p:txEl>
                                              <p:pRg st="2" end="2"/>
                                            </p:txEl>
                                          </p:spTgt>
                                        </p:tgtEl>
                                        <p:attrNameLst>
                                          <p:attrName>style.visibility</p:attrName>
                                        </p:attrNameLst>
                                      </p:cBhvr>
                                      <p:to>
                                        <p:strVal val="visible"/>
                                      </p:to>
                                    </p:set>
                                    <p:animEffect transition="in" filter="fade">
                                      <p:cBhvr>
                                        <p:cTn id="17" dur="500"/>
                                        <p:tgtEl>
                                          <p:spTgt spid="23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32">
                                            <p:txEl>
                                              <p:pRg st="3" end="3"/>
                                            </p:txEl>
                                          </p:spTgt>
                                        </p:tgtEl>
                                        <p:attrNameLst>
                                          <p:attrName>style.visibility</p:attrName>
                                        </p:attrNameLst>
                                      </p:cBhvr>
                                      <p:to>
                                        <p:strVal val="visible"/>
                                      </p:to>
                                    </p:set>
                                    <p:animEffect transition="in" filter="fade">
                                      <p:cBhvr>
                                        <p:cTn id="22" dur="500"/>
                                        <p:tgtEl>
                                          <p:spTgt spid="23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32">
                                            <p:txEl>
                                              <p:pRg st="4" end="4"/>
                                            </p:txEl>
                                          </p:spTgt>
                                        </p:tgtEl>
                                        <p:attrNameLst>
                                          <p:attrName>style.visibility</p:attrName>
                                        </p:attrNameLst>
                                      </p:cBhvr>
                                      <p:to>
                                        <p:strVal val="visible"/>
                                      </p:to>
                                    </p:set>
                                    <p:animEffect transition="in" filter="fade">
                                      <p:cBhvr>
                                        <p:cTn id="27" dur="500"/>
                                        <p:tgtEl>
                                          <p:spTgt spid="23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33"/>
                                        </p:tgtEl>
                                        <p:attrNameLst>
                                          <p:attrName>style.visibility</p:attrName>
                                        </p:attrNameLst>
                                      </p:cBhvr>
                                      <p:to>
                                        <p:strVal val="visible"/>
                                      </p:to>
                                    </p:set>
                                    <p:animEffect transition="in" filter="fade">
                                      <p:cBhvr>
                                        <p:cTn id="32" dur="500"/>
                                        <p:tgtEl>
                                          <p:spTgt spid="2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41"/>
        <p:cNvGrpSpPr/>
        <p:nvPr/>
      </p:nvGrpSpPr>
      <p:grpSpPr>
        <a:xfrm>
          <a:off x="0" y="0"/>
          <a:ext cx="0" cy="0"/>
          <a:chOff x="0" y="0"/>
          <a:chExt cx="0" cy="0"/>
        </a:xfrm>
      </p:grpSpPr>
      <p:pic>
        <p:nvPicPr>
          <p:cNvPr id="242" name="Google Shape;242;p14">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0" y="1676"/>
            <a:ext cx="12192000" cy="6865152"/>
          </a:xfrm>
          <a:prstGeom prst="rect">
            <a:avLst/>
          </a:prstGeom>
          <a:noFill/>
          <a:ln>
            <a:noFill/>
          </a:ln>
        </p:spPr>
      </p:pic>
      <p:pic>
        <p:nvPicPr>
          <p:cNvPr id="243" name="Google Shape;243;p14" descr="Map of the northwest Hawaiian Islands showing the boundary of the Papahanaumokuakea Marine National Monument around the northwestern islands. Kuaihelani is one of the northwestern-most islands."/>
          <p:cNvPicPr preferRelativeResize="0"/>
          <p:nvPr/>
        </p:nvPicPr>
        <p:blipFill rotWithShape="1">
          <a:blip r:embed="rId4">
            <a:alphaModFix/>
          </a:blip>
          <a:srcRect t="10050" r="4044" b="8148"/>
          <a:stretch/>
        </p:blipFill>
        <p:spPr>
          <a:xfrm>
            <a:off x="4026936" y="1634704"/>
            <a:ext cx="8165064" cy="5221620"/>
          </a:xfrm>
          <a:prstGeom prst="rect">
            <a:avLst/>
          </a:prstGeom>
          <a:noFill/>
          <a:ln>
            <a:noFill/>
          </a:ln>
        </p:spPr>
      </p:pic>
      <p:sp>
        <p:nvSpPr>
          <p:cNvPr id="245" name="Google Shape;245;p14"/>
          <p:cNvSpPr txBox="1">
            <a:spLocks noGrp="1"/>
          </p:cNvSpPr>
          <p:nvPr>
            <p:ph type="body" idx="1"/>
          </p:nvPr>
        </p:nvSpPr>
        <p:spPr>
          <a:xfrm>
            <a:off x="344243" y="2038249"/>
            <a:ext cx="4117587" cy="3620272"/>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Clr>
                <a:schemeClr val="lt1"/>
              </a:buClr>
              <a:buSzPts val="2500"/>
              <a:buChar char="•"/>
            </a:pPr>
            <a:r>
              <a:rPr lang="en-US" sz="2500">
                <a:solidFill>
                  <a:schemeClr val="lt1"/>
                </a:solidFill>
                <a:latin typeface="Arial"/>
                <a:ea typeface="Arial"/>
                <a:cs typeface="Arial"/>
                <a:sym typeface="Arial"/>
              </a:rPr>
              <a:t>Color?</a:t>
            </a:r>
            <a:endParaRPr/>
          </a:p>
          <a:p>
            <a:pPr marL="228600" lvl="0" indent="-228600" algn="l" rtl="0">
              <a:lnSpc>
                <a:spcPct val="90000"/>
              </a:lnSpc>
              <a:spcBef>
                <a:spcPts val="1000"/>
              </a:spcBef>
              <a:spcAft>
                <a:spcPts val="0"/>
              </a:spcAft>
              <a:buClr>
                <a:schemeClr val="lt1"/>
              </a:buClr>
              <a:buSzPts val="2500"/>
              <a:buChar char="•"/>
            </a:pPr>
            <a:r>
              <a:rPr lang="en-US" sz="2500">
                <a:solidFill>
                  <a:schemeClr val="lt1"/>
                </a:solidFill>
                <a:latin typeface="Arial"/>
                <a:ea typeface="Arial"/>
                <a:cs typeface="Arial"/>
                <a:sym typeface="Arial"/>
              </a:rPr>
              <a:t>Grain size?</a:t>
            </a:r>
            <a:endParaRPr/>
          </a:p>
          <a:p>
            <a:pPr marL="228600" lvl="0" indent="-228600" algn="l" rtl="0">
              <a:lnSpc>
                <a:spcPct val="90000"/>
              </a:lnSpc>
              <a:spcBef>
                <a:spcPts val="1000"/>
              </a:spcBef>
              <a:spcAft>
                <a:spcPts val="0"/>
              </a:spcAft>
              <a:buClr>
                <a:schemeClr val="lt1"/>
              </a:buClr>
              <a:buSzPts val="2500"/>
              <a:buChar char="•"/>
            </a:pPr>
            <a:r>
              <a:rPr lang="en-US" sz="2500">
                <a:solidFill>
                  <a:schemeClr val="lt1"/>
                </a:solidFill>
                <a:latin typeface="Arial"/>
                <a:ea typeface="Arial"/>
                <a:cs typeface="Arial"/>
                <a:sym typeface="Arial"/>
              </a:rPr>
              <a:t>Shape?</a:t>
            </a:r>
            <a:endParaRPr/>
          </a:p>
          <a:p>
            <a:pPr marL="228600" lvl="0" indent="-228600" algn="l" rtl="0">
              <a:lnSpc>
                <a:spcPct val="90000"/>
              </a:lnSpc>
              <a:spcBef>
                <a:spcPts val="1000"/>
              </a:spcBef>
              <a:spcAft>
                <a:spcPts val="0"/>
              </a:spcAft>
              <a:buClr>
                <a:schemeClr val="lt1"/>
              </a:buClr>
              <a:buSzPts val="2500"/>
              <a:buChar char="•"/>
            </a:pPr>
            <a:r>
              <a:rPr lang="en-US" sz="2500">
                <a:solidFill>
                  <a:schemeClr val="lt1"/>
                </a:solidFill>
                <a:latin typeface="Arial"/>
                <a:ea typeface="Arial"/>
                <a:cs typeface="Arial"/>
                <a:sym typeface="Arial"/>
              </a:rPr>
              <a:t>Source?</a:t>
            </a:r>
            <a:endParaRPr/>
          </a:p>
          <a:p>
            <a:pPr marL="228600" lvl="0" indent="-228600" algn="l" rtl="0">
              <a:lnSpc>
                <a:spcPct val="120000"/>
              </a:lnSpc>
              <a:spcBef>
                <a:spcPts val="1000"/>
              </a:spcBef>
              <a:spcAft>
                <a:spcPts val="0"/>
              </a:spcAft>
              <a:buClr>
                <a:schemeClr val="lt1"/>
              </a:buClr>
              <a:buSzPts val="2500"/>
              <a:buChar char="•"/>
            </a:pPr>
            <a:r>
              <a:rPr lang="en-US" sz="2500">
                <a:solidFill>
                  <a:schemeClr val="lt1"/>
                </a:solidFill>
                <a:latin typeface="Arial"/>
                <a:ea typeface="Arial"/>
                <a:cs typeface="Arial"/>
                <a:sym typeface="Arial"/>
              </a:rPr>
              <a:t>Kuaihelani </a:t>
            </a:r>
            <a:br>
              <a:rPr lang="en-US" sz="2500">
                <a:solidFill>
                  <a:schemeClr val="lt1"/>
                </a:solidFill>
                <a:latin typeface="Arial"/>
                <a:ea typeface="Arial"/>
                <a:cs typeface="Arial"/>
                <a:sym typeface="Arial"/>
              </a:rPr>
            </a:br>
            <a:r>
              <a:rPr lang="en-US" sz="2500">
                <a:solidFill>
                  <a:schemeClr val="lt1"/>
                </a:solidFill>
                <a:latin typeface="Arial"/>
                <a:ea typeface="Arial"/>
                <a:cs typeface="Arial"/>
                <a:sym typeface="Arial"/>
              </a:rPr>
              <a:t>(Midway Atoll #4), Papahānaumokuākea Marine National Monument!</a:t>
            </a:r>
            <a:br>
              <a:rPr lang="en-US" sz="2500">
                <a:solidFill>
                  <a:schemeClr val="lt1"/>
                </a:solidFill>
                <a:latin typeface="Arial"/>
                <a:ea typeface="Arial"/>
                <a:cs typeface="Arial"/>
                <a:sym typeface="Arial"/>
              </a:rPr>
            </a:br>
            <a:br>
              <a:rPr lang="en-US" sz="2500">
                <a:solidFill>
                  <a:schemeClr val="lt1"/>
                </a:solidFill>
                <a:latin typeface="Arial"/>
                <a:ea typeface="Arial"/>
                <a:cs typeface="Arial"/>
                <a:sym typeface="Arial"/>
              </a:rPr>
            </a:br>
            <a:endParaRPr sz="2500">
              <a:solidFill>
                <a:schemeClr val="lt1"/>
              </a:solidFill>
              <a:latin typeface="Arial"/>
              <a:ea typeface="Arial"/>
              <a:cs typeface="Arial"/>
              <a:sym typeface="Arial"/>
            </a:endParaRPr>
          </a:p>
          <a:p>
            <a:pPr marL="228600" lvl="0" indent="-69850" algn="l" rtl="0">
              <a:lnSpc>
                <a:spcPct val="90000"/>
              </a:lnSpc>
              <a:spcBef>
                <a:spcPts val="1000"/>
              </a:spcBef>
              <a:spcAft>
                <a:spcPts val="0"/>
              </a:spcAft>
              <a:buClr>
                <a:schemeClr val="dk1"/>
              </a:buClr>
              <a:buSzPts val="2500"/>
              <a:buNone/>
            </a:pPr>
            <a:endParaRPr sz="2500">
              <a:latin typeface="Arial"/>
              <a:ea typeface="Arial"/>
              <a:cs typeface="Arial"/>
              <a:sym typeface="Arial"/>
            </a:endParaRPr>
          </a:p>
          <a:p>
            <a:pPr marL="228600" lvl="0" indent="-69850" algn="l" rtl="0">
              <a:lnSpc>
                <a:spcPct val="90000"/>
              </a:lnSpc>
              <a:spcBef>
                <a:spcPts val="1000"/>
              </a:spcBef>
              <a:spcAft>
                <a:spcPts val="0"/>
              </a:spcAft>
              <a:buClr>
                <a:schemeClr val="dk1"/>
              </a:buClr>
              <a:buSzPts val="2500"/>
              <a:buNone/>
            </a:pPr>
            <a:endParaRPr sz="2500">
              <a:latin typeface="Arial"/>
              <a:ea typeface="Arial"/>
              <a:cs typeface="Arial"/>
              <a:sym typeface="Arial"/>
            </a:endParaRPr>
          </a:p>
        </p:txBody>
      </p:sp>
      <p:grpSp>
        <p:nvGrpSpPr>
          <p:cNvPr id="5" name="Group 4" descr="Map of the Hawaiian archipelago showing the location of Midway Atoll in the northwestern part of the chain">
            <a:extLst>
              <a:ext uri="{FF2B5EF4-FFF2-40B4-BE49-F238E27FC236}">
                <a16:creationId xmlns:a16="http://schemas.microsoft.com/office/drawing/2014/main" id="{FCF7F2D4-8985-2055-0CDD-2B51FEA88AF5}"/>
              </a:ext>
            </a:extLst>
          </p:cNvPr>
          <p:cNvGrpSpPr/>
          <p:nvPr/>
        </p:nvGrpSpPr>
        <p:grpSpPr>
          <a:xfrm>
            <a:off x="4026937" y="1634704"/>
            <a:ext cx="8165064" cy="5223296"/>
            <a:chOff x="4026937" y="1634704"/>
            <a:chExt cx="8165064" cy="5223296"/>
          </a:xfrm>
        </p:grpSpPr>
        <p:pic>
          <p:nvPicPr>
            <p:cNvPr id="244" name="Google Shape;244;p14" descr="Map of the northwest Hawaiian Islands showing the boundary of the Papahanaumokuakea Marine National Monument around the northwestern islands. Kuaihelani is one of the northwestern-most islands."/>
            <p:cNvPicPr preferRelativeResize="0"/>
            <p:nvPr/>
          </p:nvPicPr>
          <p:blipFill rotWithShape="1">
            <a:blip r:embed="rId5">
              <a:alphaModFix/>
            </a:blip>
            <a:srcRect r="4002"/>
            <a:stretch/>
          </p:blipFill>
          <p:spPr>
            <a:xfrm>
              <a:off x="4026937" y="1634704"/>
              <a:ext cx="8165064" cy="5223296"/>
            </a:xfrm>
            <a:prstGeom prst="rect">
              <a:avLst/>
            </a:prstGeom>
            <a:noFill/>
            <a:ln>
              <a:noFill/>
            </a:ln>
          </p:spPr>
        </p:pic>
        <p:cxnSp>
          <p:nvCxnSpPr>
            <p:cNvPr id="2" name="Google Shape;198;p10" descr="Arrow pointing to Midway Atoll">
              <a:extLst>
                <a:ext uri="{FF2B5EF4-FFF2-40B4-BE49-F238E27FC236}">
                  <a16:creationId xmlns:a16="http://schemas.microsoft.com/office/drawing/2014/main" id="{804BC460-9FF9-6AB1-1761-BD8E9B075774}"/>
                </a:ext>
              </a:extLst>
            </p:cNvPr>
            <p:cNvCxnSpPr>
              <a:cxnSpLocks/>
            </p:cNvCxnSpPr>
            <p:nvPr/>
          </p:nvCxnSpPr>
          <p:spPr>
            <a:xfrm flipV="1">
              <a:off x="5160936" y="3316637"/>
              <a:ext cx="309966" cy="309966"/>
            </a:xfrm>
            <a:prstGeom prst="straightConnector1">
              <a:avLst/>
            </a:prstGeom>
            <a:solidFill>
              <a:schemeClr val="accent1"/>
            </a:solidFill>
            <a:ln w="76200" cap="flat" cmpd="sng">
              <a:solidFill>
                <a:schemeClr val="lt1"/>
              </a:solidFill>
              <a:prstDash val="solid"/>
              <a:round/>
              <a:headEnd type="none" w="sm" len="sm"/>
              <a:tailEnd type="triangle" w="med" len="med"/>
            </a:ln>
            <a:effectLst>
              <a:outerShdw blurRad="50800" dist="38100" dir="2700000" algn="tl" rotWithShape="0">
                <a:srgbClr val="000000">
                  <a:alpha val="40000"/>
                </a:srgbClr>
              </a:outerShdw>
            </a:effectLst>
          </p:spPr>
        </p:cxnSp>
      </p:grpSp>
      <p:sp>
        <p:nvSpPr>
          <p:cNvPr id="246" name="Google Shape;246;p14"/>
          <p:cNvSpPr txBox="1">
            <a:spLocks noGrp="1"/>
          </p:cNvSpPr>
          <p:nvPr>
            <p:ph type="title" idx="4294967295"/>
          </p:nvPr>
        </p:nvSpPr>
        <p:spPr>
          <a:xfrm>
            <a:off x="0" y="376427"/>
            <a:ext cx="12192000" cy="70788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lt1"/>
              </a:buClr>
              <a:buSzPts val="4000"/>
              <a:buFont typeface="Arial"/>
              <a:buNone/>
            </a:pPr>
            <a:r>
              <a:rPr lang="en-US" sz="4000" dirty="0">
                <a:solidFill>
                  <a:schemeClr val="lt1"/>
                </a:solidFill>
                <a:latin typeface="Arial"/>
                <a:ea typeface="Arial"/>
                <a:cs typeface="Arial"/>
                <a:sym typeface="Arial"/>
              </a:rPr>
              <a:t>F.</a:t>
            </a:r>
            <a:r>
              <a:rPr lang="en-US" sz="4000" b="0" i="0" u="none" strike="noStrike" cap="none" dirty="0">
                <a:solidFill>
                  <a:schemeClr val="lt1"/>
                </a:solidFill>
                <a:latin typeface="Arial"/>
                <a:ea typeface="Arial"/>
                <a:cs typeface="Arial"/>
                <a:sym typeface="Arial"/>
              </a:rPr>
              <a:t> Where’s this beach?</a:t>
            </a:r>
            <a:endParaRP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5">
                                            <p:txEl>
                                              <p:pRg st="0" end="0"/>
                                            </p:txEl>
                                          </p:spTgt>
                                        </p:tgtEl>
                                        <p:attrNameLst>
                                          <p:attrName>style.visibility</p:attrName>
                                        </p:attrNameLst>
                                      </p:cBhvr>
                                      <p:to>
                                        <p:strVal val="visible"/>
                                      </p:to>
                                    </p:set>
                                    <p:animEffect transition="in" filter="fade">
                                      <p:cBhvr>
                                        <p:cTn id="7" dur="500"/>
                                        <p:tgtEl>
                                          <p:spTgt spid="24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45">
                                            <p:txEl>
                                              <p:pRg st="1" end="1"/>
                                            </p:txEl>
                                          </p:spTgt>
                                        </p:tgtEl>
                                        <p:attrNameLst>
                                          <p:attrName>style.visibility</p:attrName>
                                        </p:attrNameLst>
                                      </p:cBhvr>
                                      <p:to>
                                        <p:strVal val="visible"/>
                                      </p:to>
                                    </p:set>
                                    <p:animEffect transition="in" filter="fade">
                                      <p:cBhvr>
                                        <p:cTn id="12" dur="500"/>
                                        <p:tgtEl>
                                          <p:spTgt spid="24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45">
                                            <p:txEl>
                                              <p:pRg st="2" end="2"/>
                                            </p:txEl>
                                          </p:spTgt>
                                        </p:tgtEl>
                                        <p:attrNameLst>
                                          <p:attrName>style.visibility</p:attrName>
                                        </p:attrNameLst>
                                      </p:cBhvr>
                                      <p:to>
                                        <p:strVal val="visible"/>
                                      </p:to>
                                    </p:set>
                                    <p:animEffect transition="in" filter="fade">
                                      <p:cBhvr>
                                        <p:cTn id="17" dur="500"/>
                                        <p:tgtEl>
                                          <p:spTgt spid="24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45">
                                            <p:txEl>
                                              <p:pRg st="3" end="3"/>
                                            </p:txEl>
                                          </p:spTgt>
                                        </p:tgtEl>
                                        <p:attrNameLst>
                                          <p:attrName>style.visibility</p:attrName>
                                        </p:attrNameLst>
                                      </p:cBhvr>
                                      <p:to>
                                        <p:strVal val="visible"/>
                                      </p:to>
                                    </p:set>
                                    <p:animEffect transition="in" filter="fade">
                                      <p:cBhvr>
                                        <p:cTn id="22" dur="500"/>
                                        <p:tgtEl>
                                          <p:spTgt spid="24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45">
                                            <p:txEl>
                                              <p:pRg st="4" end="4"/>
                                            </p:txEl>
                                          </p:spTgt>
                                        </p:tgtEl>
                                        <p:attrNameLst>
                                          <p:attrName>style.visibility</p:attrName>
                                        </p:attrNameLst>
                                      </p:cBhvr>
                                      <p:to>
                                        <p:strVal val="visible"/>
                                      </p:to>
                                    </p:set>
                                    <p:animEffect transition="in" filter="fade">
                                      <p:cBhvr>
                                        <p:cTn id="27" dur="500"/>
                                        <p:tgtEl>
                                          <p:spTgt spid="245">
                                            <p:txEl>
                                              <p:pRg st="4" end="4"/>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fade">
                                      <p:cBhvr>
                                        <p:cTn id="3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51"/>
        <p:cNvGrpSpPr/>
        <p:nvPr/>
      </p:nvGrpSpPr>
      <p:grpSpPr>
        <a:xfrm>
          <a:off x="0" y="0"/>
          <a:ext cx="0" cy="0"/>
          <a:chOff x="0" y="0"/>
          <a:chExt cx="0" cy="0"/>
        </a:xfrm>
      </p:grpSpPr>
      <p:pic>
        <p:nvPicPr>
          <p:cNvPr id="252" name="Google Shape;252;p15">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0" y="1676"/>
            <a:ext cx="12192000" cy="6865152"/>
          </a:xfrm>
          <a:prstGeom prst="rect">
            <a:avLst/>
          </a:prstGeom>
          <a:noFill/>
          <a:ln>
            <a:noFill/>
          </a:ln>
        </p:spPr>
      </p:pic>
      <p:sp>
        <p:nvSpPr>
          <p:cNvPr id="253" name="Google Shape;253;p15"/>
          <p:cNvSpPr txBox="1">
            <a:spLocks noGrp="1"/>
          </p:cNvSpPr>
          <p:nvPr>
            <p:ph type="title" idx="4294967295"/>
          </p:nvPr>
        </p:nvSpPr>
        <p:spPr>
          <a:xfrm>
            <a:off x="2570493" y="387366"/>
            <a:ext cx="6491615" cy="70788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lt1"/>
              </a:buClr>
              <a:buSzPts val="4000"/>
              <a:buFont typeface="Arial"/>
              <a:buNone/>
            </a:pPr>
            <a:r>
              <a:rPr lang="en-US" sz="4000" dirty="0">
                <a:solidFill>
                  <a:schemeClr val="lt1"/>
                </a:solidFill>
                <a:latin typeface="Arial"/>
                <a:ea typeface="Arial"/>
                <a:cs typeface="Arial"/>
                <a:sym typeface="Arial"/>
              </a:rPr>
              <a:t>G</a:t>
            </a:r>
            <a:r>
              <a:rPr lang="en-US" sz="4000" b="0" i="0" u="none" strike="noStrike" cap="none" dirty="0">
                <a:solidFill>
                  <a:schemeClr val="lt1"/>
                </a:solidFill>
                <a:latin typeface="Arial"/>
                <a:ea typeface="Arial"/>
                <a:cs typeface="Arial"/>
                <a:sym typeface="Arial"/>
              </a:rPr>
              <a:t>. Where’s this beach?</a:t>
            </a:r>
            <a:endParaRPr dirty="0"/>
          </a:p>
        </p:txBody>
      </p:sp>
      <p:sp>
        <p:nvSpPr>
          <p:cNvPr id="254" name="Google Shape;254;p15"/>
          <p:cNvSpPr txBox="1">
            <a:spLocks noGrp="1"/>
          </p:cNvSpPr>
          <p:nvPr>
            <p:ph type="body" idx="1"/>
          </p:nvPr>
        </p:nvSpPr>
        <p:spPr>
          <a:xfrm>
            <a:off x="344244" y="2038249"/>
            <a:ext cx="3883511" cy="3620272"/>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Clr>
                <a:schemeClr val="lt1"/>
              </a:buClr>
              <a:buSzPts val="2500"/>
              <a:buChar char="•"/>
            </a:pPr>
            <a:r>
              <a:rPr lang="en-US" sz="2500" dirty="0">
                <a:solidFill>
                  <a:schemeClr val="lt1"/>
                </a:solidFill>
                <a:latin typeface="Arial"/>
                <a:ea typeface="Arial"/>
                <a:cs typeface="Arial"/>
                <a:sym typeface="Arial"/>
              </a:rPr>
              <a:t>Color?</a:t>
            </a:r>
            <a:endParaRPr dirty="0"/>
          </a:p>
          <a:p>
            <a:pPr marL="228600" lvl="0" indent="-228600" algn="l" rtl="0">
              <a:lnSpc>
                <a:spcPct val="90000"/>
              </a:lnSpc>
              <a:spcBef>
                <a:spcPts val="1000"/>
              </a:spcBef>
              <a:spcAft>
                <a:spcPts val="0"/>
              </a:spcAft>
              <a:buClr>
                <a:schemeClr val="lt1"/>
              </a:buClr>
              <a:buSzPts val="2500"/>
              <a:buChar char="•"/>
            </a:pPr>
            <a:r>
              <a:rPr lang="en-US" sz="2500" dirty="0">
                <a:solidFill>
                  <a:schemeClr val="lt1"/>
                </a:solidFill>
                <a:latin typeface="Arial"/>
                <a:ea typeface="Arial"/>
                <a:cs typeface="Arial"/>
                <a:sym typeface="Arial"/>
              </a:rPr>
              <a:t>Grain size?</a:t>
            </a:r>
            <a:endParaRPr dirty="0"/>
          </a:p>
          <a:p>
            <a:pPr marL="228600" lvl="0" indent="-228600" algn="l" rtl="0">
              <a:lnSpc>
                <a:spcPct val="90000"/>
              </a:lnSpc>
              <a:spcBef>
                <a:spcPts val="1000"/>
              </a:spcBef>
              <a:spcAft>
                <a:spcPts val="0"/>
              </a:spcAft>
              <a:buClr>
                <a:schemeClr val="lt1"/>
              </a:buClr>
              <a:buSzPts val="2500"/>
              <a:buChar char="•"/>
            </a:pPr>
            <a:r>
              <a:rPr lang="en-US" sz="2500" dirty="0">
                <a:solidFill>
                  <a:schemeClr val="lt1"/>
                </a:solidFill>
                <a:latin typeface="Arial"/>
                <a:ea typeface="Arial"/>
                <a:cs typeface="Arial"/>
                <a:sym typeface="Arial"/>
              </a:rPr>
              <a:t>Shape?</a:t>
            </a:r>
            <a:endParaRPr dirty="0"/>
          </a:p>
          <a:p>
            <a:pPr marL="228600" lvl="0" indent="-228600" algn="l" rtl="0">
              <a:lnSpc>
                <a:spcPct val="90000"/>
              </a:lnSpc>
              <a:spcBef>
                <a:spcPts val="1000"/>
              </a:spcBef>
              <a:spcAft>
                <a:spcPts val="0"/>
              </a:spcAft>
              <a:buClr>
                <a:schemeClr val="lt1"/>
              </a:buClr>
              <a:buSzPts val="2500"/>
              <a:buChar char="•"/>
            </a:pPr>
            <a:r>
              <a:rPr lang="en-US" sz="2500" dirty="0">
                <a:solidFill>
                  <a:schemeClr val="lt1"/>
                </a:solidFill>
                <a:latin typeface="Arial"/>
                <a:ea typeface="Arial"/>
                <a:cs typeface="Arial"/>
                <a:sym typeface="Arial"/>
              </a:rPr>
              <a:t>Source?</a:t>
            </a:r>
            <a:endParaRPr dirty="0"/>
          </a:p>
          <a:p>
            <a:pPr marL="228600" lvl="0" indent="-228600" algn="l" rtl="0">
              <a:lnSpc>
                <a:spcPct val="120000"/>
              </a:lnSpc>
              <a:spcBef>
                <a:spcPts val="1000"/>
              </a:spcBef>
              <a:spcAft>
                <a:spcPts val="0"/>
              </a:spcAft>
              <a:buClr>
                <a:schemeClr val="lt1"/>
              </a:buClr>
              <a:buSzPts val="2500"/>
              <a:buChar char="•"/>
            </a:pPr>
            <a:r>
              <a:rPr lang="en-US" sz="2500" dirty="0">
                <a:solidFill>
                  <a:schemeClr val="lt1"/>
                </a:solidFill>
                <a:latin typeface="Arial"/>
                <a:ea typeface="Arial"/>
                <a:cs typeface="Arial"/>
                <a:sym typeface="Arial"/>
              </a:rPr>
              <a:t>Olympic Coast National Marine Sanctuary! (Location A, #6)</a:t>
            </a:r>
            <a:endParaRPr sz="2500" dirty="0">
              <a:latin typeface="Arial"/>
              <a:ea typeface="Arial"/>
              <a:cs typeface="Arial"/>
              <a:sym typeface="Arial"/>
            </a:endParaRPr>
          </a:p>
          <a:p>
            <a:pPr marL="228600" lvl="0" indent="-69850" algn="l" rtl="0">
              <a:lnSpc>
                <a:spcPct val="90000"/>
              </a:lnSpc>
              <a:spcBef>
                <a:spcPts val="1000"/>
              </a:spcBef>
              <a:spcAft>
                <a:spcPts val="0"/>
              </a:spcAft>
              <a:buClr>
                <a:schemeClr val="dk1"/>
              </a:buClr>
              <a:buSzPts val="2500"/>
              <a:buNone/>
            </a:pPr>
            <a:endParaRPr sz="2500" dirty="0">
              <a:latin typeface="Arial"/>
              <a:ea typeface="Arial"/>
              <a:cs typeface="Arial"/>
              <a:sym typeface="Arial"/>
            </a:endParaRPr>
          </a:p>
        </p:txBody>
      </p:sp>
      <p:pic>
        <p:nvPicPr>
          <p:cNvPr id="255" name="Google Shape;255;p15" descr="Rounded, smooth grey, green and red pebbles sit on top of fine sand. A piece of algae is present."/>
          <p:cNvPicPr preferRelativeResize="0"/>
          <p:nvPr/>
        </p:nvPicPr>
        <p:blipFill rotWithShape="1">
          <a:blip r:embed="rId4">
            <a:alphaModFix/>
          </a:blip>
          <a:srcRect/>
          <a:stretch/>
        </p:blipFill>
        <p:spPr>
          <a:xfrm rot="5400000">
            <a:off x="5856774" y="727289"/>
            <a:ext cx="4591983" cy="6894708"/>
          </a:xfrm>
          <a:prstGeom prst="rect">
            <a:avLst/>
          </a:prstGeom>
          <a:noFill/>
          <a:ln>
            <a:noFill/>
          </a:ln>
        </p:spPr>
      </p:pic>
      <p:grpSp>
        <p:nvGrpSpPr>
          <p:cNvPr id="256" name="Google Shape;256;p15" descr="Map of the western U.S. showing the location of Olympic Coast in the northwest corner of Washington state"/>
          <p:cNvGrpSpPr/>
          <p:nvPr/>
        </p:nvGrpSpPr>
        <p:grpSpPr>
          <a:xfrm>
            <a:off x="4354467" y="1878650"/>
            <a:ext cx="3079067" cy="4591984"/>
            <a:chOff x="4354467" y="1878650"/>
            <a:chExt cx="3079067" cy="4591984"/>
          </a:xfrm>
        </p:grpSpPr>
        <p:pic>
          <p:nvPicPr>
            <p:cNvPr id="257" name="Google Shape;257;p15"/>
            <p:cNvPicPr preferRelativeResize="0"/>
            <p:nvPr/>
          </p:nvPicPr>
          <p:blipFill rotWithShape="1">
            <a:blip r:embed="rId5">
              <a:alphaModFix/>
            </a:blip>
            <a:srcRect r="41951" b="13555"/>
            <a:stretch/>
          </p:blipFill>
          <p:spPr>
            <a:xfrm>
              <a:off x="4679953" y="1878650"/>
              <a:ext cx="2753581" cy="4591984"/>
            </a:xfrm>
            <a:prstGeom prst="rect">
              <a:avLst/>
            </a:prstGeom>
            <a:noFill/>
            <a:ln>
              <a:noFill/>
            </a:ln>
          </p:spPr>
        </p:pic>
        <p:cxnSp>
          <p:nvCxnSpPr>
            <p:cNvPr id="258" name="Google Shape;258;p15" descr="Arrow pointing to Olympic Coast"/>
            <p:cNvCxnSpPr/>
            <p:nvPr/>
          </p:nvCxnSpPr>
          <p:spPr>
            <a:xfrm rot="10800000" flipH="1">
              <a:off x="4354467" y="2240822"/>
              <a:ext cx="550364" cy="337088"/>
            </a:xfrm>
            <a:prstGeom prst="straightConnector1">
              <a:avLst/>
            </a:prstGeom>
            <a:solidFill>
              <a:schemeClr val="accent1"/>
            </a:solidFill>
            <a:ln w="76200" cap="flat" cmpd="sng">
              <a:solidFill>
                <a:schemeClr val="lt1"/>
              </a:solidFill>
              <a:prstDash val="solid"/>
              <a:round/>
              <a:headEnd type="none" w="sm" len="sm"/>
              <a:tailEnd type="triangle" w="med" len="med"/>
            </a:ln>
            <a:effectLst>
              <a:outerShdw blurRad="50800" dist="38100" dir="2700000" algn="tl" rotWithShape="0">
                <a:srgbClr val="000000">
                  <a:alpha val="40000"/>
                </a:srgbClr>
              </a:outerShdw>
            </a:effectLst>
          </p:spPr>
        </p:cxnSp>
      </p:grpSp>
      <p:pic>
        <p:nvPicPr>
          <p:cNvPr id="259" name="Google Shape;259;p15">
            <a:extLst>
              <a:ext uri="{C183D7F6-B498-43B3-948B-1728B52AA6E4}">
                <adec:decorative xmlns:adec="http://schemas.microsoft.com/office/drawing/2017/decorative" val="1"/>
              </a:ext>
            </a:extLst>
          </p:cNvPr>
          <p:cNvPicPr preferRelativeResize="0"/>
          <p:nvPr/>
        </p:nvPicPr>
        <p:blipFill rotWithShape="1">
          <a:blip r:embed="rId6">
            <a:alphaModFix/>
          </a:blip>
          <a:srcRect l="1156" t="2998" r="24222" b="4174"/>
          <a:stretch/>
        </p:blipFill>
        <p:spPr>
          <a:xfrm>
            <a:off x="9066883" y="6015246"/>
            <a:ext cx="2535716" cy="435486"/>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4">
                                            <p:txEl>
                                              <p:pRg st="0" end="0"/>
                                            </p:txEl>
                                          </p:spTgt>
                                        </p:tgtEl>
                                        <p:attrNameLst>
                                          <p:attrName>style.visibility</p:attrName>
                                        </p:attrNameLst>
                                      </p:cBhvr>
                                      <p:to>
                                        <p:strVal val="visible"/>
                                      </p:to>
                                    </p:set>
                                    <p:animEffect transition="in" filter="fade">
                                      <p:cBhvr>
                                        <p:cTn id="7" dur="500"/>
                                        <p:tgtEl>
                                          <p:spTgt spid="25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54">
                                            <p:txEl>
                                              <p:pRg st="1" end="1"/>
                                            </p:txEl>
                                          </p:spTgt>
                                        </p:tgtEl>
                                        <p:attrNameLst>
                                          <p:attrName>style.visibility</p:attrName>
                                        </p:attrNameLst>
                                      </p:cBhvr>
                                      <p:to>
                                        <p:strVal val="visible"/>
                                      </p:to>
                                    </p:set>
                                    <p:animEffect transition="in" filter="fade">
                                      <p:cBhvr>
                                        <p:cTn id="12" dur="500"/>
                                        <p:tgtEl>
                                          <p:spTgt spid="25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54">
                                            <p:txEl>
                                              <p:pRg st="2" end="2"/>
                                            </p:txEl>
                                          </p:spTgt>
                                        </p:tgtEl>
                                        <p:attrNameLst>
                                          <p:attrName>style.visibility</p:attrName>
                                        </p:attrNameLst>
                                      </p:cBhvr>
                                      <p:to>
                                        <p:strVal val="visible"/>
                                      </p:to>
                                    </p:set>
                                    <p:animEffect transition="in" filter="fade">
                                      <p:cBhvr>
                                        <p:cTn id="17" dur="500"/>
                                        <p:tgtEl>
                                          <p:spTgt spid="25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54">
                                            <p:txEl>
                                              <p:pRg st="3" end="3"/>
                                            </p:txEl>
                                          </p:spTgt>
                                        </p:tgtEl>
                                        <p:attrNameLst>
                                          <p:attrName>style.visibility</p:attrName>
                                        </p:attrNameLst>
                                      </p:cBhvr>
                                      <p:to>
                                        <p:strVal val="visible"/>
                                      </p:to>
                                    </p:set>
                                    <p:animEffect transition="in" filter="fade">
                                      <p:cBhvr>
                                        <p:cTn id="22" dur="500"/>
                                        <p:tgtEl>
                                          <p:spTgt spid="25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54">
                                            <p:txEl>
                                              <p:pRg st="4" end="4"/>
                                            </p:txEl>
                                          </p:spTgt>
                                        </p:tgtEl>
                                        <p:attrNameLst>
                                          <p:attrName>style.visibility</p:attrName>
                                        </p:attrNameLst>
                                      </p:cBhvr>
                                      <p:to>
                                        <p:strVal val="visible"/>
                                      </p:to>
                                    </p:set>
                                    <p:animEffect transition="in" filter="fade">
                                      <p:cBhvr>
                                        <p:cTn id="27" dur="500"/>
                                        <p:tgtEl>
                                          <p:spTgt spid="254">
                                            <p:txEl>
                                              <p:pRg st="4" end="4"/>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256"/>
                                        </p:tgtEl>
                                        <p:attrNameLst>
                                          <p:attrName>style.visibility</p:attrName>
                                        </p:attrNameLst>
                                      </p:cBhvr>
                                      <p:to>
                                        <p:strVal val="visible"/>
                                      </p:to>
                                    </p:set>
                                    <p:animEffect transition="in" filter="fade">
                                      <p:cBhvr>
                                        <p:cTn id="30" dur="500"/>
                                        <p:tgtEl>
                                          <p:spTgt spid="2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64"/>
        <p:cNvGrpSpPr/>
        <p:nvPr/>
      </p:nvGrpSpPr>
      <p:grpSpPr>
        <a:xfrm>
          <a:off x="0" y="0"/>
          <a:ext cx="0" cy="0"/>
          <a:chOff x="0" y="0"/>
          <a:chExt cx="0" cy="0"/>
        </a:xfrm>
      </p:grpSpPr>
      <p:pic>
        <p:nvPicPr>
          <p:cNvPr id="265" name="Google Shape;265;p16">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0" y="1676"/>
            <a:ext cx="12192000" cy="6865152"/>
          </a:xfrm>
          <a:prstGeom prst="rect">
            <a:avLst/>
          </a:prstGeom>
          <a:noFill/>
          <a:ln>
            <a:noFill/>
          </a:ln>
        </p:spPr>
      </p:pic>
      <p:sp>
        <p:nvSpPr>
          <p:cNvPr id="266" name="Google Shape;266;p16"/>
          <p:cNvSpPr txBox="1">
            <a:spLocks noGrp="1"/>
          </p:cNvSpPr>
          <p:nvPr>
            <p:ph type="title" idx="4294967295"/>
          </p:nvPr>
        </p:nvSpPr>
        <p:spPr>
          <a:xfrm>
            <a:off x="2570493" y="387366"/>
            <a:ext cx="6491615" cy="70788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lt1"/>
              </a:buClr>
              <a:buSzPts val="4000"/>
              <a:buFont typeface="Arial"/>
              <a:buNone/>
            </a:pPr>
            <a:r>
              <a:rPr lang="en-US" sz="4000" dirty="0">
                <a:solidFill>
                  <a:schemeClr val="lt1"/>
                </a:solidFill>
                <a:latin typeface="Arial"/>
                <a:ea typeface="Arial"/>
                <a:cs typeface="Arial"/>
                <a:sym typeface="Arial"/>
              </a:rPr>
              <a:t>H.</a:t>
            </a:r>
            <a:r>
              <a:rPr lang="en-US" sz="4000" b="0" i="0" u="none" strike="noStrike" cap="none" dirty="0">
                <a:solidFill>
                  <a:schemeClr val="lt1"/>
                </a:solidFill>
                <a:latin typeface="Arial"/>
                <a:ea typeface="Arial"/>
                <a:cs typeface="Arial"/>
                <a:sym typeface="Arial"/>
              </a:rPr>
              <a:t> Where is this sand from?</a:t>
            </a:r>
            <a:endParaRPr dirty="0"/>
          </a:p>
        </p:txBody>
      </p:sp>
      <p:sp>
        <p:nvSpPr>
          <p:cNvPr id="267" name="Google Shape;267;p16"/>
          <p:cNvSpPr txBox="1">
            <a:spLocks noGrp="1"/>
          </p:cNvSpPr>
          <p:nvPr>
            <p:ph type="body" idx="1"/>
          </p:nvPr>
        </p:nvSpPr>
        <p:spPr>
          <a:xfrm>
            <a:off x="344244" y="2038249"/>
            <a:ext cx="3108961" cy="3620272"/>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Clr>
                <a:schemeClr val="lt1"/>
              </a:buClr>
              <a:buSzPts val="2500"/>
              <a:buChar char="•"/>
            </a:pPr>
            <a:r>
              <a:rPr lang="en-US" sz="2500" dirty="0">
                <a:solidFill>
                  <a:schemeClr val="lt1"/>
                </a:solidFill>
                <a:latin typeface="Arial"/>
                <a:ea typeface="Arial"/>
                <a:cs typeface="Arial"/>
                <a:sym typeface="Arial"/>
              </a:rPr>
              <a:t>Color?</a:t>
            </a:r>
            <a:endParaRPr dirty="0"/>
          </a:p>
          <a:p>
            <a:pPr marL="228600" lvl="0" indent="-228600" algn="l" rtl="0">
              <a:lnSpc>
                <a:spcPct val="90000"/>
              </a:lnSpc>
              <a:spcBef>
                <a:spcPts val="1000"/>
              </a:spcBef>
              <a:spcAft>
                <a:spcPts val="0"/>
              </a:spcAft>
              <a:buClr>
                <a:schemeClr val="lt1"/>
              </a:buClr>
              <a:buSzPts val="2500"/>
              <a:buChar char="•"/>
            </a:pPr>
            <a:r>
              <a:rPr lang="en-US" sz="2500" dirty="0">
                <a:solidFill>
                  <a:schemeClr val="lt1"/>
                </a:solidFill>
                <a:latin typeface="Arial"/>
                <a:ea typeface="Arial"/>
                <a:cs typeface="Arial"/>
                <a:sym typeface="Arial"/>
              </a:rPr>
              <a:t>Grain size?</a:t>
            </a:r>
            <a:endParaRPr dirty="0"/>
          </a:p>
          <a:p>
            <a:pPr marL="228600" lvl="0" indent="-228600" algn="l" rtl="0">
              <a:lnSpc>
                <a:spcPct val="90000"/>
              </a:lnSpc>
              <a:spcBef>
                <a:spcPts val="1000"/>
              </a:spcBef>
              <a:spcAft>
                <a:spcPts val="0"/>
              </a:spcAft>
              <a:buClr>
                <a:schemeClr val="lt1"/>
              </a:buClr>
              <a:buSzPts val="2500"/>
              <a:buChar char="•"/>
            </a:pPr>
            <a:r>
              <a:rPr lang="en-US" sz="2500" dirty="0">
                <a:solidFill>
                  <a:schemeClr val="lt1"/>
                </a:solidFill>
                <a:latin typeface="Arial"/>
                <a:ea typeface="Arial"/>
                <a:cs typeface="Arial"/>
                <a:sym typeface="Arial"/>
              </a:rPr>
              <a:t>Shape?</a:t>
            </a:r>
            <a:endParaRPr dirty="0"/>
          </a:p>
          <a:p>
            <a:pPr marL="228600" lvl="0" indent="-228600" algn="l" rtl="0">
              <a:lnSpc>
                <a:spcPct val="90000"/>
              </a:lnSpc>
              <a:spcBef>
                <a:spcPts val="1000"/>
              </a:spcBef>
              <a:spcAft>
                <a:spcPts val="0"/>
              </a:spcAft>
              <a:buClr>
                <a:schemeClr val="lt1"/>
              </a:buClr>
              <a:buSzPts val="2500"/>
              <a:buChar char="•"/>
            </a:pPr>
            <a:r>
              <a:rPr lang="en-US" sz="2500" dirty="0">
                <a:solidFill>
                  <a:schemeClr val="lt1"/>
                </a:solidFill>
                <a:latin typeface="Arial"/>
                <a:ea typeface="Arial"/>
                <a:cs typeface="Arial"/>
                <a:sym typeface="Arial"/>
              </a:rPr>
              <a:t>Source?</a:t>
            </a:r>
            <a:endParaRPr dirty="0"/>
          </a:p>
          <a:p>
            <a:pPr marL="228600" lvl="0" indent="-228600" algn="l" rtl="0">
              <a:lnSpc>
                <a:spcPct val="120000"/>
              </a:lnSpc>
              <a:spcBef>
                <a:spcPts val="1000"/>
              </a:spcBef>
              <a:spcAft>
                <a:spcPts val="0"/>
              </a:spcAft>
              <a:buClr>
                <a:schemeClr val="lt1"/>
              </a:buClr>
              <a:buSzPts val="2500"/>
              <a:buChar char="•"/>
            </a:pPr>
            <a:r>
              <a:rPr lang="en-US" sz="2500" dirty="0">
                <a:solidFill>
                  <a:schemeClr val="lt1"/>
                </a:solidFill>
                <a:latin typeface="Arial"/>
                <a:ea typeface="Arial"/>
                <a:cs typeface="Arial"/>
                <a:sym typeface="Arial"/>
              </a:rPr>
              <a:t>Monterey Bay National Marine Sanctuary! (#9)</a:t>
            </a:r>
            <a:endParaRPr sz="2500" dirty="0">
              <a:solidFill>
                <a:schemeClr val="lt1"/>
              </a:solidFill>
              <a:latin typeface="Arial"/>
              <a:ea typeface="Arial"/>
              <a:cs typeface="Arial"/>
              <a:sym typeface="Arial"/>
            </a:endParaRPr>
          </a:p>
        </p:txBody>
      </p:sp>
      <p:grpSp>
        <p:nvGrpSpPr>
          <p:cNvPr id="268" name="Google Shape;268;p16" descr="Map of the western U.S. showing the location of Monterey Bay on the central coast of California"/>
          <p:cNvGrpSpPr/>
          <p:nvPr/>
        </p:nvGrpSpPr>
        <p:grpSpPr>
          <a:xfrm>
            <a:off x="2710149" y="1626170"/>
            <a:ext cx="3725758" cy="5240658"/>
            <a:chOff x="2710149" y="1626170"/>
            <a:chExt cx="3725758" cy="5240658"/>
          </a:xfrm>
        </p:grpSpPr>
        <p:pic>
          <p:nvPicPr>
            <p:cNvPr id="269" name="Google Shape;269;p16"/>
            <p:cNvPicPr preferRelativeResize="0"/>
            <p:nvPr/>
          </p:nvPicPr>
          <p:blipFill rotWithShape="1">
            <a:blip r:embed="rId4">
              <a:alphaModFix/>
            </a:blip>
            <a:srcRect t="-1" r="41951" b="19429"/>
            <a:stretch/>
          </p:blipFill>
          <p:spPr>
            <a:xfrm>
              <a:off x="3064249" y="1626170"/>
              <a:ext cx="3371658" cy="5240658"/>
            </a:xfrm>
            <a:prstGeom prst="rect">
              <a:avLst/>
            </a:prstGeom>
            <a:noFill/>
            <a:ln>
              <a:noFill/>
            </a:ln>
          </p:spPr>
        </p:pic>
        <p:cxnSp>
          <p:nvCxnSpPr>
            <p:cNvPr id="270" name="Google Shape;270;p16" descr="Arrow pointing to Olympic Coast"/>
            <p:cNvCxnSpPr/>
            <p:nvPr/>
          </p:nvCxnSpPr>
          <p:spPr>
            <a:xfrm>
              <a:off x="2710149" y="5377058"/>
              <a:ext cx="1214363" cy="148465"/>
            </a:xfrm>
            <a:prstGeom prst="straightConnector1">
              <a:avLst/>
            </a:prstGeom>
            <a:solidFill>
              <a:schemeClr val="accent1"/>
            </a:solidFill>
            <a:ln w="76200" cap="flat" cmpd="sng">
              <a:solidFill>
                <a:schemeClr val="lt1"/>
              </a:solidFill>
              <a:prstDash val="solid"/>
              <a:round/>
              <a:headEnd type="none" w="sm" len="sm"/>
              <a:tailEnd type="triangle" w="med" len="med"/>
            </a:ln>
            <a:effectLst>
              <a:outerShdw blurRad="50800" dist="38100" dir="2700000" algn="tl" rotWithShape="0">
                <a:srgbClr val="000000">
                  <a:alpha val="40000"/>
                </a:srgbClr>
              </a:outerShdw>
            </a:effectLst>
          </p:spPr>
        </p:cxnSp>
      </p:grpSp>
      <p:pic>
        <p:nvPicPr>
          <p:cNvPr id="271" name="Google Shape;271;p16" descr="Sand sample from Monterey Bay"/>
          <p:cNvPicPr preferRelativeResize="0"/>
          <p:nvPr/>
        </p:nvPicPr>
        <p:blipFill rotWithShape="1">
          <a:blip r:embed="rId5">
            <a:alphaModFix/>
          </a:blip>
          <a:srcRect b="868"/>
          <a:stretch/>
        </p:blipFill>
        <p:spPr>
          <a:xfrm>
            <a:off x="5392132" y="1641525"/>
            <a:ext cx="6799867" cy="5214799"/>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7">
                                            <p:txEl>
                                              <p:pRg st="0" end="0"/>
                                            </p:txEl>
                                          </p:spTgt>
                                        </p:tgtEl>
                                        <p:attrNameLst>
                                          <p:attrName>style.visibility</p:attrName>
                                        </p:attrNameLst>
                                      </p:cBhvr>
                                      <p:to>
                                        <p:strVal val="visible"/>
                                      </p:to>
                                    </p:set>
                                    <p:animEffect transition="in" filter="fade">
                                      <p:cBhvr>
                                        <p:cTn id="7" dur="500"/>
                                        <p:tgtEl>
                                          <p:spTgt spid="26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67">
                                            <p:txEl>
                                              <p:pRg st="1" end="1"/>
                                            </p:txEl>
                                          </p:spTgt>
                                        </p:tgtEl>
                                        <p:attrNameLst>
                                          <p:attrName>style.visibility</p:attrName>
                                        </p:attrNameLst>
                                      </p:cBhvr>
                                      <p:to>
                                        <p:strVal val="visible"/>
                                      </p:to>
                                    </p:set>
                                    <p:animEffect transition="in" filter="fade">
                                      <p:cBhvr>
                                        <p:cTn id="12" dur="500"/>
                                        <p:tgtEl>
                                          <p:spTgt spid="26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67">
                                            <p:txEl>
                                              <p:pRg st="2" end="2"/>
                                            </p:txEl>
                                          </p:spTgt>
                                        </p:tgtEl>
                                        <p:attrNameLst>
                                          <p:attrName>style.visibility</p:attrName>
                                        </p:attrNameLst>
                                      </p:cBhvr>
                                      <p:to>
                                        <p:strVal val="visible"/>
                                      </p:to>
                                    </p:set>
                                    <p:animEffect transition="in" filter="fade">
                                      <p:cBhvr>
                                        <p:cTn id="17" dur="500"/>
                                        <p:tgtEl>
                                          <p:spTgt spid="26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67">
                                            <p:txEl>
                                              <p:pRg st="3" end="3"/>
                                            </p:txEl>
                                          </p:spTgt>
                                        </p:tgtEl>
                                        <p:attrNameLst>
                                          <p:attrName>style.visibility</p:attrName>
                                        </p:attrNameLst>
                                      </p:cBhvr>
                                      <p:to>
                                        <p:strVal val="visible"/>
                                      </p:to>
                                    </p:set>
                                    <p:animEffect transition="in" filter="fade">
                                      <p:cBhvr>
                                        <p:cTn id="22" dur="500"/>
                                        <p:tgtEl>
                                          <p:spTgt spid="26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67">
                                            <p:txEl>
                                              <p:pRg st="4" end="4"/>
                                            </p:txEl>
                                          </p:spTgt>
                                        </p:tgtEl>
                                        <p:attrNameLst>
                                          <p:attrName>style.visibility</p:attrName>
                                        </p:attrNameLst>
                                      </p:cBhvr>
                                      <p:to>
                                        <p:strVal val="visible"/>
                                      </p:to>
                                    </p:set>
                                    <p:animEffect transition="in" filter="fade">
                                      <p:cBhvr>
                                        <p:cTn id="27" dur="500"/>
                                        <p:tgtEl>
                                          <p:spTgt spid="267">
                                            <p:txEl>
                                              <p:pRg st="4" end="4"/>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268"/>
                                        </p:tgtEl>
                                        <p:attrNameLst>
                                          <p:attrName>style.visibility</p:attrName>
                                        </p:attrNameLst>
                                      </p:cBhvr>
                                      <p:to>
                                        <p:strVal val="visible"/>
                                      </p:to>
                                    </p:set>
                                    <p:animEffect transition="in" filter="fade">
                                      <p:cBhvr>
                                        <p:cTn id="30" dur="500"/>
                                        <p:tgtEl>
                                          <p:spTgt spid="2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76"/>
        <p:cNvGrpSpPr/>
        <p:nvPr/>
      </p:nvGrpSpPr>
      <p:grpSpPr>
        <a:xfrm>
          <a:off x="0" y="0"/>
          <a:ext cx="0" cy="0"/>
          <a:chOff x="0" y="0"/>
          <a:chExt cx="0" cy="0"/>
        </a:xfrm>
      </p:grpSpPr>
      <p:pic>
        <p:nvPicPr>
          <p:cNvPr id="277" name="Google Shape;277;p17">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0" y="1676"/>
            <a:ext cx="12192000" cy="6865152"/>
          </a:xfrm>
          <a:prstGeom prst="rect">
            <a:avLst/>
          </a:prstGeom>
          <a:noFill/>
          <a:ln>
            <a:noFill/>
          </a:ln>
        </p:spPr>
      </p:pic>
      <p:sp>
        <p:nvSpPr>
          <p:cNvPr id="278" name="Google Shape;278;p17"/>
          <p:cNvSpPr txBox="1">
            <a:spLocks noGrp="1"/>
          </p:cNvSpPr>
          <p:nvPr>
            <p:ph type="title" idx="4294967295"/>
          </p:nvPr>
        </p:nvSpPr>
        <p:spPr>
          <a:xfrm>
            <a:off x="0" y="376427"/>
            <a:ext cx="12192000" cy="70788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lt1"/>
              </a:buClr>
              <a:buSzPts val="4000"/>
              <a:buFont typeface="Arial"/>
              <a:buNone/>
            </a:pPr>
            <a:r>
              <a:rPr lang="en-US" sz="4000" b="0" i="0" u="none" strike="noStrike" cap="none" dirty="0">
                <a:solidFill>
                  <a:schemeClr val="lt1"/>
                </a:solidFill>
                <a:latin typeface="Arial"/>
                <a:ea typeface="Arial"/>
                <a:cs typeface="Arial"/>
                <a:sym typeface="Arial"/>
              </a:rPr>
              <a:t>I. Where’s this beach?</a:t>
            </a:r>
            <a:endParaRPr dirty="0"/>
          </a:p>
        </p:txBody>
      </p:sp>
      <p:sp>
        <p:nvSpPr>
          <p:cNvPr id="279" name="Google Shape;279;p17"/>
          <p:cNvSpPr txBox="1">
            <a:spLocks noGrp="1"/>
          </p:cNvSpPr>
          <p:nvPr>
            <p:ph type="body" idx="1"/>
          </p:nvPr>
        </p:nvSpPr>
        <p:spPr>
          <a:xfrm>
            <a:off x="344245" y="1939096"/>
            <a:ext cx="3155534" cy="3620272"/>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Clr>
                <a:schemeClr val="lt1"/>
              </a:buClr>
              <a:buSzPts val="2500"/>
              <a:buChar char="•"/>
            </a:pPr>
            <a:r>
              <a:rPr lang="en-US" sz="2500" dirty="0">
                <a:solidFill>
                  <a:schemeClr val="lt1"/>
                </a:solidFill>
                <a:latin typeface="Arial"/>
                <a:ea typeface="Arial"/>
                <a:cs typeface="Arial"/>
                <a:sym typeface="Arial"/>
              </a:rPr>
              <a:t>Color?</a:t>
            </a:r>
            <a:endParaRPr dirty="0"/>
          </a:p>
          <a:p>
            <a:pPr marL="228600" lvl="0" indent="-228600" algn="l" rtl="0">
              <a:lnSpc>
                <a:spcPct val="90000"/>
              </a:lnSpc>
              <a:spcBef>
                <a:spcPts val="1000"/>
              </a:spcBef>
              <a:spcAft>
                <a:spcPts val="0"/>
              </a:spcAft>
              <a:buClr>
                <a:schemeClr val="lt1"/>
              </a:buClr>
              <a:buSzPts val="2500"/>
              <a:buChar char="•"/>
            </a:pPr>
            <a:r>
              <a:rPr lang="en-US" sz="2500" dirty="0">
                <a:solidFill>
                  <a:schemeClr val="lt1"/>
                </a:solidFill>
                <a:latin typeface="Arial"/>
                <a:ea typeface="Arial"/>
                <a:cs typeface="Arial"/>
                <a:sym typeface="Arial"/>
              </a:rPr>
              <a:t>Grain size?</a:t>
            </a:r>
            <a:endParaRPr dirty="0"/>
          </a:p>
          <a:p>
            <a:pPr marL="228600" lvl="0" indent="-228600" algn="l" rtl="0">
              <a:lnSpc>
                <a:spcPct val="90000"/>
              </a:lnSpc>
              <a:spcBef>
                <a:spcPts val="1000"/>
              </a:spcBef>
              <a:spcAft>
                <a:spcPts val="0"/>
              </a:spcAft>
              <a:buClr>
                <a:schemeClr val="lt1"/>
              </a:buClr>
              <a:buSzPts val="2500"/>
              <a:buChar char="•"/>
            </a:pPr>
            <a:r>
              <a:rPr lang="en-US" sz="2500" dirty="0">
                <a:solidFill>
                  <a:schemeClr val="lt1"/>
                </a:solidFill>
                <a:latin typeface="Arial"/>
                <a:ea typeface="Arial"/>
                <a:cs typeface="Arial"/>
                <a:sym typeface="Arial"/>
              </a:rPr>
              <a:t>Shape?</a:t>
            </a:r>
            <a:endParaRPr dirty="0"/>
          </a:p>
          <a:p>
            <a:pPr marL="228600" lvl="0" indent="-228600" algn="l" rtl="0">
              <a:lnSpc>
                <a:spcPct val="90000"/>
              </a:lnSpc>
              <a:spcBef>
                <a:spcPts val="1000"/>
              </a:spcBef>
              <a:spcAft>
                <a:spcPts val="0"/>
              </a:spcAft>
              <a:buClr>
                <a:schemeClr val="lt1"/>
              </a:buClr>
              <a:buSzPts val="2500"/>
              <a:buChar char="•"/>
            </a:pPr>
            <a:r>
              <a:rPr lang="en-US" sz="2500" dirty="0">
                <a:solidFill>
                  <a:schemeClr val="lt1"/>
                </a:solidFill>
                <a:latin typeface="Arial"/>
                <a:ea typeface="Arial"/>
                <a:cs typeface="Arial"/>
                <a:sym typeface="Arial"/>
              </a:rPr>
              <a:t>Source?</a:t>
            </a:r>
            <a:endParaRPr dirty="0"/>
          </a:p>
          <a:p>
            <a:pPr marL="228600" lvl="0" indent="-228600" algn="l" rtl="0">
              <a:lnSpc>
                <a:spcPct val="120000"/>
              </a:lnSpc>
              <a:spcBef>
                <a:spcPts val="1000"/>
              </a:spcBef>
              <a:spcAft>
                <a:spcPts val="0"/>
              </a:spcAft>
              <a:buClr>
                <a:schemeClr val="lt1"/>
              </a:buClr>
              <a:buSzPts val="2500"/>
              <a:buChar char="•"/>
            </a:pPr>
            <a:r>
              <a:rPr lang="en-US" sz="2500" dirty="0" err="1">
                <a:solidFill>
                  <a:schemeClr val="lt1"/>
                </a:solidFill>
                <a:latin typeface="Arial"/>
                <a:ea typeface="Arial"/>
                <a:cs typeface="Arial"/>
                <a:sym typeface="Arial"/>
              </a:rPr>
              <a:t>Kamilo</a:t>
            </a:r>
            <a:r>
              <a:rPr lang="en-US" sz="2500" dirty="0">
                <a:solidFill>
                  <a:schemeClr val="lt1"/>
                </a:solidFill>
                <a:latin typeface="Arial"/>
                <a:ea typeface="Arial"/>
                <a:cs typeface="Arial"/>
                <a:sym typeface="Arial"/>
              </a:rPr>
              <a:t> Beach, </a:t>
            </a:r>
            <a:r>
              <a:rPr lang="en-US" sz="2500" dirty="0" err="1">
                <a:solidFill>
                  <a:schemeClr val="lt1"/>
                </a:solidFill>
                <a:latin typeface="Arial"/>
                <a:ea typeface="Arial"/>
                <a:cs typeface="Arial"/>
                <a:sym typeface="Arial"/>
              </a:rPr>
              <a:t>Hawai</a:t>
            </a:r>
            <a:r>
              <a:rPr lang="en-US" sz="2500" dirty="0" err="1">
                <a:solidFill>
                  <a:schemeClr val="lt1"/>
                </a:solidFill>
                <a:latin typeface="Arial" panose="020B0604020202020204" pitchFamily="34" charset="0"/>
                <a:ea typeface="Arial"/>
                <a:cs typeface="Arial" panose="020B0604020202020204" pitchFamily="34" charset="0"/>
                <a:sym typeface="Arial"/>
              </a:rPr>
              <a:t>ʻ</a:t>
            </a:r>
            <a:r>
              <a:rPr lang="en-US" sz="2500" dirty="0" err="1">
                <a:solidFill>
                  <a:schemeClr val="lt1"/>
                </a:solidFill>
                <a:latin typeface="Arial"/>
                <a:ea typeface="Arial"/>
                <a:cs typeface="Arial"/>
                <a:sym typeface="Arial"/>
              </a:rPr>
              <a:t>i</a:t>
            </a:r>
            <a:r>
              <a:rPr lang="en-US" sz="2500" dirty="0">
                <a:solidFill>
                  <a:schemeClr val="lt1"/>
                </a:solidFill>
                <a:latin typeface="Arial"/>
                <a:ea typeface="Arial"/>
                <a:cs typeface="Arial"/>
                <a:sym typeface="Arial"/>
              </a:rPr>
              <a:t> Island (#3), near Hawaiian Islands Humpback Whale National Marine Sanctuary</a:t>
            </a:r>
            <a:br>
              <a:rPr lang="en-US" sz="2500" dirty="0">
                <a:solidFill>
                  <a:schemeClr val="lt1"/>
                </a:solidFill>
                <a:latin typeface="Arial"/>
                <a:ea typeface="Arial"/>
                <a:cs typeface="Arial"/>
                <a:sym typeface="Arial"/>
              </a:rPr>
            </a:br>
            <a:br>
              <a:rPr lang="en-US" sz="2500" dirty="0">
                <a:solidFill>
                  <a:schemeClr val="lt1"/>
                </a:solidFill>
                <a:latin typeface="Arial"/>
                <a:ea typeface="Arial"/>
                <a:cs typeface="Arial"/>
                <a:sym typeface="Arial"/>
              </a:rPr>
            </a:br>
            <a:endParaRPr sz="2500" dirty="0">
              <a:solidFill>
                <a:schemeClr val="lt1"/>
              </a:solidFill>
              <a:latin typeface="Arial"/>
              <a:ea typeface="Arial"/>
              <a:cs typeface="Arial"/>
              <a:sym typeface="Arial"/>
            </a:endParaRPr>
          </a:p>
          <a:p>
            <a:pPr marL="228600" lvl="0" indent="-69850" algn="l" rtl="0">
              <a:lnSpc>
                <a:spcPct val="90000"/>
              </a:lnSpc>
              <a:spcBef>
                <a:spcPts val="1000"/>
              </a:spcBef>
              <a:spcAft>
                <a:spcPts val="0"/>
              </a:spcAft>
              <a:buClr>
                <a:schemeClr val="dk1"/>
              </a:buClr>
              <a:buSzPts val="2500"/>
              <a:buNone/>
            </a:pPr>
            <a:endParaRPr sz="2500" dirty="0">
              <a:latin typeface="Arial"/>
              <a:ea typeface="Arial"/>
              <a:cs typeface="Arial"/>
              <a:sym typeface="Arial"/>
            </a:endParaRPr>
          </a:p>
          <a:p>
            <a:pPr marL="228600" lvl="0" indent="-69850" algn="l" rtl="0">
              <a:lnSpc>
                <a:spcPct val="90000"/>
              </a:lnSpc>
              <a:spcBef>
                <a:spcPts val="1000"/>
              </a:spcBef>
              <a:spcAft>
                <a:spcPts val="0"/>
              </a:spcAft>
              <a:buClr>
                <a:schemeClr val="dk1"/>
              </a:buClr>
              <a:buSzPts val="2500"/>
              <a:buNone/>
            </a:pPr>
            <a:endParaRPr sz="2500" dirty="0">
              <a:latin typeface="Arial"/>
              <a:ea typeface="Arial"/>
              <a:cs typeface="Arial"/>
              <a:sym typeface="Arial"/>
            </a:endParaRPr>
          </a:p>
        </p:txBody>
      </p:sp>
      <p:pic>
        <p:nvPicPr>
          <p:cNvPr id="280" name="Google Shape;280;p17" descr="Kamilo Beach sand and marine debris"/>
          <p:cNvPicPr preferRelativeResize="0"/>
          <p:nvPr/>
        </p:nvPicPr>
        <p:blipFill rotWithShape="1">
          <a:blip r:embed="rId4">
            <a:alphaModFix/>
          </a:blip>
          <a:srcRect t="17829"/>
          <a:stretch/>
        </p:blipFill>
        <p:spPr>
          <a:xfrm>
            <a:off x="3686877" y="1626451"/>
            <a:ext cx="8505123" cy="5241529"/>
          </a:xfrm>
          <a:prstGeom prst="rect">
            <a:avLst/>
          </a:prstGeom>
          <a:noFill/>
          <a:ln>
            <a:noFill/>
          </a:ln>
        </p:spPr>
      </p:pic>
      <p:pic>
        <p:nvPicPr>
          <p:cNvPr id="281" name="Google Shape;281;p17" descr="Map of Hawai'i Island showing location of Kamilo Beach on the southern tip of the island"/>
          <p:cNvPicPr preferRelativeResize="0"/>
          <p:nvPr/>
        </p:nvPicPr>
        <p:blipFill rotWithShape="1">
          <a:blip r:embed="rId5">
            <a:alphaModFix/>
          </a:blip>
          <a:srcRect/>
          <a:stretch/>
        </p:blipFill>
        <p:spPr>
          <a:xfrm>
            <a:off x="4736559" y="1628246"/>
            <a:ext cx="6360278" cy="5241529"/>
          </a:xfrm>
          <a:prstGeom prst="rect">
            <a:avLst/>
          </a:prstGeom>
          <a:noFill/>
          <a:ln>
            <a:noFill/>
          </a:ln>
        </p:spPr>
      </p:pic>
      <p:cxnSp>
        <p:nvCxnSpPr>
          <p:cNvPr id="282" name="Google Shape;282;p17">
            <a:extLst>
              <a:ext uri="{C183D7F6-B498-43B3-948B-1728B52AA6E4}">
                <adec:decorative xmlns:adec="http://schemas.microsoft.com/office/drawing/2017/decorative" val="1"/>
              </a:ext>
            </a:extLst>
          </p:cNvPr>
          <p:cNvCxnSpPr/>
          <p:nvPr/>
        </p:nvCxnSpPr>
        <p:spPr>
          <a:xfrm flipH="1">
            <a:off x="7536850" y="5601179"/>
            <a:ext cx="838200" cy="304800"/>
          </a:xfrm>
          <a:prstGeom prst="straightConnector1">
            <a:avLst/>
          </a:prstGeom>
          <a:solidFill>
            <a:schemeClr val="accent1"/>
          </a:solidFill>
          <a:ln w="28575" cap="flat" cmpd="sng">
            <a:solidFill>
              <a:srgbClr val="C00000"/>
            </a:solidFill>
            <a:prstDash val="solid"/>
            <a:round/>
            <a:headEnd type="none" w="sm" len="sm"/>
            <a:tailEnd type="triangle" w="med" len="med"/>
          </a:ln>
        </p:spPr>
      </p:cxnSp>
      <p:sp>
        <p:nvSpPr>
          <p:cNvPr id="283" name="Google Shape;283;p17"/>
          <p:cNvSpPr txBox="1"/>
          <p:nvPr/>
        </p:nvSpPr>
        <p:spPr>
          <a:xfrm>
            <a:off x="4518514" y="5332990"/>
            <a:ext cx="8214360" cy="30777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dk1"/>
              </a:buClr>
              <a:buSzPts val="1400"/>
              <a:buFont typeface="Arial"/>
              <a:buNone/>
            </a:pPr>
            <a:r>
              <a:rPr lang="en-US" sz="1400">
                <a:solidFill>
                  <a:schemeClr val="dk1"/>
                </a:solidFill>
                <a:latin typeface="Arial"/>
                <a:ea typeface="Arial"/>
                <a:cs typeface="Arial"/>
                <a:sym typeface="Arial"/>
              </a:rPr>
              <a:t>Kamilo Beach </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9">
                                            <p:txEl>
                                              <p:pRg st="0" end="0"/>
                                            </p:txEl>
                                          </p:spTgt>
                                        </p:tgtEl>
                                        <p:attrNameLst>
                                          <p:attrName>style.visibility</p:attrName>
                                        </p:attrNameLst>
                                      </p:cBhvr>
                                      <p:to>
                                        <p:strVal val="visible"/>
                                      </p:to>
                                    </p:set>
                                    <p:animEffect transition="in" filter="fade">
                                      <p:cBhvr>
                                        <p:cTn id="7" dur="500"/>
                                        <p:tgtEl>
                                          <p:spTgt spid="27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79">
                                            <p:txEl>
                                              <p:pRg st="1" end="1"/>
                                            </p:txEl>
                                          </p:spTgt>
                                        </p:tgtEl>
                                        <p:attrNameLst>
                                          <p:attrName>style.visibility</p:attrName>
                                        </p:attrNameLst>
                                      </p:cBhvr>
                                      <p:to>
                                        <p:strVal val="visible"/>
                                      </p:to>
                                    </p:set>
                                    <p:animEffect transition="in" filter="fade">
                                      <p:cBhvr>
                                        <p:cTn id="12" dur="500"/>
                                        <p:tgtEl>
                                          <p:spTgt spid="27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79">
                                            <p:txEl>
                                              <p:pRg st="2" end="2"/>
                                            </p:txEl>
                                          </p:spTgt>
                                        </p:tgtEl>
                                        <p:attrNameLst>
                                          <p:attrName>style.visibility</p:attrName>
                                        </p:attrNameLst>
                                      </p:cBhvr>
                                      <p:to>
                                        <p:strVal val="visible"/>
                                      </p:to>
                                    </p:set>
                                    <p:animEffect transition="in" filter="fade">
                                      <p:cBhvr>
                                        <p:cTn id="17" dur="500"/>
                                        <p:tgtEl>
                                          <p:spTgt spid="27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79">
                                            <p:txEl>
                                              <p:pRg st="3" end="3"/>
                                            </p:txEl>
                                          </p:spTgt>
                                        </p:tgtEl>
                                        <p:attrNameLst>
                                          <p:attrName>style.visibility</p:attrName>
                                        </p:attrNameLst>
                                      </p:cBhvr>
                                      <p:to>
                                        <p:strVal val="visible"/>
                                      </p:to>
                                    </p:set>
                                    <p:animEffect transition="in" filter="fade">
                                      <p:cBhvr>
                                        <p:cTn id="22" dur="500"/>
                                        <p:tgtEl>
                                          <p:spTgt spid="279">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79">
                                            <p:txEl>
                                              <p:pRg st="4" end="4"/>
                                            </p:txEl>
                                          </p:spTgt>
                                        </p:tgtEl>
                                        <p:attrNameLst>
                                          <p:attrName>style.visibility</p:attrName>
                                        </p:attrNameLst>
                                      </p:cBhvr>
                                      <p:to>
                                        <p:strVal val="visible"/>
                                      </p:to>
                                    </p:set>
                                    <p:animEffect transition="in" filter="fade">
                                      <p:cBhvr>
                                        <p:cTn id="27" dur="500"/>
                                        <p:tgtEl>
                                          <p:spTgt spid="279">
                                            <p:txEl>
                                              <p:pRg st="4" end="4"/>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281"/>
                                        </p:tgtEl>
                                        <p:attrNameLst>
                                          <p:attrName>style.visibility</p:attrName>
                                        </p:attrNameLst>
                                      </p:cBhvr>
                                      <p:to>
                                        <p:strVal val="visible"/>
                                      </p:to>
                                    </p:set>
                                    <p:animEffect transition="in" filter="fade">
                                      <p:cBhvr>
                                        <p:cTn id="30" dur="500"/>
                                        <p:tgtEl>
                                          <p:spTgt spid="2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88"/>
        <p:cNvGrpSpPr/>
        <p:nvPr/>
      </p:nvGrpSpPr>
      <p:grpSpPr>
        <a:xfrm>
          <a:off x="0" y="0"/>
          <a:ext cx="0" cy="0"/>
          <a:chOff x="0" y="0"/>
          <a:chExt cx="0" cy="0"/>
        </a:xfrm>
      </p:grpSpPr>
      <p:pic>
        <p:nvPicPr>
          <p:cNvPr id="289" name="Google Shape;289;p18">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0" y="1676"/>
            <a:ext cx="12192000" cy="6865152"/>
          </a:xfrm>
          <a:prstGeom prst="rect">
            <a:avLst/>
          </a:prstGeom>
          <a:noFill/>
          <a:ln>
            <a:noFill/>
          </a:ln>
        </p:spPr>
      </p:pic>
      <p:grpSp>
        <p:nvGrpSpPr>
          <p:cNvPr id="290" name="Google Shape;290;p18" descr="Living sand dollars are partially buried in sand"/>
          <p:cNvGrpSpPr/>
          <p:nvPr/>
        </p:nvGrpSpPr>
        <p:grpSpPr>
          <a:xfrm>
            <a:off x="3924512" y="1626170"/>
            <a:ext cx="8267488" cy="5256124"/>
            <a:chOff x="3924512" y="1626170"/>
            <a:chExt cx="8267488" cy="5256124"/>
          </a:xfrm>
        </p:grpSpPr>
        <p:pic>
          <p:nvPicPr>
            <p:cNvPr id="291" name="Google Shape;291;p18"/>
            <p:cNvPicPr preferRelativeResize="0"/>
            <p:nvPr/>
          </p:nvPicPr>
          <p:blipFill rotWithShape="1">
            <a:blip r:embed="rId4">
              <a:alphaModFix/>
            </a:blip>
            <a:srcRect t="20241"/>
            <a:stretch/>
          </p:blipFill>
          <p:spPr>
            <a:xfrm>
              <a:off x="3924512" y="1626170"/>
              <a:ext cx="8267488" cy="5256124"/>
            </a:xfrm>
            <a:prstGeom prst="rect">
              <a:avLst/>
            </a:prstGeom>
            <a:noFill/>
            <a:ln>
              <a:noFill/>
            </a:ln>
          </p:spPr>
        </p:pic>
        <p:pic>
          <p:nvPicPr>
            <p:cNvPr id="292" name="Google Shape;292;p18"/>
            <p:cNvPicPr preferRelativeResize="0"/>
            <p:nvPr/>
          </p:nvPicPr>
          <p:blipFill rotWithShape="1">
            <a:blip r:embed="rId5">
              <a:alphaModFix/>
            </a:blip>
            <a:srcRect l="1156" t="2998" r="24222" b="4174"/>
            <a:stretch/>
          </p:blipFill>
          <p:spPr>
            <a:xfrm>
              <a:off x="6712334" y="6303243"/>
              <a:ext cx="3371659" cy="579051"/>
            </a:xfrm>
            <a:prstGeom prst="rect">
              <a:avLst/>
            </a:prstGeom>
            <a:noFill/>
            <a:ln>
              <a:noFill/>
            </a:ln>
          </p:spPr>
        </p:pic>
      </p:grpSp>
      <p:sp>
        <p:nvSpPr>
          <p:cNvPr id="293" name="Google Shape;293;p18"/>
          <p:cNvSpPr txBox="1">
            <a:spLocks noGrp="1"/>
          </p:cNvSpPr>
          <p:nvPr>
            <p:ph type="title" idx="4294967295"/>
          </p:nvPr>
        </p:nvSpPr>
        <p:spPr>
          <a:xfrm>
            <a:off x="591880" y="387366"/>
            <a:ext cx="10871113" cy="70788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lt1"/>
              </a:buClr>
              <a:buSzPts val="4000"/>
              <a:buFont typeface="Arial"/>
              <a:buNone/>
            </a:pPr>
            <a:r>
              <a:rPr lang="en-US" sz="4000" b="0" i="0" u="none" strike="noStrike" cap="none" dirty="0">
                <a:solidFill>
                  <a:schemeClr val="lt1"/>
                </a:solidFill>
                <a:latin typeface="Arial"/>
                <a:ea typeface="Arial"/>
                <a:cs typeface="Arial"/>
                <a:sym typeface="Arial"/>
              </a:rPr>
              <a:t>What kinds of organisms can live in sand?</a:t>
            </a:r>
            <a:endParaRPr dirty="0"/>
          </a:p>
        </p:txBody>
      </p:sp>
      <p:sp>
        <p:nvSpPr>
          <p:cNvPr id="294" name="Google Shape;294;p18"/>
          <p:cNvSpPr txBox="1">
            <a:spLocks noGrp="1"/>
          </p:cNvSpPr>
          <p:nvPr>
            <p:ph type="body" idx="1"/>
          </p:nvPr>
        </p:nvSpPr>
        <p:spPr>
          <a:xfrm>
            <a:off x="436844" y="2038249"/>
            <a:ext cx="3108961" cy="3620272"/>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2800"/>
              <a:buNone/>
            </a:pPr>
            <a:r>
              <a:rPr lang="en-US" dirty="0">
                <a:solidFill>
                  <a:schemeClr val="lt1"/>
                </a:solidFill>
                <a:latin typeface="Arial"/>
                <a:ea typeface="Arial"/>
                <a:cs typeface="Arial"/>
                <a:sym typeface="Arial"/>
              </a:rPr>
              <a:t>Sand dollars in fine-grain sand at Monterey Bay National Marine Sanctuary</a:t>
            </a:r>
            <a:endParaRPr sz="2500" dirty="0">
              <a:solidFill>
                <a:schemeClr val="lt1"/>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94">
                                            <p:txEl>
                                              <p:pRg st="0" end="0"/>
                                            </p:txEl>
                                          </p:spTgt>
                                        </p:tgtEl>
                                        <p:attrNameLst>
                                          <p:attrName>style.visibility</p:attrName>
                                        </p:attrNameLst>
                                      </p:cBhvr>
                                      <p:to>
                                        <p:strVal val="visible"/>
                                      </p:to>
                                    </p:set>
                                    <p:animEffect transition="in" filter="fade">
                                      <p:cBhvr>
                                        <p:cTn id="7" dur="500"/>
                                        <p:tgtEl>
                                          <p:spTgt spid="29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99"/>
        <p:cNvGrpSpPr/>
        <p:nvPr/>
      </p:nvGrpSpPr>
      <p:grpSpPr>
        <a:xfrm>
          <a:off x="0" y="0"/>
          <a:ext cx="0" cy="0"/>
          <a:chOff x="0" y="0"/>
          <a:chExt cx="0" cy="0"/>
        </a:xfrm>
      </p:grpSpPr>
      <p:pic>
        <p:nvPicPr>
          <p:cNvPr id="300" name="Google Shape;300;p19">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0" y="1676"/>
            <a:ext cx="12192000" cy="6865152"/>
          </a:xfrm>
          <a:prstGeom prst="rect">
            <a:avLst/>
          </a:prstGeom>
          <a:noFill/>
          <a:ln>
            <a:noFill/>
          </a:ln>
        </p:spPr>
      </p:pic>
      <p:sp>
        <p:nvSpPr>
          <p:cNvPr id="301" name="Google Shape;301;p19"/>
          <p:cNvSpPr txBox="1">
            <a:spLocks noGrp="1"/>
          </p:cNvSpPr>
          <p:nvPr>
            <p:ph type="title" idx="4294967295"/>
          </p:nvPr>
        </p:nvSpPr>
        <p:spPr>
          <a:xfrm>
            <a:off x="1745782" y="87758"/>
            <a:ext cx="8700431" cy="126184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lt1"/>
              </a:buClr>
              <a:buSzPts val="3200"/>
              <a:buFont typeface="Arial"/>
              <a:buNone/>
            </a:pPr>
            <a:r>
              <a:rPr lang="en-US" sz="3800" b="0" i="0" u="none" strike="noStrike" cap="none" dirty="0">
                <a:solidFill>
                  <a:schemeClr val="lt1"/>
                </a:solidFill>
                <a:latin typeface="Arial"/>
                <a:ea typeface="Arial"/>
                <a:cs typeface="Arial"/>
                <a:sym typeface="Arial"/>
              </a:rPr>
              <a:t>What </a:t>
            </a:r>
            <a:r>
              <a:rPr lang="en-US" sz="3800" b="0" i="0" u="none" strike="noStrike" cap="none" dirty="0">
                <a:solidFill>
                  <a:schemeClr val="lt1"/>
                </a:solidFill>
                <a:latin typeface="Arial"/>
                <a:ea typeface="Arial"/>
                <a:cs typeface="Arial"/>
                <a:sym typeface="Aria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0"/>
                  </a:ext>
                </a:extLst>
              </a:rPr>
              <a:t>can</a:t>
            </a:r>
            <a:r>
              <a:rPr lang="en-US" sz="3800" b="0" i="0" u="none" strike="noStrike" cap="none" dirty="0">
                <a:solidFill>
                  <a:schemeClr val="lt1"/>
                </a:solidFill>
                <a:latin typeface="Arial"/>
                <a:ea typeface="Arial"/>
                <a:cs typeface="Arial"/>
                <a:sym typeface="Arial"/>
              </a:rPr>
              <a:t> observations of sand and rocks tell us about their source(s)?</a:t>
            </a:r>
            <a:endParaRPr sz="3800" dirty="0"/>
          </a:p>
        </p:txBody>
      </p:sp>
      <p:pic>
        <p:nvPicPr>
          <p:cNvPr id="302" name="Google Shape;302;p19" descr="This beach is composed of dark volcanic rocks. An old cooled lava flow comes almost to the water's edge. "/>
          <p:cNvPicPr preferRelativeResize="0"/>
          <p:nvPr/>
        </p:nvPicPr>
        <p:blipFill rotWithShape="1">
          <a:blip r:embed="rId4">
            <a:alphaModFix/>
          </a:blip>
          <a:srcRect/>
          <a:stretch/>
        </p:blipFill>
        <p:spPr>
          <a:xfrm>
            <a:off x="-2" y="1641125"/>
            <a:ext cx="12192000" cy="4559808"/>
          </a:xfrm>
          <a:prstGeom prst="rect">
            <a:avLst/>
          </a:prstGeom>
          <a:noFill/>
          <a:ln>
            <a:noFill/>
          </a:ln>
        </p:spPr>
      </p:pic>
      <p:sp>
        <p:nvSpPr>
          <p:cNvPr id="303" name="Google Shape;303;p19"/>
          <p:cNvSpPr txBox="1"/>
          <p:nvPr/>
        </p:nvSpPr>
        <p:spPr>
          <a:xfrm>
            <a:off x="-2" y="6262411"/>
            <a:ext cx="12192002" cy="5078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700" dirty="0" err="1">
                <a:solidFill>
                  <a:schemeClr val="lt1"/>
                </a:solidFill>
                <a:latin typeface="Arial"/>
                <a:ea typeface="Arial"/>
                <a:cs typeface="Arial"/>
                <a:sym typeface="Arial"/>
              </a:rPr>
              <a:t>K</a:t>
            </a:r>
            <a:r>
              <a:rPr lang="en-US" sz="2700" dirty="0" err="1">
                <a:solidFill>
                  <a:schemeClr val="lt1"/>
                </a:solidFill>
                <a:latin typeface="Calibri"/>
                <a:ea typeface="Calibri"/>
                <a:cs typeface="Calibri"/>
                <a:sym typeface="Calibri"/>
              </a:rPr>
              <a:t>ī</a:t>
            </a:r>
            <a:r>
              <a:rPr lang="en-US" sz="2700" dirty="0" err="1">
                <a:solidFill>
                  <a:schemeClr val="lt1"/>
                </a:solidFill>
                <a:latin typeface="Arial"/>
                <a:ea typeface="Arial"/>
                <a:cs typeface="Arial"/>
                <a:sym typeface="Arial"/>
              </a:rPr>
              <a:t>hilo</a:t>
            </a:r>
            <a:r>
              <a:rPr lang="en-US" sz="2700" dirty="0">
                <a:solidFill>
                  <a:schemeClr val="lt1"/>
                </a:solidFill>
                <a:latin typeface="Arial"/>
                <a:ea typeface="Arial"/>
                <a:cs typeface="Arial"/>
                <a:sym typeface="Arial"/>
              </a:rPr>
              <a:t> Bay, </a:t>
            </a:r>
            <a:r>
              <a:rPr lang="en-US" sz="2700" dirty="0" err="1">
                <a:solidFill>
                  <a:schemeClr val="lt1"/>
                </a:solidFill>
                <a:latin typeface="Arial"/>
                <a:ea typeface="Arial"/>
                <a:cs typeface="Arial"/>
                <a:sym typeface="Arial"/>
              </a:rPr>
              <a:t>Hawai</a:t>
            </a:r>
            <a:r>
              <a:rPr lang="en-US" sz="2700" dirty="0" err="1">
                <a:solidFill>
                  <a:schemeClr val="lt1"/>
                </a:solidFill>
                <a:latin typeface="Arial" panose="020B0604020202020204" pitchFamily="34" charset="0"/>
                <a:cs typeface="Arial" panose="020B0604020202020204" pitchFamily="34" charset="0"/>
                <a:sym typeface="Arial"/>
              </a:rPr>
              <a:t>ʻ</a:t>
            </a:r>
            <a:r>
              <a:rPr lang="en-US" sz="2700" dirty="0" err="1">
                <a:solidFill>
                  <a:schemeClr val="lt1"/>
                </a:solidFill>
                <a:latin typeface="Arial"/>
                <a:ea typeface="Arial"/>
                <a:cs typeface="Arial"/>
                <a:sym typeface="Arial"/>
              </a:rPr>
              <a:t>i</a:t>
            </a:r>
            <a:r>
              <a:rPr lang="en-US" sz="2700" dirty="0">
                <a:solidFill>
                  <a:schemeClr val="lt1"/>
                </a:solidFill>
                <a:latin typeface="Arial"/>
                <a:ea typeface="Arial"/>
                <a:cs typeface="Arial"/>
                <a:sym typeface="Arial"/>
              </a:rPr>
              <a:t> Island</a:t>
            </a:r>
            <a:endParaRP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3">
                                            <p:txEl>
                                              <p:pRg st="0" end="0"/>
                                            </p:txEl>
                                          </p:spTgt>
                                        </p:tgtEl>
                                        <p:attrNameLst>
                                          <p:attrName>style.visibility</p:attrName>
                                        </p:attrNameLst>
                                      </p:cBhvr>
                                      <p:to>
                                        <p:strVal val="visible"/>
                                      </p:to>
                                    </p:set>
                                    <p:animEffect transition="in" filter="fade">
                                      <p:cBhvr>
                                        <p:cTn id="7" dur="500"/>
                                        <p:tgtEl>
                                          <p:spTgt spid="30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pic>
        <p:nvPicPr>
          <p:cNvPr id="96" name="Google Shape;96;p2">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0" y="0"/>
            <a:ext cx="12192000" cy="6858000"/>
          </a:xfrm>
          <a:prstGeom prst="rect">
            <a:avLst/>
          </a:prstGeom>
          <a:noFill/>
          <a:ln>
            <a:noFill/>
          </a:ln>
        </p:spPr>
      </p:pic>
      <p:pic>
        <p:nvPicPr>
          <p:cNvPr id="97" name="Google Shape;97;p2" descr="Close-up of sand from Kiholo Bay Beach. Sand is a mix of black, white and tan grains, mostly irregular oblong shapes. Most grains are approximately 2 mm; others are 0.5 cm."/>
          <p:cNvPicPr preferRelativeResize="0"/>
          <p:nvPr/>
        </p:nvPicPr>
        <p:blipFill rotWithShape="1">
          <a:blip r:embed="rId4">
            <a:alphaModFix/>
          </a:blip>
          <a:srcRect/>
          <a:stretch/>
        </p:blipFill>
        <p:spPr>
          <a:xfrm flipH="1">
            <a:off x="2941769" y="1318888"/>
            <a:ext cx="7401261" cy="5550946"/>
          </a:xfrm>
          <a:prstGeom prst="rect">
            <a:avLst/>
          </a:prstGeom>
          <a:noFill/>
          <a:ln>
            <a:noFill/>
          </a:ln>
        </p:spPr>
      </p:pic>
      <p:sp>
        <p:nvSpPr>
          <p:cNvPr id="98" name="Google Shape;98;p2"/>
          <p:cNvSpPr txBox="1">
            <a:spLocks noGrp="1"/>
          </p:cNvSpPr>
          <p:nvPr>
            <p:ph type="title" idx="4294967295"/>
          </p:nvPr>
        </p:nvSpPr>
        <p:spPr>
          <a:xfrm>
            <a:off x="344293" y="1830441"/>
            <a:ext cx="2850989" cy="156966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3200"/>
              <a:buFont typeface="Arial"/>
              <a:buNone/>
            </a:pPr>
            <a:r>
              <a:rPr lang="en-US" sz="3200" b="0" i="0" u="none" strike="noStrike" cap="none" dirty="0">
                <a:solidFill>
                  <a:schemeClr val="lt1"/>
                </a:solidFill>
                <a:latin typeface="Arial"/>
                <a:ea typeface="Arial"/>
                <a:cs typeface="Arial"/>
                <a:sym typeface="Arial"/>
              </a:rPr>
              <a:t>Magnified sand from </a:t>
            </a:r>
            <a:r>
              <a:rPr lang="en-US" sz="3200" b="0" i="0" u="none" strike="noStrike" cap="none" dirty="0" err="1">
                <a:solidFill>
                  <a:schemeClr val="lt1"/>
                </a:solidFill>
                <a:latin typeface="Arial"/>
                <a:ea typeface="Arial"/>
                <a:cs typeface="Arial"/>
                <a:sym typeface="Arial"/>
              </a:rPr>
              <a:t>Hawai</a:t>
            </a:r>
            <a:r>
              <a:rPr lang="en-US" sz="3200" b="0" i="0" u="none" strike="noStrike" cap="none" dirty="0" err="1">
                <a:solidFill>
                  <a:schemeClr val="lt1"/>
                </a:solidFill>
                <a:latin typeface="Arial" panose="020B0604020202020204" pitchFamily="34" charset="0"/>
                <a:ea typeface="Arial"/>
                <a:cs typeface="Arial" panose="020B0604020202020204" pitchFamily="34" charset="0"/>
                <a:sym typeface="Arial"/>
              </a:rPr>
              <a:t>ʻ</a:t>
            </a:r>
            <a:r>
              <a:rPr lang="en-US" sz="3200" b="0" i="0" u="none" strike="noStrike" cap="none" dirty="0" err="1">
                <a:solidFill>
                  <a:schemeClr val="lt1"/>
                </a:solidFill>
                <a:latin typeface="Arial"/>
                <a:ea typeface="Arial"/>
                <a:cs typeface="Arial"/>
                <a:sym typeface="Arial"/>
              </a:rPr>
              <a:t>i</a:t>
            </a:r>
            <a:endParaRP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8"/>
                                        </p:tgtEl>
                                        <p:attrNameLst>
                                          <p:attrName>style.visibility</p:attrName>
                                        </p:attrNameLst>
                                      </p:cBhvr>
                                      <p:to>
                                        <p:strVal val="visible"/>
                                      </p:to>
                                    </p:set>
                                    <p:animEffect transition="in" filter="fade">
                                      <p:cBhvr>
                                        <p:cTn id="7" dur="500"/>
                                        <p:tgtEl>
                                          <p:spTgt spid="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08"/>
        <p:cNvGrpSpPr/>
        <p:nvPr/>
      </p:nvGrpSpPr>
      <p:grpSpPr>
        <a:xfrm>
          <a:off x="0" y="0"/>
          <a:ext cx="0" cy="0"/>
          <a:chOff x="0" y="0"/>
          <a:chExt cx="0" cy="0"/>
        </a:xfrm>
      </p:grpSpPr>
      <p:pic>
        <p:nvPicPr>
          <p:cNvPr id="309" name="Google Shape;309;p20">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0" y="1676"/>
            <a:ext cx="12192000" cy="6865152"/>
          </a:xfrm>
          <a:prstGeom prst="rect">
            <a:avLst/>
          </a:prstGeom>
          <a:noFill/>
          <a:ln>
            <a:noFill/>
          </a:ln>
        </p:spPr>
      </p:pic>
      <p:sp>
        <p:nvSpPr>
          <p:cNvPr id="310" name="Google Shape;310;p20"/>
          <p:cNvSpPr txBox="1">
            <a:spLocks noGrp="1"/>
          </p:cNvSpPr>
          <p:nvPr>
            <p:ph type="title"/>
          </p:nvPr>
        </p:nvSpPr>
        <p:spPr>
          <a:xfrm>
            <a:off x="0" y="151125"/>
            <a:ext cx="121920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lt1"/>
              </a:buClr>
              <a:buSzPts val="4400"/>
              <a:buFont typeface="Arial"/>
              <a:buNone/>
            </a:pPr>
            <a:r>
              <a:rPr lang="en-US">
                <a:solidFill>
                  <a:schemeClr val="lt1"/>
                </a:solidFill>
                <a:latin typeface="Arial"/>
                <a:ea typeface="Arial"/>
                <a:cs typeface="Arial"/>
                <a:sym typeface="Arial"/>
              </a:rPr>
              <a:t>What forces create sands?</a:t>
            </a:r>
            <a:endParaRPr/>
          </a:p>
        </p:txBody>
      </p:sp>
      <p:pic>
        <p:nvPicPr>
          <p:cNvPr id="311" name="Google Shape;311;p20" descr="Gentle waves wash up on a beach"/>
          <p:cNvPicPr preferRelativeResize="0"/>
          <p:nvPr/>
        </p:nvPicPr>
        <p:blipFill rotWithShape="1">
          <a:blip r:embed="rId4">
            <a:alphaModFix/>
          </a:blip>
          <a:srcRect r="28399"/>
          <a:stretch/>
        </p:blipFill>
        <p:spPr>
          <a:xfrm>
            <a:off x="1" y="1638011"/>
            <a:ext cx="5640512" cy="5228817"/>
          </a:xfrm>
          <a:prstGeom prst="rect">
            <a:avLst/>
          </a:prstGeom>
          <a:noFill/>
          <a:ln>
            <a:noFill/>
          </a:ln>
        </p:spPr>
      </p:pic>
      <p:pic>
        <p:nvPicPr>
          <p:cNvPr id="312" name="Google Shape;312;p20" descr="A river delta. The river splits into different streams in a sandy or silted area where it meets the sea."/>
          <p:cNvPicPr preferRelativeResize="0"/>
          <p:nvPr/>
        </p:nvPicPr>
        <p:blipFill rotWithShape="1">
          <a:blip r:embed="rId5">
            <a:alphaModFix/>
          </a:blip>
          <a:srcRect r="36944"/>
          <a:stretch/>
        </p:blipFill>
        <p:spPr>
          <a:xfrm>
            <a:off x="3538361" y="1630591"/>
            <a:ext cx="4948090" cy="5218313"/>
          </a:xfrm>
          <a:prstGeom prst="rect">
            <a:avLst/>
          </a:prstGeom>
          <a:noFill/>
          <a:ln>
            <a:noFill/>
          </a:ln>
        </p:spPr>
      </p:pic>
      <p:pic>
        <p:nvPicPr>
          <p:cNvPr id="313" name="Google Shape;313;p20" descr="Sand composed of pieces of shell from various marine organisms"/>
          <p:cNvPicPr preferRelativeResize="0"/>
          <p:nvPr/>
        </p:nvPicPr>
        <p:blipFill rotWithShape="1">
          <a:blip r:embed="rId6">
            <a:alphaModFix/>
          </a:blip>
          <a:srcRect l="45294" r="4042" b="18197"/>
          <a:stretch/>
        </p:blipFill>
        <p:spPr>
          <a:xfrm>
            <a:off x="7877691" y="1630821"/>
            <a:ext cx="4314309" cy="5225503"/>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11"/>
                                        </p:tgtEl>
                                        <p:attrNameLst>
                                          <p:attrName>style.visibility</p:attrName>
                                        </p:attrNameLst>
                                      </p:cBhvr>
                                      <p:to>
                                        <p:strVal val="visible"/>
                                      </p:to>
                                    </p:set>
                                    <p:animEffect transition="in" filter="fade">
                                      <p:cBhvr>
                                        <p:cTn id="7" dur="500"/>
                                        <p:tgtEl>
                                          <p:spTgt spid="3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12"/>
                                        </p:tgtEl>
                                        <p:attrNameLst>
                                          <p:attrName>style.visibility</p:attrName>
                                        </p:attrNameLst>
                                      </p:cBhvr>
                                      <p:to>
                                        <p:strVal val="visible"/>
                                      </p:to>
                                    </p:set>
                                    <p:animEffect transition="in" filter="fade">
                                      <p:cBhvr>
                                        <p:cTn id="12" dur="500"/>
                                        <p:tgtEl>
                                          <p:spTgt spid="3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13"/>
                                        </p:tgtEl>
                                        <p:attrNameLst>
                                          <p:attrName>style.visibility</p:attrName>
                                        </p:attrNameLst>
                                      </p:cBhvr>
                                      <p:to>
                                        <p:strVal val="visible"/>
                                      </p:to>
                                    </p:set>
                                    <p:animEffect transition="in" filter="fade">
                                      <p:cBhvr>
                                        <p:cTn id="17" dur="500"/>
                                        <p:tgtEl>
                                          <p:spTgt spid="3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18"/>
        <p:cNvGrpSpPr/>
        <p:nvPr/>
      </p:nvGrpSpPr>
      <p:grpSpPr>
        <a:xfrm>
          <a:off x="0" y="0"/>
          <a:ext cx="0" cy="0"/>
          <a:chOff x="0" y="0"/>
          <a:chExt cx="0" cy="0"/>
        </a:xfrm>
      </p:grpSpPr>
      <p:pic>
        <p:nvPicPr>
          <p:cNvPr id="319" name="Google Shape;319;p21">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0" y="1676"/>
            <a:ext cx="12192000" cy="6865152"/>
          </a:xfrm>
          <a:prstGeom prst="rect">
            <a:avLst/>
          </a:prstGeom>
          <a:noFill/>
          <a:ln>
            <a:noFill/>
          </a:ln>
        </p:spPr>
      </p:pic>
      <p:sp>
        <p:nvSpPr>
          <p:cNvPr id="320" name="Google Shape;320;p21"/>
          <p:cNvSpPr txBox="1">
            <a:spLocks noGrp="1"/>
          </p:cNvSpPr>
          <p:nvPr>
            <p:ph type="title" idx="4294967295"/>
          </p:nvPr>
        </p:nvSpPr>
        <p:spPr>
          <a:xfrm>
            <a:off x="727774" y="390251"/>
            <a:ext cx="10736452" cy="76944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4400"/>
              <a:buFont typeface="Arial"/>
              <a:buNone/>
            </a:pPr>
            <a:r>
              <a:rPr lang="en-US" sz="4400" b="0" i="0" u="none" strike="noStrike" cap="none">
                <a:solidFill>
                  <a:schemeClr val="lt1"/>
                </a:solidFill>
                <a:latin typeface="Arial"/>
                <a:ea typeface="Arial"/>
                <a:cs typeface="Arial"/>
                <a:sym typeface="Arial"/>
              </a:rPr>
              <a:t>Is this a high or low energy environment? </a:t>
            </a:r>
            <a:endParaRPr/>
          </a:p>
        </p:txBody>
      </p:sp>
      <p:pic>
        <p:nvPicPr>
          <p:cNvPr id="321" name="Google Shape;321;p21" descr="Sand sample from Olympic Coast which includes fine particles mixed with pebbles."/>
          <p:cNvPicPr preferRelativeResize="0"/>
          <p:nvPr/>
        </p:nvPicPr>
        <p:blipFill rotWithShape="1">
          <a:blip r:embed="rId4">
            <a:alphaModFix/>
          </a:blip>
          <a:srcRect/>
          <a:stretch/>
        </p:blipFill>
        <p:spPr>
          <a:xfrm rot="5400000">
            <a:off x="6287870" y="724404"/>
            <a:ext cx="4591983" cy="6894708"/>
          </a:xfrm>
          <a:prstGeom prst="rect">
            <a:avLst/>
          </a:prstGeom>
          <a:noFill/>
          <a:ln>
            <a:noFill/>
          </a:ln>
        </p:spPr>
      </p:pic>
      <p:sp>
        <p:nvSpPr>
          <p:cNvPr id="322" name="Google Shape;322;p21"/>
          <p:cNvSpPr txBox="1"/>
          <p:nvPr/>
        </p:nvSpPr>
        <p:spPr>
          <a:xfrm>
            <a:off x="727774" y="3177567"/>
            <a:ext cx="10736452" cy="63094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500">
                <a:solidFill>
                  <a:schemeClr val="lt1"/>
                </a:solidFill>
                <a:latin typeface="Arial"/>
                <a:ea typeface="Arial"/>
                <a:cs typeface="Arial"/>
                <a:sym typeface="Arial"/>
              </a:rPr>
              <a:t>Sorting</a:t>
            </a:r>
            <a:endParaRPr/>
          </a:p>
        </p:txBody>
      </p:sp>
      <p:pic>
        <p:nvPicPr>
          <p:cNvPr id="323" name="Google Shape;323;p21" descr="Poorly sorted sand has a mix of particle or grain sizes. Well-sorted sand has particles of similar size. "/>
          <p:cNvPicPr preferRelativeResize="0"/>
          <p:nvPr/>
        </p:nvPicPr>
        <p:blipFill rotWithShape="1">
          <a:blip r:embed="rId5">
            <a:alphaModFix/>
          </a:blip>
          <a:srcRect l="42172" t="29936" r="1084" b="22328"/>
          <a:stretch/>
        </p:blipFill>
        <p:spPr>
          <a:xfrm>
            <a:off x="727774" y="4014324"/>
            <a:ext cx="4247950" cy="2424222"/>
          </a:xfrm>
          <a:prstGeom prst="rect">
            <a:avLst/>
          </a:prstGeom>
          <a:noFill/>
          <a:ln>
            <a:noFill/>
          </a:ln>
        </p:spPr>
      </p:pic>
      <p:sp>
        <p:nvSpPr>
          <p:cNvPr id="324" name="Google Shape;324;p21"/>
          <p:cNvSpPr txBox="1"/>
          <p:nvPr/>
        </p:nvSpPr>
        <p:spPr>
          <a:xfrm>
            <a:off x="727774" y="2057909"/>
            <a:ext cx="10736452" cy="63094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500">
                <a:solidFill>
                  <a:schemeClr val="lt1"/>
                </a:solidFill>
                <a:latin typeface="Arial"/>
                <a:ea typeface="Arial"/>
                <a:cs typeface="Arial"/>
                <a:sym typeface="Arial"/>
              </a:rPr>
              <a:t>High wave energy!</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24"/>
                                        </p:tgtEl>
                                        <p:attrNameLst>
                                          <p:attrName>style.visibility</p:attrName>
                                        </p:attrNameLst>
                                      </p:cBhvr>
                                      <p:to>
                                        <p:strVal val="visible"/>
                                      </p:to>
                                    </p:set>
                                    <p:animEffect transition="in" filter="fade">
                                      <p:cBhvr>
                                        <p:cTn id="7" dur="500"/>
                                        <p:tgtEl>
                                          <p:spTgt spid="32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22"/>
                                        </p:tgtEl>
                                        <p:attrNameLst>
                                          <p:attrName>style.visibility</p:attrName>
                                        </p:attrNameLst>
                                      </p:cBhvr>
                                      <p:to>
                                        <p:strVal val="visible"/>
                                      </p:to>
                                    </p:set>
                                    <p:animEffect transition="in" filter="fade">
                                      <p:cBhvr>
                                        <p:cTn id="12" dur="500"/>
                                        <p:tgtEl>
                                          <p:spTgt spid="322"/>
                                        </p:tgtEl>
                                      </p:cBhvr>
                                    </p:animEffect>
                                  </p:childTnLst>
                                </p:cTn>
                              </p:par>
                              <p:par>
                                <p:cTn id="13" presetID="10" presetClass="entr" presetSubtype="0" fill="hold" nodeType="withEffect">
                                  <p:stCondLst>
                                    <p:cond delay="0"/>
                                  </p:stCondLst>
                                  <p:childTnLst>
                                    <p:set>
                                      <p:cBhvr>
                                        <p:cTn id="14" dur="1" fill="hold">
                                          <p:stCondLst>
                                            <p:cond delay="0"/>
                                          </p:stCondLst>
                                        </p:cTn>
                                        <p:tgtEl>
                                          <p:spTgt spid="323"/>
                                        </p:tgtEl>
                                        <p:attrNameLst>
                                          <p:attrName>style.visibility</p:attrName>
                                        </p:attrNameLst>
                                      </p:cBhvr>
                                      <p:to>
                                        <p:strVal val="visible"/>
                                      </p:to>
                                    </p:set>
                                    <p:animEffect transition="in" filter="fade">
                                      <p:cBhvr>
                                        <p:cTn id="15" dur="500"/>
                                        <p:tgtEl>
                                          <p:spTgt spid="3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45"/>
        <p:cNvGrpSpPr/>
        <p:nvPr/>
      </p:nvGrpSpPr>
      <p:grpSpPr>
        <a:xfrm>
          <a:off x="0" y="0"/>
          <a:ext cx="0" cy="0"/>
          <a:chOff x="0" y="0"/>
          <a:chExt cx="0" cy="0"/>
        </a:xfrm>
      </p:grpSpPr>
      <p:pic>
        <p:nvPicPr>
          <p:cNvPr id="346" name="Google Shape;346;p23">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0" y="1676"/>
            <a:ext cx="12192000" cy="6865152"/>
          </a:xfrm>
          <a:prstGeom prst="rect">
            <a:avLst/>
          </a:prstGeom>
          <a:noFill/>
          <a:ln>
            <a:noFill/>
          </a:ln>
        </p:spPr>
      </p:pic>
      <p:pic>
        <p:nvPicPr>
          <p:cNvPr id="347" name="Google Shape;347;p23" descr="A lava flow showing red hot lava and some that is jagged and has cooled into rock"/>
          <p:cNvPicPr preferRelativeResize="0"/>
          <p:nvPr/>
        </p:nvPicPr>
        <p:blipFill rotWithShape="1">
          <a:blip r:embed="rId4">
            <a:alphaModFix/>
          </a:blip>
          <a:srcRect/>
          <a:stretch/>
        </p:blipFill>
        <p:spPr>
          <a:xfrm>
            <a:off x="2159307" y="1627219"/>
            <a:ext cx="7864587" cy="5243058"/>
          </a:xfrm>
          <a:prstGeom prst="rect">
            <a:avLst/>
          </a:prstGeom>
          <a:noFill/>
          <a:ln>
            <a:noFill/>
          </a:ln>
        </p:spPr>
      </p:pic>
      <p:sp>
        <p:nvSpPr>
          <p:cNvPr id="348" name="Google Shape;348;p23"/>
          <p:cNvSpPr txBox="1"/>
          <p:nvPr/>
        </p:nvSpPr>
        <p:spPr>
          <a:xfrm>
            <a:off x="1524000" y="2126633"/>
            <a:ext cx="6327648" cy="1594802"/>
          </a:xfrm>
          <a:prstGeom prst="rect">
            <a:avLst/>
          </a:prstGeom>
          <a:noFill/>
          <a:ln>
            <a:noFill/>
          </a:ln>
        </p:spPr>
        <p:txBody>
          <a:bodyPr spcFirstLastPara="1" wrap="square" lIns="91425" tIns="45700" rIns="91425" bIns="45700" anchor="b" anchorCtr="0">
            <a:noAutofit/>
          </a:bodyPr>
          <a:lstStyle/>
          <a:p>
            <a:pPr marL="0" marR="0" lvl="0" indent="0" algn="ctr" rtl="0">
              <a:lnSpc>
                <a:spcPct val="90000"/>
              </a:lnSpc>
              <a:spcBef>
                <a:spcPts val="0"/>
              </a:spcBef>
              <a:spcAft>
                <a:spcPts val="0"/>
              </a:spcAft>
              <a:buClr>
                <a:schemeClr val="lt1"/>
              </a:buClr>
              <a:buSzPts val="3600"/>
              <a:buFont typeface="Arial"/>
              <a:buNone/>
            </a:pPr>
            <a:r>
              <a:rPr lang="en-US" sz="3600" b="1">
                <a:solidFill>
                  <a:schemeClr val="lt1"/>
                </a:solidFill>
                <a:latin typeface="Arial"/>
                <a:ea typeface="Arial"/>
                <a:cs typeface="Arial"/>
                <a:sym typeface="Arial"/>
              </a:rPr>
              <a:t>Igneous</a:t>
            </a:r>
            <a:r>
              <a:rPr lang="en-US" sz="3600">
                <a:solidFill>
                  <a:schemeClr val="lt1"/>
                </a:solidFill>
                <a:latin typeface="Arial"/>
                <a:ea typeface="Arial"/>
                <a:cs typeface="Arial"/>
                <a:sym typeface="Arial"/>
              </a:rPr>
              <a:t> rock</a:t>
            </a:r>
            <a:endParaRPr/>
          </a:p>
        </p:txBody>
      </p:sp>
      <p:sp>
        <p:nvSpPr>
          <p:cNvPr id="349" name="Google Shape;349;p23"/>
          <p:cNvSpPr txBox="1">
            <a:spLocks noGrp="1"/>
          </p:cNvSpPr>
          <p:nvPr>
            <p:ph type="ctrTitle"/>
          </p:nvPr>
        </p:nvSpPr>
        <p:spPr>
          <a:xfrm>
            <a:off x="1524000" y="242828"/>
            <a:ext cx="9253182" cy="834781"/>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Clr>
                <a:schemeClr val="lt1"/>
              </a:buClr>
              <a:buSzPts val="5500"/>
              <a:buFont typeface="Calibri"/>
              <a:buNone/>
            </a:pPr>
            <a:br>
              <a:rPr lang="en-US" sz="4000" dirty="0">
                <a:solidFill>
                  <a:schemeClr val="lt1"/>
                </a:solidFill>
                <a:latin typeface="Arial" panose="020B0604020202020204" pitchFamily="34" charset="0"/>
                <a:cs typeface="Arial" panose="020B0604020202020204" pitchFamily="34" charset="0"/>
                <a:sym typeface="Calibri"/>
              </a:rPr>
            </a:br>
            <a:r>
              <a:rPr lang="en-US" sz="4000" dirty="0">
                <a:solidFill>
                  <a:schemeClr val="lt1"/>
                </a:solidFill>
                <a:latin typeface="Arial" panose="020B0604020202020204" pitchFamily="34" charset="0"/>
                <a:cs typeface="Arial" panose="020B0604020202020204" pitchFamily="34" charset="0"/>
                <a:sym typeface="Calibri"/>
              </a:rPr>
              <a:t>What type of rock is being formed?</a:t>
            </a:r>
            <a:endParaRPr sz="4000" dirty="0">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8"/>
                                        </p:tgtEl>
                                        <p:attrNameLst>
                                          <p:attrName>style.visibility</p:attrName>
                                        </p:attrNameLst>
                                      </p:cBhvr>
                                      <p:to>
                                        <p:strVal val="visible"/>
                                      </p:to>
                                    </p:set>
                                    <p:animEffect transition="in" filter="fade">
                                      <p:cBhvr>
                                        <p:cTn id="7" dur="500"/>
                                        <p:tgtEl>
                                          <p:spTgt spid="3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29"/>
        <p:cNvGrpSpPr/>
        <p:nvPr/>
      </p:nvGrpSpPr>
      <p:grpSpPr>
        <a:xfrm>
          <a:off x="0" y="0"/>
          <a:ext cx="0" cy="0"/>
          <a:chOff x="0" y="0"/>
          <a:chExt cx="0" cy="0"/>
        </a:xfrm>
      </p:grpSpPr>
      <p:pic>
        <p:nvPicPr>
          <p:cNvPr id="330" name="Google Shape;330;p22">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0" y="1676"/>
            <a:ext cx="12192000" cy="6865152"/>
          </a:xfrm>
          <a:prstGeom prst="rect">
            <a:avLst/>
          </a:prstGeom>
          <a:noFill/>
          <a:ln>
            <a:noFill/>
          </a:ln>
        </p:spPr>
      </p:pic>
      <p:pic>
        <p:nvPicPr>
          <p:cNvPr id="331" name="Google Shape;331;p22" descr="A white cliff face next to the sea where one can see layers of rock"/>
          <p:cNvPicPr preferRelativeResize="0"/>
          <p:nvPr/>
        </p:nvPicPr>
        <p:blipFill rotWithShape="1">
          <a:blip r:embed="rId4">
            <a:alphaModFix/>
          </a:blip>
          <a:srcRect/>
          <a:stretch/>
        </p:blipFill>
        <p:spPr>
          <a:xfrm>
            <a:off x="3354226" y="2070449"/>
            <a:ext cx="4512178" cy="3008119"/>
          </a:xfrm>
          <a:prstGeom prst="rect">
            <a:avLst/>
          </a:prstGeom>
          <a:noFill/>
          <a:ln>
            <a:noFill/>
          </a:ln>
        </p:spPr>
      </p:pic>
      <p:sp>
        <p:nvSpPr>
          <p:cNvPr id="332" name="Google Shape;332;p22"/>
          <p:cNvSpPr txBox="1">
            <a:spLocks noGrp="1"/>
          </p:cNvSpPr>
          <p:nvPr>
            <p:ph type="ctrTitle"/>
          </p:nvPr>
        </p:nvSpPr>
        <p:spPr>
          <a:xfrm>
            <a:off x="1081603" y="367455"/>
            <a:ext cx="9500169" cy="772099"/>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Clr>
                <a:schemeClr val="lt1"/>
              </a:buClr>
              <a:buSzPts val="3600"/>
              <a:buFont typeface="Arial"/>
              <a:buNone/>
            </a:pPr>
            <a:r>
              <a:rPr lang="en-US" sz="4000" dirty="0">
                <a:solidFill>
                  <a:schemeClr val="lt1"/>
                </a:solidFill>
                <a:latin typeface="Arial"/>
                <a:ea typeface="Arial"/>
                <a:cs typeface="Arial"/>
                <a:sym typeface="Arial"/>
              </a:rPr>
              <a:t>What are the 3 main types of rock?</a:t>
            </a:r>
            <a:endParaRPr sz="4000" dirty="0">
              <a:solidFill>
                <a:schemeClr val="lt1"/>
              </a:solidFill>
              <a:latin typeface="Arial"/>
              <a:ea typeface="Arial"/>
              <a:cs typeface="Arial"/>
              <a:sym typeface="Arial"/>
            </a:endParaRPr>
          </a:p>
        </p:txBody>
      </p:sp>
      <p:pic>
        <p:nvPicPr>
          <p:cNvPr id="334" name="Google Shape;334;p22"/>
          <p:cNvPicPr preferRelativeResize="0"/>
          <p:nvPr/>
        </p:nvPicPr>
        <p:blipFill rotWithShape="1">
          <a:blip r:embed="rId5">
            <a:alphaModFix/>
          </a:blip>
          <a:srcRect/>
          <a:stretch/>
        </p:blipFill>
        <p:spPr>
          <a:xfrm>
            <a:off x="1631" y="2080661"/>
            <a:ext cx="3200153" cy="2714664"/>
          </a:xfrm>
          <a:prstGeom prst="rect">
            <a:avLst/>
          </a:prstGeom>
          <a:noFill/>
          <a:ln>
            <a:noFill/>
          </a:ln>
        </p:spPr>
      </p:pic>
      <p:sp>
        <p:nvSpPr>
          <p:cNvPr id="335" name="Google Shape;335;p22"/>
          <p:cNvSpPr txBox="1"/>
          <p:nvPr/>
        </p:nvSpPr>
        <p:spPr>
          <a:xfrm>
            <a:off x="-123812" y="5522292"/>
            <a:ext cx="3478038" cy="484911"/>
          </a:xfrm>
          <a:prstGeom prst="rect">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b" anchorCtr="0">
            <a:noAutofit/>
          </a:bodyPr>
          <a:lstStyle/>
          <a:p>
            <a:pPr marL="0" marR="0" lvl="0" indent="0" algn="ctr" rtl="0">
              <a:lnSpc>
                <a:spcPct val="90000"/>
              </a:lnSpc>
              <a:spcBef>
                <a:spcPts val="0"/>
              </a:spcBef>
              <a:spcAft>
                <a:spcPts val="0"/>
              </a:spcAft>
              <a:buClr>
                <a:schemeClr val="lt1"/>
              </a:buClr>
              <a:buSzPts val="4000"/>
              <a:buFont typeface="Arial"/>
              <a:buNone/>
            </a:pPr>
            <a:r>
              <a:rPr lang="en-US" sz="4000" b="1" dirty="0">
                <a:solidFill>
                  <a:schemeClr val="lt1"/>
                </a:solidFill>
                <a:latin typeface="Arial"/>
                <a:ea typeface="Arial"/>
                <a:cs typeface="Arial"/>
                <a:sym typeface="Arial"/>
              </a:rPr>
              <a:t>Igneous</a:t>
            </a:r>
            <a:br>
              <a:rPr lang="en-US" sz="4000" dirty="0">
                <a:solidFill>
                  <a:schemeClr val="lt1"/>
                </a:solidFill>
                <a:latin typeface="Arial"/>
                <a:ea typeface="Arial"/>
                <a:cs typeface="Arial"/>
                <a:sym typeface="Arial"/>
              </a:rPr>
            </a:br>
            <a:endParaRPr sz="2000" dirty="0">
              <a:solidFill>
                <a:schemeClr val="lt1"/>
              </a:solidFill>
              <a:latin typeface="Arial"/>
              <a:ea typeface="Arial"/>
              <a:cs typeface="Arial"/>
              <a:sym typeface="Arial"/>
            </a:endParaRPr>
          </a:p>
        </p:txBody>
      </p:sp>
      <p:sp>
        <p:nvSpPr>
          <p:cNvPr id="337" name="Google Shape;337;p22"/>
          <p:cNvSpPr txBox="1"/>
          <p:nvPr/>
        </p:nvSpPr>
        <p:spPr>
          <a:xfrm>
            <a:off x="2956280" y="5522293"/>
            <a:ext cx="5080917" cy="484911"/>
          </a:xfrm>
          <a:prstGeom prst="rect">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b" anchorCtr="0">
            <a:noAutofit/>
          </a:bodyPr>
          <a:lstStyle/>
          <a:p>
            <a:pPr marL="0" marR="0" lvl="0" indent="0" algn="ctr" rtl="0">
              <a:lnSpc>
                <a:spcPct val="90000"/>
              </a:lnSpc>
              <a:spcBef>
                <a:spcPts val="0"/>
              </a:spcBef>
              <a:spcAft>
                <a:spcPts val="0"/>
              </a:spcAft>
              <a:buClr>
                <a:schemeClr val="lt1"/>
              </a:buClr>
              <a:buSzPts val="4000"/>
              <a:buFont typeface="Arial"/>
              <a:buNone/>
            </a:pPr>
            <a:r>
              <a:rPr lang="en-US" sz="4000" b="1">
                <a:solidFill>
                  <a:schemeClr val="lt1"/>
                </a:solidFill>
                <a:latin typeface="Arial"/>
                <a:ea typeface="Arial"/>
                <a:cs typeface="Arial"/>
                <a:sym typeface="Arial"/>
              </a:rPr>
              <a:t>Sedimentary</a:t>
            </a:r>
            <a:br>
              <a:rPr lang="en-US" sz="4000">
                <a:solidFill>
                  <a:schemeClr val="lt1"/>
                </a:solidFill>
                <a:latin typeface="Arial"/>
                <a:ea typeface="Arial"/>
                <a:cs typeface="Arial"/>
                <a:sym typeface="Arial"/>
              </a:rPr>
            </a:br>
            <a:endParaRPr sz="2000">
              <a:solidFill>
                <a:schemeClr val="lt1"/>
              </a:solidFill>
              <a:latin typeface="Arial"/>
              <a:ea typeface="Arial"/>
              <a:cs typeface="Arial"/>
              <a:sym typeface="Arial"/>
            </a:endParaRPr>
          </a:p>
        </p:txBody>
      </p:sp>
      <p:pic>
        <p:nvPicPr>
          <p:cNvPr id="339" name="Google Shape;339;p22" descr="A piece of white and grey marble"/>
          <p:cNvPicPr preferRelativeResize="0"/>
          <p:nvPr/>
        </p:nvPicPr>
        <p:blipFill rotWithShape="1">
          <a:blip r:embed="rId6">
            <a:alphaModFix/>
          </a:blip>
          <a:srcRect r="7507"/>
          <a:stretch/>
        </p:blipFill>
        <p:spPr>
          <a:xfrm>
            <a:off x="8021999" y="2070448"/>
            <a:ext cx="4173428" cy="3008119"/>
          </a:xfrm>
          <a:prstGeom prst="rect">
            <a:avLst/>
          </a:prstGeom>
          <a:noFill/>
          <a:ln>
            <a:noFill/>
          </a:ln>
        </p:spPr>
      </p:pic>
      <p:sp>
        <p:nvSpPr>
          <p:cNvPr id="340" name="Google Shape;340;p22"/>
          <p:cNvSpPr txBox="1"/>
          <p:nvPr/>
        </p:nvSpPr>
        <p:spPr>
          <a:xfrm>
            <a:off x="8021999" y="5567279"/>
            <a:ext cx="4177207" cy="484911"/>
          </a:xfrm>
          <a:prstGeom prst="rect">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b" anchorCtr="0">
            <a:noAutofit/>
          </a:bodyPr>
          <a:lstStyle/>
          <a:p>
            <a:pPr marL="0" marR="0" lvl="0" indent="0" algn="ctr" rtl="0">
              <a:lnSpc>
                <a:spcPct val="90000"/>
              </a:lnSpc>
              <a:spcBef>
                <a:spcPts val="0"/>
              </a:spcBef>
              <a:spcAft>
                <a:spcPts val="0"/>
              </a:spcAft>
              <a:buClr>
                <a:schemeClr val="dk1"/>
              </a:buClr>
              <a:buSzPts val="4000"/>
              <a:buFont typeface="Arial"/>
              <a:buNone/>
            </a:pPr>
            <a:r>
              <a:rPr lang="en-US" sz="4000" b="1" dirty="0">
                <a:solidFill>
                  <a:schemeClr val="bg1"/>
                </a:solidFill>
                <a:latin typeface="Arial"/>
                <a:ea typeface="Arial"/>
                <a:cs typeface="Arial"/>
                <a:sym typeface="Arial"/>
              </a:rPr>
              <a:t>Metamorphic</a:t>
            </a:r>
            <a:br>
              <a:rPr lang="en-US" sz="4000" dirty="0">
                <a:solidFill>
                  <a:schemeClr val="lt1"/>
                </a:solidFill>
                <a:latin typeface="Arial"/>
                <a:ea typeface="Arial"/>
                <a:cs typeface="Arial"/>
                <a:sym typeface="Arial"/>
              </a:rPr>
            </a:br>
            <a:endParaRPr sz="2000" dirty="0">
              <a:solidFill>
                <a:schemeClr val="lt1"/>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34"/>
                                        </p:tgtEl>
                                        <p:attrNameLst>
                                          <p:attrName>style.visibility</p:attrName>
                                        </p:attrNameLst>
                                      </p:cBhvr>
                                      <p:to>
                                        <p:strVal val="visible"/>
                                      </p:to>
                                    </p:set>
                                    <p:animEffect transition="in" filter="fade">
                                      <p:cBhvr>
                                        <p:cTn id="7" dur="500"/>
                                        <p:tgtEl>
                                          <p:spTgt spid="33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35"/>
                                        </p:tgtEl>
                                        <p:attrNameLst>
                                          <p:attrName>style.visibility</p:attrName>
                                        </p:attrNameLst>
                                      </p:cBhvr>
                                      <p:to>
                                        <p:strVal val="visible"/>
                                      </p:to>
                                    </p:set>
                                    <p:animEffect transition="in" filter="fade">
                                      <p:cBhvr>
                                        <p:cTn id="12" dur="500"/>
                                        <p:tgtEl>
                                          <p:spTgt spid="335"/>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1" fill="hold" nodeType="clickEffect">
                                  <p:stCondLst>
                                    <p:cond delay="0"/>
                                  </p:stCondLst>
                                  <p:childTnLst>
                                    <p:set>
                                      <p:cBhvr>
                                        <p:cTn id="16" dur="1" fill="hold">
                                          <p:stCondLst>
                                            <p:cond delay="0"/>
                                          </p:stCondLst>
                                        </p:cTn>
                                        <p:tgtEl>
                                          <p:spTgt spid="331"/>
                                        </p:tgtEl>
                                        <p:attrNameLst>
                                          <p:attrName>style.visibility</p:attrName>
                                        </p:attrNameLst>
                                      </p:cBhvr>
                                      <p:to>
                                        <p:strVal val="visible"/>
                                      </p:to>
                                    </p:set>
                                    <p:anim calcmode="lin" valueType="num">
                                      <p:cBhvr additive="base">
                                        <p:cTn id="17" dur="500"/>
                                        <p:tgtEl>
                                          <p:spTgt spid="331"/>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3" presetClass="entr" presetSubtype="16" fill="hold" nodeType="clickEffect">
                                  <p:stCondLst>
                                    <p:cond delay="0"/>
                                  </p:stCondLst>
                                  <p:childTnLst>
                                    <p:set>
                                      <p:cBhvr>
                                        <p:cTn id="21" dur="1" fill="hold">
                                          <p:stCondLst>
                                            <p:cond delay="0"/>
                                          </p:stCondLst>
                                        </p:cTn>
                                        <p:tgtEl>
                                          <p:spTgt spid="337"/>
                                        </p:tgtEl>
                                        <p:attrNameLst>
                                          <p:attrName>style.visibility</p:attrName>
                                        </p:attrNameLst>
                                      </p:cBhvr>
                                      <p:to>
                                        <p:strVal val="visible"/>
                                      </p:to>
                                    </p:set>
                                    <p:anim calcmode="lin" valueType="num">
                                      <p:cBhvr additive="base">
                                        <p:cTn id="22" dur="500"/>
                                        <p:tgtEl>
                                          <p:spTgt spid="337"/>
                                        </p:tgtEl>
                                        <p:attrNameLst>
                                          <p:attrName>ppt_w</p:attrName>
                                        </p:attrNameLst>
                                      </p:cBhvr>
                                      <p:tavLst>
                                        <p:tav tm="0">
                                          <p:val>
                                            <p:strVal val="0"/>
                                          </p:val>
                                        </p:tav>
                                        <p:tav tm="100000">
                                          <p:val>
                                            <p:strVal val="#ppt_w"/>
                                          </p:val>
                                        </p:tav>
                                      </p:tavLst>
                                    </p:anim>
                                    <p:anim calcmode="lin" valueType="num">
                                      <p:cBhvr additive="base">
                                        <p:cTn id="23" dur="500"/>
                                        <p:tgtEl>
                                          <p:spTgt spid="337"/>
                                        </p:tgtEl>
                                        <p:attrNameLst>
                                          <p:attrName>ppt_h</p:attrName>
                                        </p:attrNameLst>
                                      </p:cBhvr>
                                      <p:tavLst>
                                        <p:tav tm="0">
                                          <p:val>
                                            <p:strVal val="0"/>
                                          </p:val>
                                        </p:tav>
                                        <p:tav tm="100000">
                                          <p:val>
                                            <p:strVal val="#ppt_h"/>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1" fill="hold" nodeType="clickEffect">
                                  <p:stCondLst>
                                    <p:cond delay="0"/>
                                  </p:stCondLst>
                                  <p:childTnLst>
                                    <p:set>
                                      <p:cBhvr>
                                        <p:cTn id="27" dur="1" fill="hold">
                                          <p:stCondLst>
                                            <p:cond delay="0"/>
                                          </p:stCondLst>
                                        </p:cTn>
                                        <p:tgtEl>
                                          <p:spTgt spid="339"/>
                                        </p:tgtEl>
                                        <p:attrNameLst>
                                          <p:attrName>style.visibility</p:attrName>
                                        </p:attrNameLst>
                                      </p:cBhvr>
                                      <p:to>
                                        <p:strVal val="visible"/>
                                      </p:to>
                                    </p:set>
                                    <p:anim calcmode="lin" valueType="num">
                                      <p:cBhvr additive="base">
                                        <p:cTn id="28" dur="500"/>
                                        <p:tgtEl>
                                          <p:spTgt spid="339"/>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3" presetClass="entr" presetSubtype="16" fill="hold" nodeType="clickEffect">
                                  <p:stCondLst>
                                    <p:cond delay="0"/>
                                  </p:stCondLst>
                                  <p:childTnLst>
                                    <p:set>
                                      <p:cBhvr>
                                        <p:cTn id="32" dur="1" fill="hold">
                                          <p:stCondLst>
                                            <p:cond delay="0"/>
                                          </p:stCondLst>
                                        </p:cTn>
                                        <p:tgtEl>
                                          <p:spTgt spid="340"/>
                                        </p:tgtEl>
                                        <p:attrNameLst>
                                          <p:attrName>style.visibility</p:attrName>
                                        </p:attrNameLst>
                                      </p:cBhvr>
                                      <p:to>
                                        <p:strVal val="visible"/>
                                      </p:to>
                                    </p:set>
                                    <p:anim calcmode="lin" valueType="num">
                                      <p:cBhvr additive="base">
                                        <p:cTn id="33" dur="500"/>
                                        <p:tgtEl>
                                          <p:spTgt spid="340"/>
                                        </p:tgtEl>
                                        <p:attrNameLst>
                                          <p:attrName>ppt_w</p:attrName>
                                        </p:attrNameLst>
                                      </p:cBhvr>
                                      <p:tavLst>
                                        <p:tav tm="0">
                                          <p:val>
                                            <p:strVal val="0"/>
                                          </p:val>
                                        </p:tav>
                                        <p:tav tm="100000">
                                          <p:val>
                                            <p:strVal val="#ppt_w"/>
                                          </p:val>
                                        </p:tav>
                                      </p:tavLst>
                                    </p:anim>
                                    <p:anim calcmode="lin" valueType="num">
                                      <p:cBhvr additive="base">
                                        <p:cTn id="34" dur="500"/>
                                        <p:tgtEl>
                                          <p:spTgt spid="340"/>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54"/>
        <p:cNvGrpSpPr/>
        <p:nvPr/>
      </p:nvGrpSpPr>
      <p:grpSpPr>
        <a:xfrm>
          <a:off x="0" y="0"/>
          <a:ext cx="0" cy="0"/>
          <a:chOff x="0" y="0"/>
          <a:chExt cx="0" cy="0"/>
        </a:xfrm>
      </p:grpSpPr>
      <p:pic>
        <p:nvPicPr>
          <p:cNvPr id="355" name="Google Shape;355;p24">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0" y="1676"/>
            <a:ext cx="12192000" cy="6865152"/>
          </a:xfrm>
          <a:prstGeom prst="rect">
            <a:avLst/>
          </a:prstGeom>
          <a:noFill/>
          <a:ln>
            <a:noFill/>
          </a:ln>
        </p:spPr>
      </p:pic>
      <p:sp>
        <p:nvSpPr>
          <p:cNvPr id="356" name="Google Shape;356;p24"/>
          <p:cNvSpPr txBox="1">
            <a:spLocks noGrp="1"/>
          </p:cNvSpPr>
          <p:nvPr>
            <p:ph type="ctrTitle"/>
          </p:nvPr>
        </p:nvSpPr>
        <p:spPr>
          <a:xfrm>
            <a:off x="1493180" y="-120754"/>
            <a:ext cx="9143999" cy="915816"/>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Clr>
                <a:schemeClr val="lt1"/>
              </a:buClr>
              <a:buSzPts val="4000"/>
              <a:buFont typeface="Arial"/>
              <a:buNone/>
            </a:pPr>
            <a:r>
              <a:rPr lang="en-US" sz="4000" dirty="0">
                <a:solidFill>
                  <a:schemeClr val="lt1"/>
                </a:solidFill>
                <a:latin typeface="Arial"/>
                <a:ea typeface="Arial"/>
                <a:cs typeface="Arial"/>
                <a:sym typeface="Arial"/>
              </a:rPr>
              <a:t>What’s the rock cycle?</a:t>
            </a:r>
            <a:endParaRPr sz="2400" dirty="0">
              <a:solidFill>
                <a:schemeClr val="lt1"/>
              </a:solidFill>
              <a:latin typeface="Arial"/>
              <a:ea typeface="Arial"/>
              <a:cs typeface="Arial"/>
              <a:sym typeface="Arial"/>
            </a:endParaRPr>
          </a:p>
        </p:txBody>
      </p:sp>
      <p:pic>
        <p:nvPicPr>
          <p:cNvPr id="357" name="Google Shape;357;p24" descr="The rock cycle: rock becomes molten and changes to magma; magma can erupt and cool into igneous rock; igneous rock can be broken down by weathering and transported to other areas; sediments can layer over time and if compacted can form sedimentary rock; applying high heat and pressure can change sedimentary rock to metamorphic rock. Metamorphic or other rock types may become molten and enter the cycle again."/>
          <p:cNvPicPr preferRelativeResize="0"/>
          <p:nvPr/>
        </p:nvPicPr>
        <p:blipFill rotWithShape="1">
          <a:blip r:embed="rId4">
            <a:alphaModFix/>
          </a:blip>
          <a:srcRect/>
          <a:stretch/>
        </p:blipFill>
        <p:spPr>
          <a:xfrm>
            <a:off x="1524001" y="866980"/>
            <a:ext cx="9143999" cy="5991020"/>
          </a:xfrm>
          <a:prstGeom prst="rect">
            <a:avLst/>
          </a:prstGeom>
          <a:noFill/>
          <a:ln>
            <a:noFill/>
          </a:ln>
        </p:spPr>
      </p:pic>
      <p:pic>
        <p:nvPicPr>
          <p:cNvPr id="358" name="Google Shape;358;p24" descr="A lava flow"/>
          <p:cNvPicPr preferRelativeResize="0"/>
          <p:nvPr/>
        </p:nvPicPr>
        <p:blipFill rotWithShape="1">
          <a:blip r:embed="rId5">
            <a:alphaModFix/>
          </a:blip>
          <a:srcRect/>
          <a:stretch/>
        </p:blipFill>
        <p:spPr>
          <a:xfrm>
            <a:off x="1559373" y="2299765"/>
            <a:ext cx="2813740" cy="1825668"/>
          </a:xfrm>
          <a:prstGeom prst="ellipse">
            <a:avLst/>
          </a:prstGeom>
          <a:noFill/>
          <a:ln w="63500" cap="rnd" cmpd="sng">
            <a:solidFill>
              <a:srgbClr val="333333"/>
            </a:solidFill>
            <a:prstDash val="solid"/>
            <a:round/>
            <a:headEnd type="none" w="sm" len="sm"/>
            <a:tailEnd type="none" w="sm" len="sm"/>
          </a:ln>
          <a:effectLst>
            <a:outerShdw blurRad="381000" dist="292100" dir="5400000" sx="-80000" sy="-18000" rotWithShape="0">
              <a:srgbClr val="000000">
                <a:alpha val="21960"/>
              </a:srgbClr>
            </a:outerShdw>
          </a:effectLst>
        </p:spPr>
      </p:pic>
      <p:pic>
        <p:nvPicPr>
          <p:cNvPr id="359" name="Google Shape;359;p24" descr="A basalt mountain"/>
          <p:cNvPicPr preferRelativeResize="0"/>
          <p:nvPr/>
        </p:nvPicPr>
        <p:blipFill rotWithShape="1">
          <a:blip r:embed="rId6">
            <a:alphaModFix/>
          </a:blip>
          <a:srcRect/>
          <a:stretch/>
        </p:blipFill>
        <p:spPr>
          <a:xfrm>
            <a:off x="3788321" y="1977462"/>
            <a:ext cx="2573491" cy="1871488"/>
          </a:xfrm>
          <a:prstGeom prst="ellipse">
            <a:avLst/>
          </a:prstGeom>
          <a:noFill/>
          <a:ln w="63500" cap="rnd" cmpd="sng">
            <a:solidFill>
              <a:srgbClr val="333333"/>
            </a:solidFill>
            <a:prstDash val="solid"/>
            <a:round/>
            <a:headEnd type="none" w="sm" len="sm"/>
            <a:tailEnd type="none" w="sm" len="sm"/>
          </a:ln>
          <a:effectLst>
            <a:outerShdw blurRad="381000" dist="292100" dir="5400000" sx="-80000" sy="-18000" rotWithShape="0">
              <a:srgbClr val="000000">
                <a:alpha val="21960"/>
              </a:srgbClr>
            </a:outerShdw>
          </a:effectLst>
        </p:spPr>
      </p:pic>
      <p:pic>
        <p:nvPicPr>
          <p:cNvPr id="360" name="Google Shape;360;p24" descr="Sedimentary rock"/>
          <p:cNvPicPr preferRelativeResize="0"/>
          <p:nvPr/>
        </p:nvPicPr>
        <p:blipFill rotWithShape="1">
          <a:blip r:embed="rId7">
            <a:alphaModFix/>
          </a:blip>
          <a:srcRect/>
          <a:stretch/>
        </p:blipFill>
        <p:spPr>
          <a:xfrm>
            <a:off x="8054179" y="4453875"/>
            <a:ext cx="2199153" cy="1273049"/>
          </a:xfrm>
          <a:prstGeom prst="ellipse">
            <a:avLst/>
          </a:prstGeom>
          <a:noFill/>
          <a:ln w="63500" cap="rnd" cmpd="sng">
            <a:solidFill>
              <a:srgbClr val="333333"/>
            </a:solidFill>
            <a:prstDash val="solid"/>
            <a:round/>
            <a:headEnd type="none" w="sm" len="sm"/>
            <a:tailEnd type="none" w="sm" len="sm"/>
          </a:ln>
          <a:effectLst>
            <a:outerShdw blurRad="381000" dist="292100" dir="5400000" sx="-80000" sy="-18000" rotWithShape="0">
              <a:srgbClr val="000000">
                <a:alpha val="21960"/>
              </a:srgbClr>
            </a:outerShdw>
          </a:effectLst>
        </p:spPr>
      </p:pic>
      <p:pic>
        <p:nvPicPr>
          <p:cNvPr id="361" name="Google Shape;361;p24" descr="Metamorphic rock (marble)"/>
          <p:cNvPicPr preferRelativeResize="0"/>
          <p:nvPr/>
        </p:nvPicPr>
        <p:blipFill rotWithShape="1">
          <a:blip r:embed="rId8">
            <a:alphaModFix/>
          </a:blip>
          <a:srcRect/>
          <a:stretch/>
        </p:blipFill>
        <p:spPr>
          <a:xfrm>
            <a:off x="4734826" y="5111924"/>
            <a:ext cx="2573491" cy="1715661"/>
          </a:xfrm>
          <a:prstGeom prst="ellipse">
            <a:avLst/>
          </a:prstGeom>
          <a:noFill/>
          <a:ln w="63500" cap="rnd" cmpd="sng">
            <a:solidFill>
              <a:srgbClr val="333333"/>
            </a:solidFill>
            <a:prstDash val="solid"/>
            <a:round/>
            <a:headEnd type="none" w="sm" len="sm"/>
            <a:tailEnd type="none" w="sm" len="sm"/>
          </a:ln>
          <a:effectLst>
            <a:outerShdw blurRad="381000" dist="292100" dir="5400000" sx="-80000" sy="-18000" rotWithShape="0">
              <a:srgbClr val="000000">
                <a:alpha val="2196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57"/>
                                        </p:tgtEl>
                                        <p:attrNameLst>
                                          <p:attrName>style.visibility</p:attrName>
                                        </p:attrNameLst>
                                      </p:cBhvr>
                                      <p:to>
                                        <p:strVal val="visible"/>
                                      </p:to>
                                    </p:set>
                                    <p:animEffect transition="in" filter="fade">
                                      <p:cBhvr>
                                        <p:cTn id="7" dur="500"/>
                                        <p:tgtEl>
                                          <p:spTgt spid="357"/>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16" fill="hold" nodeType="clickEffect">
                                  <p:stCondLst>
                                    <p:cond delay="0"/>
                                  </p:stCondLst>
                                  <p:childTnLst>
                                    <p:set>
                                      <p:cBhvr>
                                        <p:cTn id="11" dur="1" fill="hold">
                                          <p:stCondLst>
                                            <p:cond delay="0"/>
                                          </p:stCondLst>
                                        </p:cTn>
                                        <p:tgtEl>
                                          <p:spTgt spid="358"/>
                                        </p:tgtEl>
                                        <p:attrNameLst>
                                          <p:attrName>style.visibility</p:attrName>
                                        </p:attrNameLst>
                                      </p:cBhvr>
                                      <p:to>
                                        <p:strVal val="visible"/>
                                      </p:to>
                                    </p:set>
                                    <p:anim calcmode="lin" valueType="num">
                                      <p:cBhvr additive="base">
                                        <p:cTn id="12" dur="500"/>
                                        <p:tgtEl>
                                          <p:spTgt spid="358"/>
                                        </p:tgtEl>
                                        <p:attrNameLst>
                                          <p:attrName>ppt_w</p:attrName>
                                        </p:attrNameLst>
                                      </p:cBhvr>
                                      <p:tavLst>
                                        <p:tav tm="0">
                                          <p:val>
                                            <p:strVal val="0"/>
                                          </p:val>
                                        </p:tav>
                                        <p:tav tm="100000">
                                          <p:val>
                                            <p:strVal val="#ppt_w"/>
                                          </p:val>
                                        </p:tav>
                                      </p:tavLst>
                                    </p:anim>
                                    <p:anim calcmode="lin" valueType="num">
                                      <p:cBhvr additive="base">
                                        <p:cTn id="13" dur="500"/>
                                        <p:tgtEl>
                                          <p:spTgt spid="358"/>
                                        </p:tgtEl>
                                        <p:attrNameLst>
                                          <p:attrName>ppt_h</p:attrName>
                                        </p:attrNameLst>
                                      </p:cBhvr>
                                      <p:tavLst>
                                        <p:tav tm="0">
                                          <p:val>
                                            <p:strVal val="0"/>
                                          </p:val>
                                        </p:tav>
                                        <p:tav tm="100000">
                                          <p:val>
                                            <p:strVal val="#ppt_h"/>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59"/>
                                        </p:tgtEl>
                                        <p:attrNameLst>
                                          <p:attrName>style.visibility</p:attrName>
                                        </p:attrNameLst>
                                      </p:cBhvr>
                                      <p:to>
                                        <p:strVal val="visible"/>
                                      </p:to>
                                    </p:set>
                                    <p:animEffect transition="in" filter="fade">
                                      <p:cBhvr>
                                        <p:cTn id="18" dur="3000"/>
                                        <p:tgtEl>
                                          <p:spTgt spid="359"/>
                                        </p:tgtEl>
                                      </p:cBhvr>
                                    </p:animEffect>
                                  </p:childTnLst>
                                </p:cTn>
                              </p:par>
                            </p:childTnLst>
                          </p:cTn>
                        </p:par>
                      </p:childTnLst>
                    </p:cTn>
                  </p:par>
                  <p:par>
                    <p:cTn id="19" fill="hold">
                      <p:stCondLst>
                        <p:cond delay="indefinite"/>
                      </p:stCondLst>
                      <p:childTnLst>
                        <p:par>
                          <p:cTn id="20" fill="hold">
                            <p:stCondLst>
                              <p:cond delay="0"/>
                            </p:stCondLst>
                            <p:childTnLst>
                              <p:par>
                                <p:cTn id="21" presetID="23" presetClass="entr" presetSubtype="16" fill="hold" nodeType="clickEffect">
                                  <p:stCondLst>
                                    <p:cond delay="0"/>
                                  </p:stCondLst>
                                  <p:childTnLst>
                                    <p:set>
                                      <p:cBhvr>
                                        <p:cTn id="22" dur="1" fill="hold">
                                          <p:stCondLst>
                                            <p:cond delay="0"/>
                                          </p:stCondLst>
                                        </p:cTn>
                                        <p:tgtEl>
                                          <p:spTgt spid="360"/>
                                        </p:tgtEl>
                                        <p:attrNameLst>
                                          <p:attrName>style.visibility</p:attrName>
                                        </p:attrNameLst>
                                      </p:cBhvr>
                                      <p:to>
                                        <p:strVal val="visible"/>
                                      </p:to>
                                    </p:set>
                                    <p:anim calcmode="lin" valueType="num">
                                      <p:cBhvr additive="base">
                                        <p:cTn id="23" dur="500"/>
                                        <p:tgtEl>
                                          <p:spTgt spid="360"/>
                                        </p:tgtEl>
                                        <p:attrNameLst>
                                          <p:attrName>ppt_w</p:attrName>
                                        </p:attrNameLst>
                                      </p:cBhvr>
                                      <p:tavLst>
                                        <p:tav tm="0">
                                          <p:val>
                                            <p:strVal val="0"/>
                                          </p:val>
                                        </p:tav>
                                        <p:tav tm="100000">
                                          <p:val>
                                            <p:strVal val="#ppt_w"/>
                                          </p:val>
                                        </p:tav>
                                      </p:tavLst>
                                    </p:anim>
                                    <p:anim calcmode="lin" valueType="num">
                                      <p:cBhvr additive="base">
                                        <p:cTn id="24" dur="500"/>
                                        <p:tgtEl>
                                          <p:spTgt spid="360"/>
                                        </p:tgtEl>
                                        <p:attrNameLst>
                                          <p:attrName>ppt_h</p:attrName>
                                        </p:attrNameLst>
                                      </p:cBhvr>
                                      <p:tavLst>
                                        <p:tav tm="0">
                                          <p:val>
                                            <p:strVal val="0"/>
                                          </p:val>
                                        </p:tav>
                                        <p:tav tm="100000">
                                          <p:val>
                                            <p:strVal val="#ppt_h"/>
                                          </p:val>
                                        </p:tav>
                                      </p:tavLst>
                                    </p:anim>
                                  </p:childTnLst>
                                </p:cTn>
                              </p:par>
                            </p:childTnLst>
                          </p:cTn>
                        </p:par>
                      </p:childTnLst>
                    </p:cTn>
                  </p:par>
                  <p:par>
                    <p:cTn id="25" fill="hold">
                      <p:stCondLst>
                        <p:cond delay="indefinite"/>
                      </p:stCondLst>
                      <p:childTnLst>
                        <p:par>
                          <p:cTn id="26" fill="hold">
                            <p:stCondLst>
                              <p:cond delay="0"/>
                            </p:stCondLst>
                            <p:childTnLst>
                              <p:par>
                                <p:cTn id="27" presetID="23" presetClass="entr" presetSubtype="16" fill="hold" nodeType="clickEffect">
                                  <p:stCondLst>
                                    <p:cond delay="0"/>
                                  </p:stCondLst>
                                  <p:childTnLst>
                                    <p:set>
                                      <p:cBhvr>
                                        <p:cTn id="28" dur="1" fill="hold">
                                          <p:stCondLst>
                                            <p:cond delay="0"/>
                                          </p:stCondLst>
                                        </p:cTn>
                                        <p:tgtEl>
                                          <p:spTgt spid="361"/>
                                        </p:tgtEl>
                                        <p:attrNameLst>
                                          <p:attrName>style.visibility</p:attrName>
                                        </p:attrNameLst>
                                      </p:cBhvr>
                                      <p:to>
                                        <p:strVal val="visible"/>
                                      </p:to>
                                    </p:set>
                                    <p:anim calcmode="lin" valueType="num">
                                      <p:cBhvr additive="base">
                                        <p:cTn id="29" dur="3000"/>
                                        <p:tgtEl>
                                          <p:spTgt spid="361"/>
                                        </p:tgtEl>
                                        <p:attrNameLst>
                                          <p:attrName>ppt_w</p:attrName>
                                        </p:attrNameLst>
                                      </p:cBhvr>
                                      <p:tavLst>
                                        <p:tav tm="0">
                                          <p:val>
                                            <p:strVal val="0"/>
                                          </p:val>
                                        </p:tav>
                                        <p:tav tm="100000">
                                          <p:val>
                                            <p:strVal val="#ppt_w"/>
                                          </p:val>
                                        </p:tav>
                                      </p:tavLst>
                                    </p:anim>
                                    <p:anim calcmode="lin" valueType="num">
                                      <p:cBhvr additive="base">
                                        <p:cTn id="30" dur="3000"/>
                                        <p:tgtEl>
                                          <p:spTgt spid="361"/>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66"/>
        <p:cNvGrpSpPr/>
        <p:nvPr/>
      </p:nvGrpSpPr>
      <p:grpSpPr>
        <a:xfrm>
          <a:off x="0" y="0"/>
          <a:ext cx="0" cy="0"/>
          <a:chOff x="0" y="0"/>
          <a:chExt cx="0" cy="0"/>
        </a:xfrm>
      </p:grpSpPr>
      <p:pic>
        <p:nvPicPr>
          <p:cNvPr id="367" name="Google Shape;367;p25">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0" y="1676"/>
            <a:ext cx="12192000" cy="6865152"/>
          </a:xfrm>
          <a:prstGeom prst="rect">
            <a:avLst/>
          </a:prstGeom>
          <a:noFill/>
          <a:ln>
            <a:noFill/>
          </a:ln>
        </p:spPr>
      </p:pic>
      <p:pic>
        <p:nvPicPr>
          <p:cNvPr id="368" name="Google Shape;368;p25" descr="The water cycle: precipitation runs off mountains and becomes part of groundwater and lakes and rivers; evaporation from oceans, lakes and streams adds water to the atmosphere; water also comes from plants; water vapor condenses into clouds; clouds produce precipitation."/>
          <p:cNvPicPr preferRelativeResize="0"/>
          <p:nvPr/>
        </p:nvPicPr>
        <p:blipFill rotWithShape="1">
          <a:blip r:embed="rId4">
            <a:alphaModFix/>
          </a:blip>
          <a:srcRect/>
          <a:stretch/>
        </p:blipFill>
        <p:spPr>
          <a:xfrm>
            <a:off x="1524000" y="1787314"/>
            <a:ext cx="9144000" cy="4679381"/>
          </a:xfrm>
          <a:prstGeom prst="rect">
            <a:avLst/>
          </a:prstGeom>
          <a:noFill/>
          <a:ln>
            <a:noFill/>
          </a:ln>
        </p:spPr>
      </p:pic>
      <p:sp>
        <p:nvSpPr>
          <p:cNvPr id="369" name="Google Shape;369;p25"/>
          <p:cNvSpPr txBox="1">
            <a:spLocks noGrp="1"/>
          </p:cNvSpPr>
          <p:nvPr>
            <p:ph type="ctrTitle"/>
          </p:nvPr>
        </p:nvSpPr>
        <p:spPr>
          <a:xfrm>
            <a:off x="0" y="-3394"/>
            <a:ext cx="12192000" cy="1086779"/>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lt1"/>
              </a:buClr>
              <a:buSzPct val="100000"/>
              <a:buFont typeface="Arial"/>
              <a:buNone/>
            </a:pPr>
            <a:r>
              <a:rPr lang="en-US" sz="4000" dirty="0">
                <a:solidFill>
                  <a:schemeClr val="lt1"/>
                </a:solidFill>
                <a:latin typeface="Arial"/>
                <a:ea typeface="Arial"/>
                <a:cs typeface="Arial"/>
                <a:sym typeface="Arial"/>
              </a:rPr>
              <a:t>How does the water cycle impact sediments?</a:t>
            </a:r>
            <a:endParaRPr sz="4000" b="0" i="0" u="none" strike="noStrike" cap="none" dirty="0">
              <a:solidFill>
                <a:schemeClr val="lt1"/>
              </a:solidFill>
              <a:latin typeface="Arial"/>
              <a:ea typeface="Arial"/>
              <a:cs typeface="Arial"/>
              <a:sym typeface="Arial"/>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74"/>
        <p:cNvGrpSpPr/>
        <p:nvPr/>
      </p:nvGrpSpPr>
      <p:grpSpPr>
        <a:xfrm>
          <a:off x="0" y="0"/>
          <a:ext cx="0" cy="0"/>
          <a:chOff x="0" y="0"/>
          <a:chExt cx="0" cy="0"/>
        </a:xfrm>
      </p:grpSpPr>
      <p:pic>
        <p:nvPicPr>
          <p:cNvPr id="375" name="Google Shape;375;p26">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0" y="0"/>
            <a:ext cx="12192000" cy="6858000"/>
          </a:xfrm>
          <a:prstGeom prst="rect">
            <a:avLst/>
          </a:prstGeom>
          <a:noFill/>
          <a:ln>
            <a:noFill/>
          </a:ln>
        </p:spPr>
      </p:pic>
      <p:sp>
        <p:nvSpPr>
          <p:cNvPr id="376" name="Google Shape;376;p26"/>
          <p:cNvSpPr txBox="1">
            <a:spLocks noGrp="1"/>
          </p:cNvSpPr>
          <p:nvPr>
            <p:ph type="title" idx="4294967295"/>
          </p:nvPr>
        </p:nvSpPr>
        <p:spPr>
          <a:xfrm>
            <a:off x="0" y="1630081"/>
            <a:ext cx="12192000" cy="2387600"/>
          </a:xfrm>
          <a:prstGeom prst="rect">
            <a:avLst/>
          </a:prstGeom>
          <a:noFill/>
          <a:ln>
            <a:noFill/>
          </a:ln>
        </p:spPr>
        <p:txBody>
          <a:bodyPr spcFirstLastPara="1" wrap="square" lIns="91425" tIns="45700" rIns="91425" bIns="45700" anchor="t" anchorCtr="0">
            <a:normAutofit/>
          </a:bodyPr>
          <a:lstStyle/>
          <a:p>
            <a:pPr marL="0" marR="0" lvl="0" indent="0" algn="ctr" rtl="0">
              <a:lnSpc>
                <a:spcPct val="90000"/>
              </a:lnSpc>
              <a:spcBef>
                <a:spcPts val="0"/>
              </a:spcBef>
              <a:spcAft>
                <a:spcPts val="0"/>
              </a:spcAft>
              <a:buClr>
                <a:schemeClr val="lt1"/>
              </a:buClr>
              <a:buSzPts val="4400"/>
              <a:buFont typeface="Arial"/>
              <a:buNone/>
            </a:pPr>
            <a:r>
              <a:rPr lang="en-US" sz="4400" b="0" i="0" u="none" strike="noStrike" cap="none" dirty="0">
                <a:solidFill>
                  <a:schemeClr val="lt1"/>
                </a:solidFill>
                <a:latin typeface="Arial"/>
                <a:ea typeface="Arial"/>
                <a:cs typeface="Arial"/>
                <a:sym typeface="Arial"/>
              </a:rPr>
              <a:t>Learn More</a:t>
            </a:r>
            <a:endParaRPr dirty="0"/>
          </a:p>
        </p:txBody>
      </p:sp>
      <p:sp>
        <p:nvSpPr>
          <p:cNvPr id="377" name="Google Shape;377;p26" descr="sanctuaries.noaa.gov"/>
          <p:cNvSpPr/>
          <p:nvPr/>
        </p:nvSpPr>
        <p:spPr>
          <a:xfrm>
            <a:off x="0" y="6185647"/>
            <a:ext cx="12192000" cy="672353"/>
          </a:xfrm>
          <a:prstGeom prst="rect">
            <a:avLst/>
          </a:prstGeom>
          <a:solidFill>
            <a:srgbClr val="00538D"/>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78" name="Google Shape;378;p26"/>
          <p:cNvSpPr txBox="1"/>
          <p:nvPr/>
        </p:nvSpPr>
        <p:spPr>
          <a:xfrm>
            <a:off x="2605143" y="6229435"/>
            <a:ext cx="6981713" cy="58477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a:solidFill>
                  <a:schemeClr val="lt1"/>
                </a:solidFill>
                <a:latin typeface="Arial"/>
                <a:ea typeface="Arial"/>
                <a:cs typeface="Arial"/>
                <a:sym typeface="Arial"/>
              </a:rPr>
              <a:t>sanctuaries.noaa.gov</a:t>
            </a:r>
            <a:endParaRPr sz="3200">
              <a:solidFill>
                <a:schemeClr val="lt1"/>
              </a:solidFill>
              <a:latin typeface="Arial"/>
              <a:ea typeface="Arial"/>
              <a:cs typeface="Arial"/>
              <a:sym typeface="Arial"/>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82"/>
        <p:cNvGrpSpPr/>
        <p:nvPr/>
      </p:nvGrpSpPr>
      <p:grpSpPr>
        <a:xfrm>
          <a:off x="0" y="0"/>
          <a:ext cx="0" cy="0"/>
          <a:chOff x="0" y="0"/>
          <a:chExt cx="0" cy="0"/>
        </a:xfrm>
      </p:grpSpPr>
      <p:pic>
        <p:nvPicPr>
          <p:cNvPr id="383" name="Google Shape;383;p27">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0" y="0"/>
            <a:ext cx="12192000" cy="6858000"/>
          </a:xfrm>
          <a:prstGeom prst="rect">
            <a:avLst/>
          </a:prstGeom>
          <a:noFill/>
          <a:ln>
            <a:noFill/>
          </a:ln>
        </p:spPr>
      </p:pic>
      <p:sp>
        <p:nvSpPr>
          <p:cNvPr id="384" name="Google Shape;384;p27"/>
          <p:cNvSpPr txBox="1">
            <a:spLocks noGrp="1"/>
          </p:cNvSpPr>
          <p:nvPr>
            <p:ph type="title"/>
          </p:nvPr>
        </p:nvSpPr>
        <p:spPr>
          <a:xfrm>
            <a:off x="0" y="2291139"/>
            <a:ext cx="12192000" cy="3232216"/>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Clr>
                <a:schemeClr val="lt1"/>
              </a:buClr>
              <a:buSzPct val="100000"/>
              <a:buFont typeface="Arial"/>
              <a:buNone/>
            </a:pPr>
            <a:br>
              <a:rPr lang="en-US" sz="4900" dirty="0">
                <a:solidFill>
                  <a:schemeClr val="lt1"/>
                </a:solidFill>
                <a:latin typeface="Arial"/>
                <a:ea typeface="Arial"/>
                <a:cs typeface="Arial"/>
                <a:sym typeface="Arial"/>
              </a:rPr>
            </a:br>
            <a:r>
              <a:rPr lang="en-US" sz="2200" dirty="0">
                <a:solidFill>
                  <a:schemeClr val="lt1"/>
                </a:solidFill>
                <a:latin typeface="Arial"/>
                <a:ea typeface="Arial"/>
                <a:cs typeface="Arial"/>
                <a:sym typeface="Arial"/>
              </a:rPr>
              <a:t>Funding support provided by:</a:t>
            </a:r>
            <a:br>
              <a:rPr lang="en-US" sz="2200" dirty="0">
                <a:solidFill>
                  <a:schemeClr val="lt1"/>
                </a:solidFill>
                <a:latin typeface="Arial"/>
                <a:ea typeface="Arial"/>
                <a:cs typeface="Arial"/>
                <a:sym typeface="Arial"/>
              </a:rPr>
            </a:br>
            <a:br>
              <a:rPr lang="en-US" sz="1600" dirty="0">
                <a:solidFill>
                  <a:schemeClr val="lt1"/>
                </a:solidFill>
                <a:latin typeface="Arial"/>
                <a:ea typeface="Arial"/>
                <a:cs typeface="Arial"/>
                <a:sym typeface="Arial"/>
              </a:rPr>
            </a:br>
            <a:r>
              <a:rPr lang="en-US" sz="2200" b="1" dirty="0">
                <a:solidFill>
                  <a:schemeClr val="lt1"/>
                </a:solidFill>
                <a:latin typeface="Arial"/>
                <a:ea typeface="Arial"/>
                <a:cs typeface="Arial"/>
                <a:sym typeface="Arial"/>
              </a:rPr>
              <a:t>National Geographic Society </a:t>
            </a:r>
            <a:br>
              <a:rPr lang="en-US" sz="2200" dirty="0">
                <a:solidFill>
                  <a:schemeClr val="lt1"/>
                </a:solidFill>
                <a:latin typeface="Arial"/>
                <a:ea typeface="Arial"/>
                <a:cs typeface="Arial"/>
                <a:sym typeface="Arial"/>
              </a:rPr>
            </a:br>
            <a:r>
              <a:rPr lang="en-US" sz="2200" dirty="0">
                <a:solidFill>
                  <a:schemeClr val="lt1"/>
                </a:solidFill>
                <a:latin typeface="Arial"/>
                <a:ea typeface="Arial"/>
                <a:cs typeface="Arial"/>
                <a:sym typeface="Arial"/>
              </a:rPr>
              <a:t>+</a:t>
            </a:r>
            <a:br>
              <a:rPr lang="en-US" sz="7200" dirty="0">
                <a:solidFill>
                  <a:schemeClr val="lt1"/>
                </a:solidFill>
                <a:latin typeface="Arial"/>
                <a:ea typeface="Arial"/>
                <a:cs typeface="Arial"/>
                <a:sym typeface="Arial"/>
              </a:rPr>
            </a:br>
            <a:br>
              <a:rPr lang="en-US" sz="2700" dirty="0">
                <a:solidFill>
                  <a:schemeClr val="lt1"/>
                </a:solidFill>
                <a:latin typeface="Arial"/>
                <a:ea typeface="Arial"/>
                <a:cs typeface="Arial"/>
                <a:sym typeface="Arial"/>
              </a:rPr>
            </a:br>
            <a:br>
              <a:rPr lang="en-US" sz="2700" dirty="0">
                <a:solidFill>
                  <a:schemeClr val="lt1"/>
                </a:solidFill>
                <a:latin typeface="Arial"/>
                <a:ea typeface="Arial"/>
                <a:cs typeface="Arial"/>
                <a:sym typeface="Arial"/>
              </a:rPr>
            </a:br>
            <a:br>
              <a:rPr lang="en-US" sz="2700" dirty="0">
                <a:solidFill>
                  <a:schemeClr val="lt1"/>
                </a:solidFill>
                <a:latin typeface="Arial"/>
                <a:ea typeface="Arial"/>
                <a:cs typeface="Arial"/>
                <a:sym typeface="Arial"/>
              </a:rPr>
            </a:br>
            <a:br>
              <a:rPr lang="en-US" sz="1000" dirty="0">
                <a:solidFill>
                  <a:schemeClr val="lt1"/>
                </a:solidFill>
                <a:latin typeface="Arial"/>
                <a:ea typeface="Arial"/>
                <a:cs typeface="Arial"/>
                <a:sym typeface="Arial"/>
              </a:rPr>
            </a:br>
            <a:r>
              <a:rPr lang="en-US" sz="2700" dirty="0">
                <a:solidFill>
                  <a:schemeClr val="lt1"/>
                </a:solidFill>
                <a:latin typeface="Arial"/>
                <a:ea typeface="Arial"/>
                <a:cs typeface="Arial"/>
                <a:sym typeface="Arial"/>
              </a:rPr>
              <a:t>Created by:</a:t>
            </a:r>
            <a:br>
              <a:rPr lang="en-US" sz="2700" dirty="0">
                <a:solidFill>
                  <a:schemeClr val="lt1"/>
                </a:solidFill>
                <a:latin typeface="Arial"/>
                <a:ea typeface="Arial"/>
                <a:cs typeface="Arial"/>
                <a:sym typeface="Arial"/>
              </a:rPr>
            </a:br>
            <a:r>
              <a:rPr lang="en-US" sz="2800" dirty="0">
                <a:solidFill>
                  <a:schemeClr val="lt1"/>
                </a:solidFill>
                <a:latin typeface="Arial"/>
                <a:ea typeface="Arial"/>
                <a:cs typeface="Arial"/>
                <a:sym typeface="Arial"/>
              </a:rPr>
              <a:t>Rick Reynolds</a:t>
            </a:r>
            <a:r>
              <a:rPr lang="en-US" sz="1800" dirty="0">
                <a:solidFill>
                  <a:schemeClr val="lt1"/>
                </a:solidFill>
                <a:latin typeface="Arial"/>
                <a:ea typeface="Arial"/>
                <a:cs typeface="Arial"/>
                <a:sym typeface="Arial"/>
              </a:rPr>
              <a:t>, M.S.Ed. </a:t>
            </a:r>
            <a:r>
              <a:rPr lang="en-US" sz="2800" dirty="0">
                <a:solidFill>
                  <a:schemeClr val="lt1"/>
                </a:solidFill>
                <a:latin typeface="Arial"/>
                <a:ea typeface="Arial"/>
                <a:cs typeface="Arial"/>
                <a:sym typeface="Arial"/>
              </a:rPr>
              <a:t>+ Krista Reynolds</a:t>
            </a:r>
            <a:r>
              <a:rPr lang="en-US" sz="1800" dirty="0">
                <a:solidFill>
                  <a:schemeClr val="lt1"/>
                </a:solidFill>
                <a:latin typeface="Arial"/>
                <a:ea typeface="Arial"/>
                <a:cs typeface="Arial"/>
                <a:sym typeface="Arial"/>
              </a:rPr>
              <a:t>, MLIS, M.Ed.</a:t>
            </a:r>
            <a:br>
              <a:rPr lang="en-US" sz="2800" dirty="0">
                <a:solidFill>
                  <a:schemeClr val="lt1"/>
                </a:solidFill>
                <a:latin typeface="Arial"/>
                <a:ea typeface="Arial"/>
                <a:cs typeface="Arial"/>
                <a:sym typeface="Arial"/>
              </a:rPr>
            </a:br>
            <a:r>
              <a:rPr lang="en-US" sz="2800" dirty="0">
                <a:solidFill>
                  <a:schemeClr val="lt1"/>
                </a:solidFill>
                <a:latin typeface="Arial"/>
                <a:ea typeface="Arial"/>
                <a:cs typeface="Arial"/>
                <a:sym typeface="Arial"/>
              </a:rPr>
              <a:t>Engaging Every Student</a:t>
            </a:r>
            <a:br>
              <a:rPr lang="en-US" sz="2800" dirty="0">
                <a:solidFill>
                  <a:schemeClr val="lt1"/>
                </a:solidFill>
                <a:latin typeface="Arial"/>
                <a:ea typeface="Arial"/>
                <a:cs typeface="Arial"/>
                <a:sym typeface="Arial"/>
              </a:rPr>
            </a:br>
            <a:r>
              <a:rPr lang="en-US" sz="2800" dirty="0">
                <a:solidFill>
                  <a:schemeClr val="lt1"/>
                </a:solidFill>
                <a:latin typeface="Arial"/>
                <a:ea typeface="Arial"/>
                <a:cs typeface="Arial"/>
                <a:sym typeface="Arial"/>
              </a:rPr>
              <a:t>In collaboration with NOAA’s Office of National Marine Sanctuaries,</a:t>
            </a:r>
            <a:br>
              <a:rPr lang="en-US" sz="2800" dirty="0">
                <a:solidFill>
                  <a:schemeClr val="lt1"/>
                </a:solidFill>
                <a:latin typeface="Arial"/>
                <a:ea typeface="Arial"/>
                <a:cs typeface="Arial"/>
                <a:sym typeface="Arial"/>
              </a:rPr>
            </a:br>
            <a:r>
              <a:rPr lang="en-US" sz="2800" dirty="0">
                <a:solidFill>
                  <a:schemeClr val="lt1"/>
                </a:solidFill>
                <a:latin typeface="Arial"/>
                <a:ea typeface="Arial"/>
                <a:cs typeface="Arial"/>
                <a:sym typeface="Arial"/>
              </a:rPr>
              <a:t>National Marine Sanctuary Foundation and National Geographic Society</a:t>
            </a:r>
            <a:br>
              <a:rPr lang="en-US" sz="2800" dirty="0">
                <a:solidFill>
                  <a:schemeClr val="lt1"/>
                </a:solidFill>
                <a:latin typeface="Arial"/>
                <a:ea typeface="Arial"/>
                <a:cs typeface="Arial"/>
                <a:sym typeface="Arial"/>
              </a:rPr>
            </a:br>
            <a:br>
              <a:rPr lang="en-US" sz="2700" dirty="0">
                <a:solidFill>
                  <a:schemeClr val="lt1"/>
                </a:solidFill>
                <a:latin typeface="Arial"/>
                <a:ea typeface="Arial"/>
                <a:cs typeface="Arial"/>
                <a:sym typeface="Arial"/>
              </a:rPr>
            </a:br>
            <a:br>
              <a:rPr lang="en-US" sz="2700" dirty="0">
                <a:solidFill>
                  <a:schemeClr val="lt1"/>
                </a:solidFill>
                <a:latin typeface="Arial"/>
                <a:ea typeface="Arial"/>
                <a:cs typeface="Arial"/>
                <a:sym typeface="Arial"/>
              </a:rPr>
            </a:br>
            <a:endParaRPr sz="2700" dirty="0"/>
          </a:p>
        </p:txBody>
      </p:sp>
      <p:sp>
        <p:nvSpPr>
          <p:cNvPr id="385" name="Google Shape;385;p27">
            <a:extLst>
              <a:ext uri="{C183D7F6-B498-43B3-948B-1728B52AA6E4}">
                <adec:decorative xmlns:adec="http://schemas.microsoft.com/office/drawing/2017/decorative" val="1"/>
              </a:ext>
            </a:extLst>
          </p:cNvPr>
          <p:cNvSpPr/>
          <p:nvPr/>
        </p:nvSpPr>
        <p:spPr>
          <a:xfrm>
            <a:off x="0" y="6185647"/>
            <a:ext cx="12192000" cy="672353"/>
          </a:xfrm>
          <a:prstGeom prst="rect">
            <a:avLst/>
          </a:prstGeom>
          <a:solidFill>
            <a:srgbClr val="00538D"/>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86" name="Google Shape;386;p27"/>
          <p:cNvSpPr txBox="1"/>
          <p:nvPr/>
        </p:nvSpPr>
        <p:spPr>
          <a:xfrm>
            <a:off x="0" y="6229435"/>
            <a:ext cx="12191999" cy="58477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dirty="0">
                <a:solidFill>
                  <a:schemeClr val="lt1"/>
                </a:solidFill>
                <a:latin typeface="Arial"/>
                <a:ea typeface="Arial"/>
                <a:cs typeface="Arial"/>
                <a:sym typeface="Arial"/>
              </a:rPr>
              <a:t>sanctuaries.noaa.gov</a:t>
            </a:r>
            <a:endParaRPr sz="3200" dirty="0">
              <a:solidFill>
                <a:schemeClr val="lt1"/>
              </a:solidFill>
              <a:latin typeface="Arial"/>
              <a:ea typeface="Arial"/>
              <a:cs typeface="Arial"/>
              <a:sym typeface="Arial"/>
            </a:endParaRPr>
          </a:p>
        </p:txBody>
      </p:sp>
      <p:pic>
        <p:nvPicPr>
          <p:cNvPr id="387" name="Google Shape;387;p27" descr="National Marine Sanctuary Foundation logo"/>
          <p:cNvPicPr preferRelativeResize="0"/>
          <p:nvPr/>
        </p:nvPicPr>
        <p:blipFill rotWithShape="1">
          <a:blip r:embed="rId4">
            <a:alphaModFix/>
          </a:blip>
          <a:srcRect/>
          <a:stretch/>
        </p:blipFill>
        <p:spPr>
          <a:xfrm>
            <a:off x="4746889" y="2732503"/>
            <a:ext cx="2698220" cy="951872"/>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91"/>
        <p:cNvGrpSpPr/>
        <p:nvPr/>
      </p:nvGrpSpPr>
      <p:grpSpPr>
        <a:xfrm>
          <a:off x="0" y="0"/>
          <a:ext cx="0" cy="0"/>
          <a:chOff x="0" y="0"/>
          <a:chExt cx="0" cy="0"/>
        </a:xfrm>
      </p:grpSpPr>
      <p:pic>
        <p:nvPicPr>
          <p:cNvPr id="392" name="Google Shape;392;p28">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0" y="0"/>
            <a:ext cx="12192000" cy="6858000"/>
          </a:xfrm>
          <a:prstGeom prst="rect">
            <a:avLst/>
          </a:prstGeom>
          <a:noFill/>
          <a:ln>
            <a:noFill/>
          </a:ln>
        </p:spPr>
      </p:pic>
      <p:sp>
        <p:nvSpPr>
          <p:cNvPr id="393" name="Google Shape;393;p28"/>
          <p:cNvSpPr txBox="1">
            <a:spLocks noGrp="1"/>
          </p:cNvSpPr>
          <p:nvPr>
            <p:ph type="title"/>
          </p:nvPr>
        </p:nvSpPr>
        <p:spPr>
          <a:xfrm>
            <a:off x="1010322" y="1406562"/>
            <a:ext cx="10515600" cy="4044876"/>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Clr>
                <a:schemeClr val="lt1"/>
              </a:buClr>
              <a:buSzPct val="100000"/>
              <a:buFont typeface="Arial"/>
              <a:buNone/>
            </a:pPr>
            <a:br>
              <a:rPr lang="en-US" sz="4900" dirty="0">
                <a:solidFill>
                  <a:schemeClr val="lt1"/>
                </a:solidFill>
                <a:latin typeface="Arial"/>
                <a:ea typeface="Arial"/>
                <a:cs typeface="Arial"/>
                <a:sym typeface="Arial"/>
              </a:rPr>
            </a:br>
            <a:r>
              <a:rPr lang="en-US" sz="4900" dirty="0">
                <a:solidFill>
                  <a:schemeClr val="lt1"/>
                </a:solidFill>
                <a:latin typeface="Arial"/>
                <a:ea typeface="Arial"/>
                <a:cs typeface="Arial"/>
                <a:sym typeface="Arial"/>
              </a:rPr>
              <a:t>Contact</a:t>
            </a:r>
            <a:br>
              <a:rPr lang="en-US" sz="7200" dirty="0">
                <a:solidFill>
                  <a:schemeClr val="lt1"/>
                </a:solidFill>
                <a:latin typeface="Arial"/>
                <a:ea typeface="Arial"/>
                <a:cs typeface="Arial"/>
                <a:sym typeface="Arial"/>
              </a:rPr>
            </a:br>
            <a:br>
              <a:rPr lang="en-US" sz="2700" dirty="0">
                <a:solidFill>
                  <a:schemeClr val="lt1"/>
                </a:solidFill>
                <a:latin typeface="Arial"/>
                <a:ea typeface="Arial"/>
                <a:cs typeface="Arial"/>
                <a:sym typeface="Arial"/>
              </a:rPr>
            </a:br>
            <a:r>
              <a:rPr lang="en-US" sz="2800" dirty="0">
                <a:solidFill>
                  <a:schemeClr val="lt1"/>
                </a:solidFill>
                <a:latin typeface="Arial"/>
                <a:ea typeface="Arial"/>
                <a:cs typeface="Arial"/>
                <a:sym typeface="Arial"/>
              </a:rPr>
              <a:t>Tracy Hajduk </a:t>
            </a:r>
            <a:br>
              <a:rPr lang="en-US" sz="2800" dirty="0">
                <a:solidFill>
                  <a:schemeClr val="lt1"/>
                </a:solidFill>
                <a:latin typeface="Arial"/>
                <a:ea typeface="Arial"/>
                <a:cs typeface="Arial"/>
                <a:sym typeface="Arial"/>
              </a:rPr>
            </a:br>
            <a:r>
              <a:rPr lang="en-US" sz="2800" dirty="0">
                <a:solidFill>
                  <a:schemeClr val="lt1"/>
                </a:solidFill>
                <a:latin typeface="Arial"/>
                <a:ea typeface="Arial"/>
                <a:cs typeface="Arial"/>
                <a:sym typeface="Arial"/>
              </a:rPr>
              <a:t>National Education Coordinator</a:t>
            </a:r>
            <a:br>
              <a:rPr lang="en-US" sz="2800" dirty="0">
                <a:solidFill>
                  <a:schemeClr val="lt1"/>
                </a:solidFill>
                <a:latin typeface="Arial"/>
                <a:ea typeface="Arial"/>
                <a:cs typeface="Arial"/>
                <a:sym typeface="Arial"/>
              </a:rPr>
            </a:br>
            <a:r>
              <a:rPr lang="en-US" sz="2800" dirty="0">
                <a:solidFill>
                  <a:schemeClr val="lt1"/>
                </a:solidFill>
                <a:latin typeface="Arial"/>
                <a:ea typeface="Arial"/>
                <a:cs typeface="Arial"/>
                <a:sym typeface="Arial"/>
              </a:rPr>
              <a:t>Office of National Marine Sanctuaries</a:t>
            </a:r>
            <a:br>
              <a:rPr lang="en-US" sz="2800" dirty="0">
                <a:solidFill>
                  <a:schemeClr val="lt1"/>
                </a:solidFill>
                <a:latin typeface="Arial"/>
                <a:ea typeface="Arial"/>
                <a:cs typeface="Arial"/>
                <a:sym typeface="Arial"/>
              </a:rPr>
            </a:br>
            <a:r>
              <a:rPr lang="en-US" sz="2800" dirty="0">
                <a:solidFill>
                  <a:schemeClr val="lt1"/>
                </a:solidFill>
                <a:latin typeface="Arial"/>
                <a:ea typeface="Arial"/>
                <a:cs typeface="Arial"/>
                <a:sym typeface="Arial"/>
              </a:rPr>
              <a:t>National Oceanic and Atmospheric Administration</a:t>
            </a:r>
            <a:br>
              <a:rPr lang="en-US" sz="2700" dirty="0">
                <a:solidFill>
                  <a:schemeClr val="lt1"/>
                </a:solidFill>
                <a:latin typeface="Arial"/>
                <a:ea typeface="Arial"/>
                <a:cs typeface="Arial"/>
                <a:sym typeface="Arial"/>
              </a:rPr>
            </a:br>
            <a:r>
              <a:rPr lang="en-US" sz="2700" dirty="0">
                <a:solidFill>
                  <a:schemeClr val="lt1"/>
                </a:solidFill>
                <a:latin typeface="Arial"/>
                <a:ea typeface="Arial"/>
                <a:cs typeface="Arial"/>
                <a:sym typeface="Arial"/>
              </a:rPr>
              <a:t>Phone: 240-533-0663</a:t>
            </a:r>
            <a:br>
              <a:rPr lang="en-US" sz="2700" dirty="0">
                <a:solidFill>
                  <a:schemeClr val="lt1"/>
                </a:solidFill>
                <a:latin typeface="Arial"/>
                <a:ea typeface="Arial"/>
                <a:cs typeface="Arial"/>
                <a:sym typeface="Arial"/>
              </a:rPr>
            </a:br>
            <a:r>
              <a:rPr lang="en-US" sz="2700" dirty="0">
                <a:solidFill>
                  <a:schemeClr val="lt1"/>
                </a:solidFill>
                <a:latin typeface="Arial"/>
                <a:ea typeface="Arial"/>
                <a:cs typeface="Arial"/>
                <a:sym typeface="Arial"/>
              </a:rPr>
              <a:t>Email: sanctuary.education@noaa.gov</a:t>
            </a:r>
            <a:endParaRPr sz="2700" dirty="0"/>
          </a:p>
        </p:txBody>
      </p:sp>
      <p:sp>
        <p:nvSpPr>
          <p:cNvPr id="394" name="Google Shape;394;p28">
            <a:extLst>
              <a:ext uri="{C183D7F6-B498-43B3-948B-1728B52AA6E4}">
                <adec:decorative xmlns:adec="http://schemas.microsoft.com/office/drawing/2017/decorative" val="1"/>
              </a:ext>
            </a:extLst>
          </p:cNvPr>
          <p:cNvSpPr/>
          <p:nvPr/>
        </p:nvSpPr>
        <p:spPr>
          <a:xfrm>
            <a:off x="0" y="6185647"/>
            <a:ext cx="12192000" cy="672353"/>
          </a:xfrm>
          <a:prstGeom prst="rect">
            <a:avLst/>
          </a:prstGeom>
          <a:solidFill>
            <a:srgbClr val="00538D"/>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95" name="Google Shape;395;p28"/>
          <p:cNvSpPr txBox="1"/>
          <p:nvPr/>
        </p:nvSpPr>
        <p:spPr>
          <a:xfrm>
            <a:off x="2605143" y="6229435"/>
            <a:ext cx="6981713" cy="58477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a:solidFill>
                  <a:schemeClr val="lt1"/>
                </a:solidFill>
                <a:latin typeface="Arial"/>
                <a:ea typeface="Arial"/>
                <a:cs typeface="Arial"/>
                <a:sym typeface="Arial"/>
              </a:rPr>
              <a:t>sanctuaries.noaa.gov</a:t>
            </a:r>
            <a:endParaRPr sz="3200">
              <a:solidFill>
                <a:schemeClr val="lt1"/>
              </a:solidFill>
              <a:latin typeface="Arial"/>
              <a:ea typeface="Arial"/>
              <a:cs typeface="Arial"/>
              <a:sym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pic>
        <p:nvPicPr>
          <p:cNvPr id="104" name="Google Shape;104;p3">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0" y="0"/>
            <a:ext cx="12192000" cy="6858000"/>
          </a:xfrm>
          <a:prstGeom prst="rect">
            <a:avLst/>
          </a:prstGeom>
          <a:noFill/>
          <a:ln>
            <a:noFill/>
          </a:ln>
        </p:spPr>
      </p:pic>
      <p:pic>
        <p:nvPicPr>
          <p:cNvPr id="105" name="Google Shape;105;p3" descr="Nine sand samples are shown. The first has grains of different sizes and colors. The second is mostly tan grains of similar size. The third is made up of light tan and grey grains of similar size. The fourth has red, grey and black grains of different sizes. The fifth  has mostly light tan grains that are different shapes, some angular and some more rounded. The sixth is uniformly orange with small grains."/>
          <p:cNvPicPr preferRelativeResize="0"/>
          <p:nvPr/>
        </p:nvPicPr>
        <p:blipFill rotWithShape="1">
          <a:blip r:embed="rId4">
            <a:alphaModFix/>
          </a:blip>
          <a:srcRect/>
          <a:stretch/>
        </p:blipFill>
        <p:spPr>
          <a:xfrm>
            <a:off x="3818072" y="1333948"/>
            <a:ext cx="5534809" cy="5534809"/>
          </a:xfrm>
          <a:prstGeom prst="rect">
            <a:avLst/>
          </a:prstGeom>
          <a:noFill/>
          <a:ln>
            <a:noFill/>
          </a:ln>
        </p:spPr>
      </p:pic>
      <p:sp>
        <p:nvSpPr>
          <p:cNvPr id="106" name="Google Shape;106;p3"/>
          <p:cNvSpPr txBox="1">
            <a:spLocks noGrp="1"/>
          </p:cNvSpPr>
          <p:nvPr>
            <p:ph type="title" idx="4294967295"/>
          </p:nvPr>
        </p:nvSpPr>
        <p:spPr>
          <a:xfrm>
            <a:off x="472789" y="1615286"/>
            <a:ext cx="2850989" cy="501675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3200"/>
              <a:buFont typeface="Arial"/>
              <a:buNone/>
            </a:pPr>
            <a:r>
              <a:rPr lang="en-US" sz="3200" b="0" i="0" u="none" strike="noStrike" cap="none" dirty="0">
                <a:solidFill>
                  <a:schemeClr val="lt1"/>
                </a:solidFill>
                <a:latin typeface="Arial"/>
                <a:ea typeface="Arial"/>
                <a:cs typeface="Arial"/>
                <a:sym typeface="Arial"/>
              </a:rPr>
              <a:t>Sand Types</a:t>
            </a:r>
            <a:endParaRPr dirty="0"/>
          </a:p>
          <a:p>
            <a:pPr marL="0" marR="0" lvl="0" indent="0" algn="l" rtl="0">
              <a:lnSpc>
                <a:spcPct val="100000"/>
              </a:lnSpc>
              <a:spcBef>
                <a:spcPts val="0"/>
              </a:spcBef>
              <a:spcAft>
                <a:spcPts val="0"/>
              </a:spcAft>
              <a:buClr>
                <a:schemeClr val="dk1"/>
              </a:buClr>
              <a:buSzPts val="3200"/>
              <a:buFont typeface="Calibri"/>
              <a:buNone/>
            </a:pPr>
            <a:endParaRPr sz="3200" b="0" i="0" u="none" strike="noStrike" cap="none" dirty="0">
              <a:solidFill>
                <a:schemeClr val="lt1"/>
              </a:solidFill>
              <a:latin typeface="Arial"/>
              <a:ea typeface="Arial"/>
              <a:cs typeface="Arial"/>
              <a:sym typeface="Arial"/>
            </a:endParaRPr>
          </a:p>
          <a:p>
            <a:pPr marL="0" marR="0" lvl="0" indent="0" algn="l" rtl="0">
              <a:lnSpc>
                <a:spcPct val="100000"/>
              </a:lnSpc>
              <a:spcBef>
                <a:spcPts val="0"/>
              </a:spcBef>
              <a:spcAft>
                <a:spcPts val="0"/>
              </a:spcAft>
              <a:buClr>
                <a:schemeClr val="lt1"/>
              </a:buClr>
              <a:buSzPts val="3200"/>
              <a:buFont typeface="Arial"/>
              <a:buNone/>
            </a:pPr>
            <a:r>
              <a:rPr lang="en-US" sz="3200" b="0" i="0" u="none" strike="noStrike" cap="none" dirty="0">
                <a:solidFill>
                  <a:schemeClr val="lt1"/>
                </a:solidFill>
                <a:latin typeface="Arial"/>
                <a:ea typeface="Arial"/>
                <a:cs typeface="Arial"/>
                <a:sym typeface="Arial"/>
              </a:rPr>
              <a:t>SO many types of sand around the world!</a:t>
            </a:r>
            <a:endParaRPr dirty="0"/>
          </a:p>
          <a:p>
            <a:pPr marL="0" marR="0" lvl="0" indent="0" algn="l" rtl="0">
              <a:lnSpc>
                <a:spcPct val="100000"/>
              </a:lnSpc>
              <a:spcBef>
                <a:spcPts val="0"/>
              </a:spcBef>
              <a:spcAft>
                <a:spcPts val="0"/>
              </a:spcAft>
              <a:buClr>
                <a:schemeClr val="dk1"/>
              </a:buClr>
              <a:buSzPts val="3200"/>
              <a:buFont typeface="Calibri"/>
              <a:buNone/>
            </a:pPr>
            <a:endParaRPr sz="3200" b="0" i="0" u="none" strike="noStrike" cap="none" dirty="0">
              <a:solidFill>
                <a:schemeClr val="lt1"/>
              </a:solidFill>
              <a:latin typeface="Arial"/>
              <a:ea typeface="Arial"/>
              <a:cs typeface="Arial"/>
              <a:sym typeface="Arial"/>
            </a:endParaRPr>
          </a:p>
          <a:p>
            <a:pPr marL="0" marR="0" lvl="0" indent="0" algn="l" rtl="0">
              <a:lnSpc>
                <a:spcPct val="100000"/>
              </a:lnSpc>
              <a:spcBef>
                <a:spcPts val="0"/>
              </a:spcBef>
              <a:spcAft>
                <a:spcPts val="0"/>
              </a:spcAft>
              <a:buClr>
                <a:schemeClr val="lt1"/>
              </a:buClr>
              <a:buSzPts val="3200"/>
              <a:buFont typeface="Arial"/>
              <a:buNone/>
            </a:pPr>
            <a:r>
              <a:rPr lang="en-US" sz="3200" b="0" i="0" u="none" strike="noStrike" cap="none" dirty="0">
                <a:solidFill>
                  <a:schemeClr val="lt1"/>
                </a:solidFill>
                <a:latin typeface="Arial"/>
                <a:ea typeface="Arial"/>
                <a:cs typeface="Arial"/>
                <a:sym typeface="Arial"/>
              </a:rPr>
              <a:t>How could you describe and classify it?</a:t>
            </a:r>
            <a:endParaRP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6">
                                            <p:txEl>
                                              <p:pRg st="0" end="0"/>
                                            </p:txEl>
                                          </p:spTgt>
                                        </p:tgtEl>
                                        <p:attrNameLst>
                                          <p:attrName>style.visibility</p:attrName>
                                        </p:attrNameLst>
                                      </p:cBhvr>
                                      <p:to>
                                        <p:strVal val="visible"/>
                                      </p:to>
                                    </p:set>
                                    <p:animEffect transition="in" filter="fade">
                                      <p:cBhvr>
                                        <p:cTn id="7" dur="500"/>
                                        <p:tgtEl>
                                          <p:spTgt spid="106">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06">
                                            <p:txEl>
                                              <p:pRg st="2" end="2"/>
                                            </p:txEl>
                                          </p:spTgt>
                                        </p:tgtEl>
                                        <p:attrNameLst>
                                          <p:attrName>style.visibility</p:attrName>
                                        </p:attrNameLst>
                                      </p:cBhvr>
                                      <p:to>
                                        <p:strVal val="visible"/>
                                      </p:to>
                                    </p:set>
                                    <p:animEffect transition="in" filter="fade">
                                      <p:cBhvr>
                                        <p:cTn id="10" dur="500"/>
                                        <p:tgtEl>
                                          <p:spTgt spid="106">
                                            <p:txEl>
                                              <p:pRg st="2" end="2"/>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106">
                                            <p:txEl>
                                              <p:pRg st="4" end="4"/>
                                            </p:txEl>
                                          </p:spTgt>
                                        </p:tgtEl>
                                        <p:attrNameLst>
                                          <p:attrName>style.visibility</p:attrName>
                                        </p:attrNameLst>
                                      </p:cBhvr>
                                      <p:to>
                                        <p:strVal val="visible"/>
                                      </p:to>
                                    </p:set>
                                    <p:animEffect transition="in" filter="fade">
                                      <p:cBhvr>
                                        <p:cTn id="13" dur="500"/>
                                        <p:tgtEl>
                                          <p:spTgt spid="10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pic>
        <p:nvPicPr>
          <p:cNvPr id="112" name="Google Shape;112;p4">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0" y="1676"/>
            <a:ext cx="12192000" cy="6865152"/>
          </a:xfrm>
          <a:prstGeom prst="rect">
            <a:avLst/>
          </a:prstGeom>
          <a:noFill/>
          <a:ln>
            <a:noFill/>
          </a:ln>
        </p:spPr>
      </p:pic>
      <p:sp>
        <p:nvSpPr>
          <p:cNvPr id="113" name="Google Shape;113;p4"/>
          <p:cNvSpPr txBox="1"/>
          <p:nvPr/>
        </p:nvSpPr>
        <p:spPr>
          <a:xfrm>
            <a:off x="330505" y="1742071"/>
            <a:ext cx="7289837"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0" i="0" u="none" strike="noStrike" cap="none">
                <a:solidFill>
                  <a:schemeClr val="lt1"/>
                </a:solidFill>
                <a:latin typeface="Arial"/>
                <a:ea typeface="Arial"/>
                <a:cs typeface="Arial"/>
                <a:sym typeface="Arial"/>
              </a:rPr>
              <a:t>Wentworth Grain-Size Scale</a:t>
            </a:r>
            <a:endParaRPr/>
          </a:p>
        </p:txBody>
      </p:sp>
      <p:graphicFrame>
        <p:nvGraphicFramePr>
          <p:cNvPr id="114" name="Google Shape;114;p4"/>
          <p:cNvGraphicFramePr/>
          <p:nvPr/>
        </p:nvGraphicFramePr>
        <p:xfrm>
          <a:off x="395054" y="2282321"/>
          <a:ext cx="4198450" cy="4475325"/>
        </p:xfrm>
        <a:graphic>
          <a:graphicData uri="http://schemas.openxmlformats.org/drawingml/2006/table">
            <a:tbl>
              <a:tblPr firstRow="1" bandRow="1">
                <a:noFill/>
                <a:tableStyleId>{7E2A7CAD-3E22-4D87-AD40-38F8AFEF13CE}</a:tableStyleId>
              </a:tblPr>
              <a:tblGrid>
                <a:gridCol w="2918300">
                  <a:extLst>
                    <a:ext uri="{9D8B030D-6E8A-4147-A177-3AD203B41FA5}">
                      <a16:colId xmlns:a16="http://schemas.microsoft.com/office/drawing/2014/main" val="20000"/>
                    </a:ext>
                  </a:extLst>
                </a:gridCol>
                <a:gridCol w="1280150">
                  <a:extLst>
                    <a:ext uri="{9D8B030D-6E8A-4147-A177-3AD203B41FA5}">
                      <a16:colId xmlns:a16="http://schemas.microsoft.com/office/drawing/2014/main" val="20001"/>
                    </a:ext>
                  </a:extLst>
                </a:gridCol>
              </a:tblGrid>
              <a:tr h="415575">
                <a:tc>
                  <a:txBody>
                    <a:bodyPr/>
                    <a:lstStyle/>
                    <a:p>
                      <a:pPr marL="0" marR="0" lvl="0" indent="0" algn="l" rtl="0">
                        <a:lnSpc>
                          <a:spcPct val="115000"/>
                        </a:lnSpc>
                        <a:spcBef>
                          <a:spcPts val="0"/>
                        </a:spcBef>
                        <a:spcAft>
                          <a:spcPts val="0"/>
                        </a:spcAft>
                        <a:buNone/>
                      </a:pPr>
                      <a:r>
                        <a:rPr lang="en-US" sz="1800" b="1" i="0" u="none" strike="noStrike" cap="none">
                          <a:solidFill>
                            <a:schemeClr val="lt1"/>
                          </a:solidFill>
                          <a:latin typeface="Calibri"/>
                          <a:ea typeface="Calibri"/>
                          <a:cs typeface="Calibri"/>
                          <a:sym typeface="Calibri"/>
                        </a:rPr>
                        <a:t>Diameter </a:t>
                      </a:r>
                      <a:endParaRPr/>
                    </a:p>
                  </a:txBody>
                  <a:tcPr marL="68575" marR="68575" marT="0" marB="0" anchor="ctr">
                    <a:solidFill>
                      <a:srgbClr val="1E4E79"/>
                    </a:solidFill>
                  </a:tcPr>
                </a:tc>
                <a:tc>
                  <a:txBody>
                    <a:bodyPr/>
                    <a:lstStyle/>
                    <a:p>
                      <a:pPr marL="0" marR="0" lvl="0" indent="0" algn="l" rtl="0">
                        <a:lnSpc>
                          <a:spcPct val="115000"/>
                        </a:lnSpc>
                        <a:spcBef>
                          <a:spcPts val="0"/>
                        </a:spcBef>
                        <a:spcAft>
                          <a:spcPts val="0"/>
                        </a:spcAft>
                        <a:buNone/>
                      </a:pPr>
                      <a:r>
                        <a:rPr lang="en-US" sz="1800" b="1" i="0" u="none" strike="noStrike" cap="none">
                          <a:solidFill>
                            <a:schemeClr val="lt1"/>
                          </a:solidFill>
                          <a:latin typeface="Calibri"/>
                          <a:ea typeface="Calibri"/>
                          <a:cs typeface="Calibri"/>
                          <a:sym typeface="Calibri"/>
                        </a:rPr>
                        <a:t>Name</a:t>
                      </a:r>
                      <a:endParaRPr/>
                    </a:p>
                  </a:txBody>
                  <a:tcPr marL="68575" marR="68575" marT="0" marB="0" anchor="ctr">
                    <a:solidFill>
                      <a:srgbClr val="1E4E79"/>
                    </a:solidFill>
                  </a:tcPr>
                </a:tc>
                <a:extLst>
                  <a:ext uri="{0D108BD9-81ED-4DB2-BD59-A6C34878D82A}">
                    <a16:rowId xmlns:a16="http://schemas.microsoft.com/office/drawing/2014/main" val="10000"/>
                  </a:ext>
                </a:extLst>
              </a:tr>
              <a:tr h="676625">
                <a:tc>
                  <a:txBody>
                    <a:bodyPr/>
                    <a:lstStyle/>
                    <a:p>
                      <a:pPr marL="0" marR="0" lvl="0" indent="0" algn="l" rtl="0">
                        <a:lnSpc>
                          <a:spcPct val="115000"/>
                        </a:lnSpc>
                        <a:spcBef>
                          <a:spcPts val="0"/>
                        </a:spcBef>
                        <a:spcAft>
                          <a:spcPts val="0"/>
                        </a:spcAft>
                        <a:buNone/>
                      </a:pPr>
                      <a:r>
                        <a:rPr lang="en-US" sz="1800" u="none" strike="noStrike" cap="none">
                          <a:latin typeface="Arial"/>
                          <a:ea typeface="Arial"/>
                          <a:cs typeface="Arial"/>
                          <a:sym typeface="Arial"/>
                        </a:rPr>
                        <a:t>&gt;256 mm (10 inches)</a:t>
                      </a:r>
                      <a:endParaRPr sz="1800" u="none" strike="noStrike" cap="none">
                        <a:latin typeface="Calibri"/>
                        <a:ea typeface="Calibri"/>
                        <a:cs typeface="Calibri"/>
                        <a:sym typeface="Calibri"/>
                      </a:endParaRPr>
                    </a:p>
                  </a:txBody>
                  <a:tcPr marL="68575" marR="68575" marT="0" marB="0" anchor="ctr"/>
                </a:tc>
                <a:tc>
                  <a:txBody>
                    <a:bodyPr/>
                    <a:lstStyle/>
                    <a:p>
                      <a:pPr marL="0" marR="0" lvl="0" indent="0" algn="l" rtl="0">
                        <a:lnSpc>
                          <a:spcPct val="115000"/>
                        </a:lnSpc>
                        <a:spcBef>
                          <a:spcPts val="0"/>
                        </a:spcBef>
                        <a:spcAft>
                          <a:spcPts val="0"/>
                        </a:spcAft>
                        <a:buNone/>
                      </a:pPr>
                      <a:r>
                        <a:rPr lang="en-US" sz="1800" u="none" strike="noStrike" cap="none">
                          <a:latin typeface="Arial"/>
                          <a:ea typeface="Arial"/>
                          <a:cs typeface="Arial"/>
                          <a:sym typeface="Arial"/>
                        </a:rPr>
                        <a:t>Boulder</a:t>
                      </a:r>
                      <a:endParaRPr sz="1800" u="none" strike="noStrike" cap="none">
                        <a:latin typeface="Calibri"/>
                        <a:ea typeface="Calibri"/>
                        <a:cs typeface="Calibri"/>
                        <a:sym typeface="Calibri"/>
                      </a:endParaRPr>
                    </a:p>
                  </a:txBody>
                  <a:tcPr marL="68575" marR="68575" marT="0" marB="0" anchor="ctr"/>
                </a:tc>
                <a:extLst>
                  <a:ext uri="{0D108BD9-81ED-4DB2-BD59-A6C34878D82A}">
                    <a16:rowId xmlns:a16="http://schemas.microsoft.com/office/drawing/2014/main" val="10001"/>
                  </a:ext>
                </a:extLst>
              </a:tr>
              <a:tr h="676625">
                <a:tc>
                  <a:txBody>
                    <a:bodyPr/>
                    <a:lstStyle/>
                    <a:p>
                      <a:pPr marL="0" marR="0" lvl="0" indent="0" algn="l" rtl="0">
                        <a:lnSpc>
                          <a:spcPct val="115000"/>
                        </a:lnSpc>
                        <a:spcBef>
                          <a:spcPts val="0"/>
                        </a:spcBef>
                        <a:spcAft>
                          <a:spcPts val="0"/>
                        </a:spcAft>
                        <a:buNone/>
                      </a:pPr>
                      <a:r>
                        <a:rPr lang="en-US" sz="1800" u="none" strike="noStrike" cap="none">
                          <a:latin typeface="Arial"/>
                          <a:ea typeface="Arial"/>
                          <a:cs typeface="Arial"/>
                          <a:sym typeface="Arial"/>
                        </a:rPr>
                        <a:t>&gt;64 mm (2.5 in.)</a:t>
                      </a:r>
                      <a:endParaRPr sz="1800" u="none" strike="noStrike" cap="none">
                        <a:latin typeface="Calibri"/>
                        <a:ea typeface="Calibri"/>
                        <a:cs typeface="Calibri"/>
                        <a:sym typeface="Calibri"/>
                      </a:endParaRPr>
                    </a:p>
                  </a:txBody>
                  <a:tcPr marL="68575" marR="68575" marT="0" marB="0" anchor="ctr"/>
                </a:tc>
                <a:tc>
                  <a:txBody>
                    <a:bodyPr/>
                    <a:lstStyle/>
                    <a:p>
                      <a:pPr marL="0" marR="0" lvl="0" indent="0" algn="l" rtl="0">
                        <a:lnSpc>
                          <a:spcPct val="115000"/>
                        </a:lnSpc>
                        <a:spcBef>
                          <a:spcPts val="0"/>
                        </a:spcBef>
                        <a:spcAft>
                          <a:spcPts val="0"/>
                        </a:spcAft>
                        <a:buNone/>
                      </a:pPr>
                      <a:r>
                        <a:rPr lang="en-US" sz="1800" u="none" strike="noStrike" cap="none">
                          <a:latin typeface="Arial"/>
                          <a:ea typeface="Arial"/>
                          <a:cs typeface="Arial"/>
                          <a:sym typeface="Arial"/>
                        </a:rPr>
                        <a:t>Cobble</a:t>
                      </a:r>
                      <a:endParaRPr sz="1800" u="none" strike="noStrike" cap="none">
                        <a:latin typeface="Calibri"/>
                        <a:ea typeface="Calibri"/>
                        <a:cs typeface="Calibri"/>
                        <a:sym typeface="Calibri"/>
                      </a:endParaRPr>
                    </a:p>
                  </a:txBody>
                  <a:tcPr marL="68575" marR="68575" marT="0" marB="0" anchor="ctr"/>
                </a:tc>
                <a:extLst>
                  <a:ext uri="{0D108BD9-81ED-4DB2-BD59-A6C34878D82A}">
                    <a16:rowId xmlns:a16="http://schemas.microsoft.com/office/drawing/2014/main" val="10002"/>
                  </a:ext>
                </a:extLst>
              </a:tr>
              <a:tr h="676625">
                <a:tc>
                  <a:txBody>
                    <a:bodyPr/>
                    <a:lstStyle/>
                    <a:p>
                      <a:pPr marL="0" marR="0" lvl="0" indent="0" algn="l" rtl="0">
                        <a:lnSpc>
                          <a:spcPct val="115000"/>
                        </a:lnSpc>
                        <a:spcBef>
                          <a:spcPts val="0"/>
                        </a:spcBef>
                        <a:spcAft>
                          <a:spcPts val="0"/>
                        </a:spcAft>
                        <a:buNone/>
                      </a:pPr>
                      <a:r>
                        <a:rPr lang="en-US" sz="1800" u="none" strike="noStrike" cap="none">
                          <a:latin typeface="Arial"/>
                          <a:ea typeface="Arial"/>
                          <a:cs typeface="Arial"/>
                          <a:sym typeface="Arial"/>
                        </a:rPr>
                        <a:t>&gt;</a:t>
                      </a:r>
                      <a:r>
                        <a:rPr lang="en-US" sz="1800" u="none" strike="noStrike" cap="none">
                          <a:solidFill>
                            <a:schemeClr val="dk1"/>
                          </a:solidFill>
                          <a:latin typeface="Arial"/>
                          <a:ea typeface="Arial"/>
                          <a:cs typeface="Arial"/>
                          <a:sym typeface="Arial"/>
                        </a:rPr>
                        <a:t>4–64 mm </a:t>
                      </a:r>
                      <a:r>
                        <a:rPr lang="en-US" sz="1800" u="none" strike="noStrike" cap="none">
                          <a:latin typeface="Arial"/>
                          <a:ea typeface="Arial"/>
                          <a:cs typeface="Arial"/>
                          <a:sym typeface="Arial"/>
                        </a:rPr>
                        <a:t>(0.08 in.)</a:t>
                      </a:r>
                      <a:endParaRPr sz="1800" u="none" strike="noStrike" cap="none">
                        <a:latin typeface="Calibri"/>
                        <a:ea typeface="Calibri"/>
                        <a:cs typeface="Calibri"/>
                        <a:sym typeface="Calibri"/>
                      </a:endParaRPr>
                    </a:p>
                  </a:txBody>
                  <a:tcPr marL="68575" marR="68575" marT="0" marB="0" anchor="ctr"/>
                </a:tc>
                <a:tc>
                  <a:txBody>
                    <a:bodyPr/>
                    <a:lstStyle/>
                    <a:p>
                      <a:pPr marL="0" marR="0" lvl="0" indent="0" algn="l" rtl="0">
                        <a:lnSpc>
                          <a:spcPct val="115000"/>
                        </a:lnSpc>
                        <a:spcBef>
                          <a:spcPts val="0"/>
                        </a:spcBef>
                        <a:spcAft>
                          <a:spcPts val="0"/>
                        </a:spcAft>
                        <a:buNone/>
                      </a:pPr>
                      <a:r>
                        <a:rPr lang="en-US" sz="1800" u="none" strike="noStrike" cap="none">
                          <a:latin typeface="Arial"/>
                          <a:ea typeface="Arial"/>
                          <a:cs typeface="Arial"/>
                          <a:sym typeface="Arial"/>
                        </a:rPr>
                        <a:t>Pebble</a:t>
                      </a:r>
                      <a:endParaRPr sz="1800" u="none" strike="noStrike" cap="none">
                        <a:latin typeface="Calibri"/>
                        <a:ea typeface="Calibri"/>
                        <a:cs typeface="Calibri"/>
                        <a:sym typeface="Calibri"/>
                      </a:endParaRPr>
                    </a:p>
                  </a:txBody>
                  <a:tcPr marL="68575" marR="68575" marT="0" marB="0" anchor="ctr"/>
                </a:tc>
                <a:extLst>
                  <a:ext uri="{0D108BD9-81ED-4DB2-BD59-A6C34878D82A}">
                    <a16:rowId xmlns:a16="http://schemas.microsoft.com/office/drawing/2014/main" val="10003"/>
                  </a:ext>
                </a:extLst>
              </a:tr>
              <a:tr h="676625">
                <a:tc>
                  <a:txBody>
                    <a:bodyPr/>
                    <a:lstStyle/>
                    <a:p>
                      <a:pPr marL="0" marR="0" lvl="0" indent="0" algn="l" rtl="0">
                        <a:lnSpc>
                          <a:spcPct val="115000"/>
                        </a:lnSpc>
                        <a:spcBef>
                          <a:spcPts val="0"/>
                        </a:spcBef>
                        <a:spcAft>
                          <a:spcPts val="0"/>
                        </a:spcAft>
                        <a:buNone/>
                      </a:pPr>
                      <a:r>
                        <a:rPr lang="en-US" sz="1800" u="none" strike="noStrike" cap="none">
                          <a:latin typeface="Arial"/>
                          <a:ea typeface="Arial"/>
                          <a:cs typeface="Arial"/>
                          <a:sym typeface="Arial"/>
                        </a:rPr>
                        <a:t>&gt;1/16 mm </a:t>
                      </a:r>
                      <a:endParaRPr sz="1800" u="none" strike="noStrike" cap="none">
                        <a:latin typeface="Calibri"/>
                        <a:ea typeface="Calibri"/>
                        <a:cs typeface="Calibri"/>
                        <a:sym typeface="Calibri"/>
                      </a:endParaRPr>
                    </a:p>
                  </a:txBody>
                  <a:tcPr marL="68575" marR="68575" marT="0" marB="0" anchor="ctr"/>
                </a:tc>
                <a:tc>
                  <a:txBody>
                    <a:bodyPr/>
                    <a:lstStyle/>
                    <a:p>
                      <a:pPr marL="0" marR="0" lvl="0" indent="0" algn="l" rtl="0">
                        <a:lnSpc>
                          <a:spcPct val="115000"/>
                        </a:lnSpc>
                        <a:spcBef>
                          <a:spcPts val="0"/>
                        </a:spcBef>
                        <a:spcAft>
                          <a:spcPts val="0"/>
                        </a:spcAft>
                        <a:buNone/>
                      </a:pPr>
                      <a:r>
                        <a:rPr lang="en-US" sz="1800" u="none" strike="noStrike" cap="none">
                          <a:latin typeface="Arial"/>
                          <a:ea typeface="Arial"/>
                          <a:cs typeface="Arial"/>
                          <a:sym typeface="Arial"/>
                        </a:rPr>
                        <a:t>Sand</a:t>
                      </a:r>
                      <a:endParaRPr sz="1800" u="none" strike="noStrike" cap="none">
                        <a:latin typeface="Calibri"/>
                        <a:ea typeface="Calibri"/>
                        <a:cs typeface="Calibri"/>
                        <a:sym typeface="Calibri"/>
                      </a:endParaRPr>
                    </a:p>
                  </a:txBody>
                  <a:tcPr marL="68575" marR="68575" marT="0" marB="0" anchor="ctr"/>
                </a:tc>
                <a:extLst>
                  <a:ext uri="{0D108BD9-81ED-4DB2-BD59-A6C34878D82A}">
                    <a16:rowId xmlns:a16="http://schemas.microsoft.com/office/drawing/2014/main" val="10004"/>
                  </a:ext>
                </a:extLst>
              </a:tr>
              <a:tr h="676625">
                <a:tc>
                  <a:txBody>
                    <a:bodyPr/>
                    <a:lstStyle/>
                    <a:p>
                      <a:pPr marL="0" marR="0" lvl="0" indent="0" algn="l" rtl="0">
                        <a:lnSpc>
                          <a:spcPct val="115000"/>
                        </a:lnSpc>
                        <a:spcBef>
                          <a:spcPts val="0"/>
                        </a:spcBef>
                        <a:spcAft>
                          <a:spcPts val="0"/>
                        </a:spcAft>
                        <a:buNone/>
                      </a:pPr>
                      <a:r>
                        <a:rPr lang="en-US" sz="1800" u="none" strike="noStrike" cap="none">
                          <a:latin typeface="Arial"/>
                          <a:ea typeface="Arial"/>
                          <a:cs typeface="Arial"/>
                          <a:sym typeface="Arial"/>
                        </a:rPr>
                        <a:t>&gt;1/256 mm </a:t>
                      </a:r>
                      <a:r>
                        <a:rPr lang="en-US" sz="1600" u="none" strike="noStrike" cap="none">
                          <a:solidFill>
                            <a:schemeClr val="dk1"/>
                          </a:solidFill>
                          <a:latin typeface="Arial"/>
                          <a:ea typeface="Arial"/>
                          <a:cs typeface="Arial"/>
                          <a:sym typeface="Arial"/>
                        </a:rPr>
                        <a:t>(0.004-0.06 mm)</a:t>
                      </a:r>
                      <a:endParaRPr/>
                    </a:p>
                  </a:txBody>
                  <a:tcPr marL="68575" marR="68575" marT="0" marB="0" anchor="ctr"/>
                </a:tc>
                <a:tc>
                  <a:txBody>
                    <a:bodyPr/>
                    <a:lstStyle/>
                    <a:p>
                      <a:pPr marL="0" marR="0" lvl="0" indent="0" algn="l" rtl="0">
                        <a:lnSpc>
                          <a:spcPct val="115000"/>
                        </a:lnSpc>
                        <a:spcBef>
                          <a:spcPts val="0"/>
                        </a:spcBef>
                        <a:spcAft>
                          <a:spcPts val="0"/>
                        </a:spcAft>
                        <a:buNone/>
                      </a:pPr>
                      <a:r>
                        <a:rPr lang="en-US" sz="1800" u="none" strike="noStrike" cap="none">
                          <a:latin typeface="Arial"/>
                          <a:ea typeface="Arial"/>
                          <a:cs typeface="Arial"/>
                          <a:sym typeface="Arial"/>
                        </a:rPr>
                        <a:t>Silt</a:t>
                      </a:r>
                      <a:endParaRPr sz="1800" u="none" strike="noStrike" cap="none">
                        <a:latin typeface="Calibri"/>
                        <a:ea typeface="Calibri"/>
                        <a:cs typeface="Calibri"/>
                        <a:sym typeface="Calibri"/>
                      </a:endParaRPr>
                    </a:p>
                  </a:txBody>
                  <a:tcPr marL="68575" marR="68575" marT="0" marB="0" anchor="ctr"/>
                </a:tc>
                <a:extLst>
                  <a:ext uri="{0D108BD9-81ED-4DB2-BD59-A6C34878D82A}">
                    <a16:rowId xmlns:a16="http://schemas.microsoft.com/office/drawing/2014/main" val="10005"/>
                  </a:ext>
                </a:extLst>
              </a:tr>
              <a:tr h="676625">
                <a:tc>
                  <a:txBody>
                    <a:bodyPr/>
                    <a:lstStyle/>
                    <a:p>
                      <a:pPr marL="0" marR="0" lvl="0" indent="0" algn="l" rtl="0">
                        <a:lnSpc>
                          <a:spcPct val="115000"/>
                        </a:lnSpc>
                        <a:spcBef>
                          <a:spcPts val="0"/>
                        </a:spcBef>
                        <a:spcAft>
                          <a:spcPts val="0"/>
                        </a:spcAft>
                        <a:buNone/>
                      </a:pPr>
                      <a:r>
                        <a:rPr lang="en-US" sz="1800" u="none" strike="noStrike" cap="none">
                          <a:latin typeface="Arial"/>
                          <a:ea typeface="Arial"/>
                          <a:cs typeface="Arial"/>
                          <a:sym typeface="Arial"/>
                        </a:rPr>
                        <a:t>&lt;1/256 mm </a:t>
                      </a:r>
                      <a:r>
                        <a:rPr lang="en-US" sz="1600" u="none" strike="noStrike" cap="none">
                          <a:solidFill>
                            <a:schemeClr val="dk1"/>
                          </a:solidFill>
                          <a:latin typeface="Arial"/>
                          <a:ea typeface="Arial"/>
                          <a:cs typeface="Arial"/>
                          <a:sym typeface="Arial"/>
                        </a:rPr>
                        <a:t>(0.004 mm)</a:t>
                      </a:r>
                      <a:endParaRPr/>
                    </a:p>
                  </a:txBody>
                  <a:tcPr marL="68575" marR="68575" marT="0" marB="0" anchor="ctr"/>
                </a:tc>
                <a:tc>
                  <a:txBody>
                    <a:bodyPr/>
                    <a:lstStyle/>
                    <a:p>
                      <a:pPr marL="0" marR="0" lvl="0" indent="0" algn="l" rtl="0">
                        <a:lnSpc>
                          <a:spcPct val="115000"/>
                        </a:lnSpc>
                        <a:spcBef>
                          <a:spcPts val="0"/>
                        </a:spcBef>
                        <a:spcAft>
                          <a:spcPts val="0"/>
                        </a:spcAft>
                        <a:buNone/>
                      </a:pPr>
                      <a:r>
                        <a:rPr lang="en-US" sz="1800" u="none" strike="noStrike" cap="none">
                          <a:latin typeface="Arial"/>
                          <a:ea typeface="Arial"/>
                          <a:cs typeface="Arial"/>
                          <a:sym typeface="Arial"/>
                        </a:rPr>
                        <a:t>Clay</a:t>
                      </a:r>
                      <a:endParaRPr sz="1800" u="none" strike="noStrike" cap="none">
                        <a:latin typeface="Calibri"/>
                        <a:ea typeface="Calibri"/>
                        <a:cs typeface="Calibri"/>
                        <a:sym typeface="Calibri"/>
                      </a:endParaRPr>
                    </a:p>
                  </a:txBody>
                  <a:tcPr marL="68575" marR="68575" marT="0" marB="0" anchor="ctr"/>
                </a:tc>
                <a:extLst>
                  <a:ext uri="{0D108BD9-81ED-4DB2-BD59-A6C34878D82A}">
                    <a16:rowId xmlns:a16="http://schemas.microsoft.com/office/drawing/2014/main" val="10006"/>
                  </a:ext>
                </a:extLst>
              </a:tr>
            </a:tbl>
          </a:graphicData>
        </a:graphic>
      </p:graphicFrame>
      <p:sp>
        <p:nvSpPr>
          <p:cNvPr id="115" name="Google Shape;115;p4"/>
          <p:cNvSpPr txBox="1">
            <a:spLocks noGrp="1"/>
          </p:cNvSpPr>
          <p:nvPr>
            <p:ph type="title" idx="4294967295"/>
          </p:nvPr>
        </p:nvSpPr>
        <p:spPr>
          <a:xfrm>
            <a:off x="0" y="432225"/>
            <a:ext cx="12192000"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lt1"/>
              </a:buClr>
              <a:buSzPts val="3600"/>
              <a:buFont typeface="Arial"/>
              <a:buNone/>
            </a:pPr>
            <a:r>
              <a:rPr lang="en-US" sz="3600" b="0" i="0" u="none" strike="noStrike" cap="none">
                <a:solidFill>
                  <a:schemeClr val="lt1"/>
                </a:solidFill>
                <a:latin typeface="Arial"/>
                <a:ea typeface="Arial"/>
                <a:cs typeface="Arial"/>
                <a:sym typeface="Arial"/>
              </a:rPr>
              <a:t>How can size help us classify rocks and sand?</a:t>
            </a:r>
            <a:endParaRPr/>
          </a:p>
        </p:txBody>
      </p:sp>
      <p:pic>
        <p:nvPicPr>
          <p:cNvPr id="116" name="Google Shape;116;p4" descr="Free Rock Boulder photo and picture"/>
          <p:cNvPicPr preferRelativeResize="0"/>
          <p:nvPr/>
        </p:nvPicPr>
        <p:blipFill rotWithShape="1">
          <a:blip r:embed="rId4">
            <a:alphaModFix/>
          </a:blip>
          <a:srcRect/>
          <a:stretch/>
        </p:blipFill>
        <p:spPr>
          <a:xfrm>
            <a:off x="4909208" y="1766696"/>
            <a:ext cx="6630321" cy="4972741"/>
          </a:xfrm>
          <a:prstGeom prst="rect">
            <a:avLst/>
          </a:prstGeom>
          <a:noFill/>
          <a:ln>
            <a:noFill/>
          </a:ln>
        </p:spPr>
      </p:pic>
      <p:pic>
        <p:nvPicPr>
          <p:cNvPr id="117" name="Google Shape;117;p4">
            <a:extLst>
              <a:ext uri="{C183D7F6-B498-43B3-948B-1728B52AA6E4}">
                <adec:decorative xmlns:adec="http://schemas.microsoft.com/office/drawing/2017/decorative" val="1"/>
              </a:ext>
            </a:extLst>
          </p:cNvPr>
          <p:cNvPicPr preferRelativeResize="0"/>
          <p:nvPr/>
        </p:nvPicPr>
        <p:blipFill rotWithShape="1">
          <a:blip r:embed="rId5">
            <a:alphaModFix/>
          </a:blip>
          <a:srcRect/>
          <a:stretch/>
        </p:blipFill>
        <p:spPr>
          <a:xfrm>
            <a:off x="4911007" y="2281248"/>
            <a:ext cx="6831484" cy="4506612"/>
          </a:xfrm>
          <a:prstGeom prst="rect">
            <a:avLst/>
          </a:prstGeom>
          <a:noFill/>
          <a:ln>
            <a:noFill/>
          </a:ln>
        </p:spPr>
      </p:pic>
      <p:pic>
        <p:nvPicPr>
          <p:cNvPr id="118" name="Google Shape;118;p4" descr="A chart that shows the relative size of grains, from pebbles to very small clay particles"/>
          <p:cNvPicPr preferRelativeResize="0"/>
          <p:nvPr/>
        </p:nvPicPr>
        <p:blipFill rotWithShape="1">
          <a:blip r:embed="rId6">
            <a:alphaModFix/>
          </a:blip>
          <a:srcRect r="59485"/>
          <a:stretch/>
        </p:blipFill>
        <p:spPr>
          <a:xfrm>
            <a:off x="4892371" y="2256667"/>
            <a:ext cx="2706114" cy="4531192"/>
          </a:xfrm>
          <a:prstGeom prst="rect">
            <a:avLst/>
          </a:prstGeom>
          <a:noFill/>
          <a:ln>
            <a:noFill/>
          </a:ln>
        </p:spPr>
      </p:pic>
      <p:graphicFrame>
        <p:nvGraphicFramePr>
          <p:cNvPr id="119" name="Google Shape;119;p4"/>
          <p:cNvGraphicFramePr/>
          <p:nvPr/>
        </p:nvGraphicFramePr>
        <p:xfrm>
          <a:off x="7598485" y="3670300"/>
          <a:ext cx="4144025" cy="3111175"/>
        </p:xfrm>
        <a:graphic>
          <a:graphicData uri="http://schemas.openxmlformats.org/drawingml/2006/table">
            <a:tbl>
              <a:tblPr firstRow="1" bandRow="1">
                <a:noFill/>
                <a:tableStyleId>{7E2A7CAD-3E22-4D87-AD40-38F8AFEF13CE}</a:tableStyleId>
              </a:tblPr>
              <a:tblGrid>
                <a:gridCol w="1994775">
                  <a:extLst>
                    <a:ext uri="{9D8B030D-6E8A-4147-A177-3AD203B41FA5}">
                      <a16:colId xmlns:a16="http://schemas.microsoft.com/office/drawing/2014/main" val="20000"/>
                    </a:ext>
                  </a:extLst>
                </a:gridCol>
                <a:gridCol w="2149250">
                  <a:extLst>
                    <a:ext uri="{9D8B030D-6E8A-4147-A177-3AD203B41FA5}">
                      <a16:colId xmlns:a16="http://schemas.microsoft.com/office/drawing/2014/main" val="20001"/>
                    </a:ext>
                  </a:extLst>
                </a:gridCol>
              </a:tblGrid>
              <a:tr h="511525">
                <a:tc>
                  <a:txBody>
                    <a:bodyPr/>
                    <a:lstStyle/>
                    <a:p>
                      <a:pPr marL="0" marR="0" lvl="0" indent="0" algn="l" rtl="0">
                        <a:spcBef>
                          <a:spcPts val="0"/>
                        </a:spcBef>
                        <a:spcAft>
                          <a:spcPts val="0"/>
                        </a:spcAft>
                        <a:buNone/>
                      </a:pPr>
                      <a:r>
                        <a:rPr lang="en-US" sz="1800" b="1" i="0" u="none" strike="noStrike" cap="none">
                          <a:solidFill>
                            <a:schemeClr val="lt1"/>
                          </a:solidFill>
                          <a:latin typeface="Calibri"/>
                          <a:ea typeface="Calibri"/>
                          <a:cs typeface="Calibri"/>
                          <a:sym typeface="Calibri"/>
                        </a:rPr>
                        <a:t>Sand Grain Size</a:t>
                      </a:r>
                      <a:endParaRPr sz="1800"/>
                    </a:p>
                  </a:txBody>
                  <a:tcPr marL="91450" marR="91450" marT="45725" marB="45725" anchor="ctr">
                    <a:solidFill>
                      <a:srgbClr val="1E4E79"/>
                    </a:solidFill>
                  </a:tcPr>
                </a:tc>
                <a:tc>
                  <a:txBody>
                    <a:bodyPr/>
                    <a:lstStyle/>
                    <a:p>
                      <a:pPr marL="0" marR="0" lvl="0" indent="0" algn="l" rtl="0">
                        <a:spcBef>
                          <a:spcPts val="0"/>
                        </a:spcBef>
                        <a:spcAft>
                          <a:spcPts val="0"/>
                        </a:spcAft>
                        <a:buNone/>
                      </a:pPr>
                      <a:r>
                        <a:rPr lang="en-US" sz="1800"/>
                        <a:t>Name</a:t>
                      </a:r>
                      <a:endParaRPr/>
                    </a:p>
                  </a:txBody>
                  <a:tcPr marL="91450" marR="91450" marT="45725" marB="45725" anchor="ctr">
                    <a:solidFill>
                      <a:srgbClr val="1E4E79"/>
                    </a:solidFill>
                  </a:tcPr>
                </a:tc>
                <a:extLst>
                  <a:ext uri="{0D108BD9-81ED-4DB2-BD59-A6C34878D82A}">
                    <a16:rowId xmlns:a16="http://schemas.microsoft.com/office/drawing/2014/main" val="10000"/>
                  </a:ext>
                </a:extLst>
              </a:tr>
              <a:tr h="511525">
                <a:tc>
                  <a:txBody>
                    <a:bodyPr/>
                    <a:lstStyle/>
                    <a:p>
                      <a:pPr marL="0" marR="0" lvl="0" indent="0" algn="l" rtl="0">
                        <a:spcBef>
                          <a:spcPts val="0"/>
                        </a:spcBef>
                        <a:spcAft>
                          <a:spcPts val="0"/>
                        </a:spcAft>
                        <a:buNone/>
                      </a:pPr>
                      <a:r>
                        <a:rPr lang="en-US" sz="1800" b="0" i="0" u="none" strike="noStrike" dirty="0">
                          <a:solidFill>
                            <a:schemeClr val="dk1"/>
                          </a:solidFill>
                          <a:latin typeface="Calibri"/>
                          <a:ea typeface="Calibri"/>
                          <a:cs typeface="Calibri"/>
                          <a:sym typeface="Calibri"/>
                        </a:rPr>
                        <a:t>0.5–2 mm</a:t>
                      </a:r>
                      <a:endParaRPr sz="1800" dirty="0"/>
                    </a:p>
                  </a:txBody>
                  <a:tcPr marL="91450" marR="91450" marT="45725" marB="45725" anchor="ctr"/>
                </a:tc>
                <a:tc>
                  <a:txBody>
                    <a:bodyPr/>
                    <a:lstStyle/>
                    <a:p>
                      <a:pPr marL="0" marR="0" lvl="0" indent="0" algn="l" rtl="0">
                        <a:spcBef>
                          <a:spcPts val="0"/>
                        </a:spcBef>
                        <a:spcAft>
                          <a:spcPts val="0"/>
                        </a:spcAft>
                        <a:buNone/>
                      </a:pPr>
                      <a:r>
                        <a:rPr lang="en-US" sz="1800" b="0" i="0" u="none" strike="noStrike">
                          <a:solidFill>
                            <a:schemeClr val="dk1"/>
                          </a:solidFill>
                          <a:latin typeface="Calibri"/>
                          <a:ea typeface="Calibri"/>
                          <a:cs typeface="Calibri"/>
                          <a:sym typeface="Calibri"/>
                        </a:rPr>
                        <a:t>Coarse sand</a:t>
                      </a:r>
                      <a:endParaRPr sz="1800"/>
                    </a:p>
                  </a:txBody>
                  <a:tcPr marL="91450" marR="91450" marT="45725" marB="45725" anchor="ctr"/>
                </a:tc>
                <a:extLst>
                  <a:ext uri="{0D108BD9-81ED-4DB2-BD59-A6C34878D82A}">
                    <a16:rowId xmlns:a16="http://schemas.microsoft.com/office/drawing/2014/main" val="10001"/>
                  </a:ext>
                </a:extLst>
              </a:tr>
              <a:tr h="511525">
                <a:tc>
                  <a:txBody>
                    <a:bodyPr/>
                    <a:lstStyle/>
                    <a:p>
                      <a:pPr marL="0" marR="0" lvl="0" indent="0" algn="l" rtl="0">
                        <a:spcBef>
                          <a:spcPts val="0"/>
                        </a:spcBef>
                        <a:spcAft>
                          <a:spcPts val="0"/>
                        </a:spcAft>
                        <a:buNone/>
                      </a:pPr>
                      <a:r>
                        <a:rPr lang="en-US" sz="1800" b="0" i="0" u="none" strike="noStrike">
                          <a:solidFill>
                            <a:schemeClr val="dk1"/>
                          </a:solidFill>
                          <a:latin typeface="Calibri"/>
                          <a:ea typeface="Calibri"/>
                          <a:cs typeface="Calibri"/>
                          <a:sym typeface="Calibri"/>
                        </a:rPr>
                        <a:t>0.25–0.5 mm</a:t>
                      </a:r>
                      <a:endParaRPr sz="1800"/>
                    </a:p>
                  </a:txBody>
                  <a:tcPr marL="91450" marR="91450" marT="45725" marB="45725" anchor="ctr"/>
                </a:tc>
                <a:tc>
                  <a:txBody>
                    <a:bodyPr/>
                    <a:lstStyle/>
                    <a:p>
                      <a:pPr marL="0" marR="0" lvl="0" indent="0" algn="l" rtl="0">
                        <a:spcBef>
                          <a:spcPts val="0"/>
                        </a:spcBef>
                        <a:spcAft>
                          <a:spcPts val="0"/>
                        </a:spcAft>
                        <a:buNone/>
                      </a:pPr>
                      <a:r>
                        <a:rPr lang="en-US" sz="1800" b="0" i="0" u="none" strike="noStrike">
                          <a:solidFill>
                            <a:schemeClr val="dk1"/>
                          </a:solidFill>
                          <a:latin typeface="Calibri"/>
                          <a:ea typeface="Calibri"/>
                          <a:cs typeface="Calibri"/>
                          <a:sym typeface="Calibri"/>
                        </a:rPr>
                        <a:t>Medium sand</a:t>
                      </a:r>
                      <a:endParaRPr sz="1800"/>
                    </a:p>
                  </a:txBody>
                  <a:tcPr marL="91450" marR="91450" marT="45725" marB="45725" anchor="ctr"/>
                </a:tc>
                <a:extLst>
                  <a:ext uri="{0D108BD9-81ED-4DB2-BD59-A6C34878D82A}">
                    <a16:rowId xmlns:a16="http://schemas.microsoft.com/office/drawing/2014/main" val="10002"/>
                  </a:ext>
                </a:extLst>
              </a:tr>
              <a:tr h="511525">
                <a:tc>
                  <a:txBody>
                    <a:bodyPr/>
                    <a:lstStyle/>
                    <a:p>
                      <a:pPr marL="0" marR="0" lvl="0" indent="0" algn="l" rtl="0">
                        <a:spcBef>
                          <a:spcPts val="0"/>
                        </a:spcBef>
                        <a:spcAft>
                          <a:spcPts val="0"/>
                        </a:spcAft>
                        <a:buNone/>
                      </a:pPr>
                      <a:r>
                        <a:rPr lang="en-US" sz="1800" b="0" i="0" u="none" strike="noStrike">
                          <a:solidFill>
                            <a:schemeClr val="dk1"/>
                          </a:solidFill>
                          <a:latin typeface="Calibri"/>
                          <a:ea typeface="Calibri"/>
                          <a:cs typeface="Calibri"/>
                          <a:sym typeface="Calibri"/>
                        </a:rPr>
                        <a:t>0.06–0.25 mm</a:t>
                      </a:r>
                      <a:endParaRPr sz="1800"/>
                    </a:p>
                  </a:txBody>
                  <a:tcPr marL="91450" marR="91450" marT="45725" marB="45725" anchor="ctr"/>
                </a:tc>
                <a:tc>
                  <a:txBody>
                    <a:bodyPr/>
                    <a:lstStyle/>
                    <a:p>
                      <a:pPr marL="0" marR="0" lvl="0" indent="0" algn="l" rtl="0">
                        <a:spcBef>
                          <a:spcPts val="0"/>
                        </a:spcBef>
                        <a:spcAft>
                          <a:spcPts val="0"/>
                        </a:spcAft>
                        <a:buNone/>
                      </a:pPr>
                      <a:r>
                        <a:rPr lang="en-US" sz="1800" b="0" i="0" u="none" strike="noStrike">
                          <a:solidFill>
                            <a:schemeClr val="dk1"/>
                          </a:solidFill>
                          <a:latin typeface="Calibri"/>
                          <a:ea typeface="Calibri"/>
                          <a:cs typeface="Calibri"/>
                          <a:sym typeface="Calibri"/>
                        </a:rPr>
                        <a:t>Fine sand</a:t>
                      </a:r>
                      <a:endParaRPr sz="1800"/>
                    </a:p>
                  </a:txBody>
                  <a:tcPr marL="91450" marR="91450" marT="45725" marB="45725" anchor="ctr"/>
                </a:tc>
                <a:extLst>
                  <a:ext uri="{0D108BD9-81ED-4DB2-BD59-A6C34878D82A}">
                    <a16:rowId xmlns:a16="http://schemas.microsoft.com/office/drawing/2014/main" val="10003"/>
                  </a:ext>
                </a:extLst>
              </a:tr>
              <a:tr h="556025">
                <a:tc>
                  <a:txBody>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0.004–0.06 mm</a:t>
                      </a:r>
                      <a:endParaRPr sz="1800"/>
                    </a:p>
                  </a:txBody>
                  <a:tcPr marL="91450" marR="91450" marT="45725" marB="45725" anchor="ctr"/>
                </a:tc>
                <a:tc>
                  <a:txBody>
                    <a:bodyPr/>
                    <a:lstStyle/>
                    <a:p>
                      <a:pPr marL="0" marR="0" lvl="0" indent="0" algn="l" rtl="0">
                        <a:spcBef>
                          <a:spcPts val="0"/>
                        </a:spcBef>
                        <a:spcAft>
                          <a:spcPts val="0"/>
                        </a:spcAft>
                        <a:buNone/>
                      </a:pPr>
                      <a:r>
                        <a:rPr lang="en-US" sz="1800" b="0" i="0" u="none" strike="noStrike">
                          <a:solidFill>
                            <a:schemeClr val="dk1"/>
                          </a:solidFill>
                          <a:latin typeface="Calibri"/>
                          <a:ea typeface="Calibri"/>
                          <a:cs typeface="Calibri"/>
                          <a:sym typeface="Calibri"/>
                        </a:rPr>
                        <a:t>Silt</a:t>
                      </a:r>
                      <a:endParaRPr sz="1800"/>
                    </a:p>
                  </a:txBody>
                  <a:tcPr marL="91450" marR="91450" marT="45725" marB="45725" anchor="ctr"/>
                </a:tc>
                <a:extLst>
                  <a:ext uri="{0D108BD9-81ED-4DB2-BD59-A6C34878D82A}">
                    <a16:rowId xmlns:a16="http://schemas.microsoft.com/office/drawing/2014/main" val="10004"/>
                  </a:ext>
                </a:extLst>
              </a:tr>
              <a:tr h="509050">
                <a:tc>
                  <a:txBody>
                    <a:bodyPr/>
                    <a:lstStyle/>
                    <a:p>
                      <a:pPr marL="0" marR="0" lvl="0" indent="0" algn="l" rtl="0">
                        <a:spcBef>
                          <a:spcPts val="0"/>
                        </a:spcBef>
                        <a:spcAft>
                          <a:spcPts val="0"/>
                        </a:spcAft>
                        <a:buNone/>
                      </a:pPr>
                      <a:r>
                        <a:rPr lang="en-US" sz="1800" b="0" i="0" u="none" strike="noStrike">
                          <a:solidFill>
                            <a:schemeClr val="dk1"/>
                          </a:solidFill>
                          <a:latin typeface="Calibri"/>
                          <a:ea typeface="Calibri"/>
                          <a:cs typeface="Calibri"/>
                          <a:sym typeface="Calibri"/>
                        </a:rPr>
                        <a:t>&lt; 0.004 mm</a:t>
                      </a:r>
                      <a:endParaRPr sz="1800"/>
                    </a:p>
                  </a:txBody>
                  <a:tcPr marL="91450" marR="91450" marT="45725" marB="45725" anchor="ctr"/>
                </a:tc>
                <a:tc>
                  <a:txBody>
                    <a:bodyPr/>
                    <a:lstStyle/>
                    <a:p>
                      <a:pPr marL="0" marR="0" lvl="0" indent="0" algn="l" rtl="0">
                        <a:spcBef>
                          <a:spcPts val="0"/>
                        </a:spcBef>
                        <a:spcAft>
                          <a:spcPts val="0"/>
                        </a:spcAft>
                        <a:buNone/>
                      </a:pPr>
                      <a:r>
                        <a:rPr lang="en-US" sz="1800" b="0" i="0" u="none" strike="noStrike" dirty="0">
                          <a:solidFill>
                            <a:schemeClr val="dk1"/>
                          </a:solidFill>
                          <a:latin typeface="Calibri"/>
                          <a:ea typeface="Calibri"/>
                          <a:cs typeface="Calibri"/>
                          <a:sym typeface="Calibri"/>
                        </a:rPr>
                        <a:t>Clay</a:t>
                      </a:r>
                      <a:endParaRPr sz="1800" dirty="0"/>
                    </a:p>
                  </a:txBody>
                  <a:tcPr marL="91450" marR="91450" marT="45725" marB="45725" anchor="ctr"/>
                </a:tc>
                <a:extLst>
                  <a:ext uri="{0D108BD9-81ED-4DB2-BD59-A6C34878D82A}">
                    <a16:rowId xmlns:a16="http://schemas.microsoft.com/office/drawing/2014/main" val="10005"/>
                  </a:ext>
                </a:extLst>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3"/>
                                        </p:tgtEl>
                                        <p:attrNameLst>
                                          <p:attrName>style.visibility</p:attrName>
                                        </p:attrNameLst>
                                      </p:cBhvr>
                                      <p:to>
                                        <p:strVal val="visible"/>
                                      </p:to>
                                    </p:set>
                                    <p:animEffect transition="in" filter="fade">
                                      <p:cBhvr>
                                        <p:cTn id="7" dur="500"/>
                                        <p:tgtEl>
                                          <p:spTgt spid="113"/>
                                        </p:tgtEl>
                                      </p:cBhvr>
                                    </p:animEffect>
                                  </p:childTnLst>
                                </p:cTn>
                              </p:par>
                              <p:par>
                                <p:cTn id="8" presetID="10" presetClass="entr" presetSubtype="0" fill="hold" nodeType="withEffect">
                                  <p:stCondLst>
                                    <p:cond delay="0"/>
                                  </p:stCondLst>
                                  <p:childTnLst>
                                    <p:set>
                                      <p:cBhvr>
                                        <p:cTn id="9" dur="1" fill="hold">
                                          <p:stCondLst>
                                            <p:cond delay="0"/>
                                          </p:stCondLst>
                                        </p:cTn>
                                        <p:tgtEl>
                                          <p:spTgt spid="114"/>
                                        </p:tgtEl>
                                        <p:attrNameLst>
                                          <p:attrName>style.visibility</p:attrName>
                                        </p:attrNameLst>
                                      </p:cBhvr>
                                      <p:to>
                                        <p:strVal val="visible"/>
                                      </p:to>
                                    </p:set>
                                    <p:animEffect transition="in" filter="fade">
                                      <p:cBhvr>
                                        <p:cTn id="10" dur="500"/>
                                        <p:tgtEl>
                                          <p:spTgt spid="114"/>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2" fill="hold" nodeType="clickEffect">
                                  <p:stCondLst>
                                    <p:cond delay="0"/>
                                  </p:stCondLst>
                                  <p:childTnLst>
                                    <p:set>
                                      <p:cBhvr>
                                        <p:cTn id="14" dur="1" fill="hold">
                                          <p:stCondLst>
                                            <p:cond delay="0"/>
                                          </p:stCondLst>
                                        </p:cTn>
                                        <p:tgtEl>
                                          <p:spTgt spid="117"/>
                                        </p:tgtEl>
                                        <p:attrNameLst>
                                          <p:attrName>style.visibility</p:attrName>
                                        </p:attrNameLst>
                                      </p:cBhvr>
                                      <p:to>
                                        <p:strVal val="visible"/>
                                      </p:to>
                                    </p:set>
                                    <p:anim calcmode="lin" valueType="num">
                                      <p:cBhvr additive="base">
                                        <p:cTn id="15" dur="500"/>
                                        <p:tgtEl>
                                          <p:spTgt spid="117"/>
                                        </p:tgtEl>
                                        <p:attrNameLst>
                                          <p:attrName>ppt_x</p:attrName>
                                        </p:attrNameLst>
                                      </p:cBhvr>
                                      <p:tavLst>
                                        <p:tav tm="0">
                                          <p:val>
                                            <p:strVal val="#ppt_x+1"/>
                                          </p:val>
                                        </p:tav>
                                        <p:tav tm="100000">
                                          <p:val>
                                            <p:strVal val="#ppt_x"/>
                                          </p:val>
                                        </p:tav>
                                      </p:tavLst>
                                    </p:anim>
                                  </p:childTnLst>
                                </p:cTn>
                              </p:par>
                              <p:par>
                                <p:cTn id="16" presetID="10" presetClass="exit" presetSubtype="0" fill="hold" nodeType="withEffect">
                                  <p:stCondLst>
                                    <p:cond delay="0"/>
                                  </p:stCondLst>
                                  <p:childTnLst>
                                    <p:animEffect transition="out" filter="fade">
                                      <p:cBhvr>
                                        <p:cTn id="17" dur="500"/>
                                        <p:tgtEl>
                                          <p:spTgt spid="116"/>
                                        </p:tgtEl>
                                      </p:cBhvr>
                                    </p:animEffect>
                                    <p:set>
                                      <p:cBhvr>
                                        <p:cTn id="18" dur="1" fill="hold">
                                          <p:stCondLst>
                                            <p:cond delay="500"/>
                                          </p:stCondLst>
                                        </p:cTn>
                                        <p:tgtEl>
                                          <p:spTgt spid="116"/>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18"/>
                                        </p:tgtEl>
                                        <p:attrNameLst>
                                          <p:attrName>style.visibility</p:attrName>
                                        </p:attrNameLst>
                                      </p:cBhvr>
                                      <p:to>
                                        <p:strVal val="visible"/>
                                      </p:to>
                                    </p:set>
                                    <p:animEffect transition="in" filter="fade">
                                      <p:cBhvr>
                                        <p:cTn id="23" dur="500"/>
                                        <p:tgtEl>
                                          <p:spTgt spid="118"/>
                                        </p:tgtEl>
                                      </p:cBhvr>
                                    </p:animEffect>
                                  </p:childTnLst>
                                </p:cTn>
                              </p:par>
                              <p:par>
                                <p:cTn id="24" presetID="10" presetClass="entr" presetSubtype="0" fill="hold" nodeType="withEffect">
                                  <p:stCondLst>
                                    <p:cond delay="0"/>
                                  </p:stCondLst>
                                  <p:childTnLst>
                                    <p:set>
                                      <p:cBhvr>
                                        <p:cTn id="25" dur="1" fill="hold">
                                          <p:stCondLst>
                                            <p:cond delay="0"/>
                                          </p:stCondLst>
                                        </p:cTn>
                                        <p:tgtEl>
                                          <p:spTgt spid="119"/>
                                        </p:tgtEl>
                                        <p:attrNameLst>
                                          <p:attrName>style.visibility</p:attrName>
                                        </p:attrNameLst>
                                      </p:cBhvr>
                                      <p:to>
                                        <p:strVal val="visible"/>
                                      </p:to>
                                    </p:set>
                                    <p:animEffect transition="in" filter="fade">
                                      <p:cBhvr>
                                        <p:cTn id="26" dur="500"/>
                                        <p:tgtEl>
                                          <p:spTgt spid="1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pic>
        <p:nvPicPr>
          <p:cNvPr id="125" name="Google Shape;125;p5">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0" y="0"/>
            <a:ext cx="12192000" cy="6865152"/>
          </a:xfrm>
          <a:prstGeom prst="rect">
            <a:avLst/>
          </a:prstGeom>
          <a:noFill/>
          <a:ln>
            <a:noFill/>
          </a:ln>
        </p:spPr>
      </p:pic>
      <p:sp>
        <p:nvSpPr>
          <p:cNvPr id="126" name="Google Shape;126;p5" descr="Grain shapes can be classified as either angular, sub-rounded, which is still angular but a more rounded shape, or rounded, which has a smoother surface."/>
          <p:cNvSpPr/>
          <p:nvPr/>
        </p:nvSpPr>
        <p:spPr>
          <a:xfrm>
            <a:off x="-1" y="1634637"/>
            <a:ext cx="12192001" cy="5230515"/>
          </a:xfrm>
          <a:prstGeom prst="rect">
            <a:avLst/>
          </a:prstGeom>
          <a:solidFill>
            <a:schemeClr val="dk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27" name="Google Shape;127;p5"/>
          <p:cNvSpPr txBox="1"/>
          <p:nvPr/>
        </p:nvSpPr>
        <p:spPr>
          <a:xfrm>
            <a:off x="7167515" y="4359702"/>
            <a:ext cx="1571143" cy="47705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500">
                <a:solidFill>
                  <a:schemeClr val="lt1"/>
                </a:solidFill>
                <a:latin typeface="Arial"/>
                <a:ea typeface="Arial"/>
                <a:cs typeface="Arial"/>
                <a:sym typeface="Arial"/>
              </a:rPr>
              <a:t>Rounded</a:t>
            </a:r>
            <a:endParaRPr/>
          </a:p>
        </p:txBody>
      </p:sp>
      <p:sp>
        <p:nvSpPr>
          <p:cNvPr id="128" name="Google Shape;128;p5"/>
          <p:cNvSpPr txBox="1"/>
          <p:nvPr/>
        </p:nvSpPr>
        <p:spPr>
          <a:xfrm>
            <a:off x="4727356" y="4359702"/>
            <a:ext cx="2311174" cy="47705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500" dirty="0">
                <a:solidFill>
                  <a:schemeClr val="lt1"/>
                </a:solidFill>
                <a:latin typeface="Arial"/>
                <a:ea typeface="Arial"/>
                <a:cs typeface="Arial"/>
                <a:sym typeface="Arial"/>
              </a:rPr>
              <a:t>Sub-rounded</a:t>
            </a:r>
            <a:endParaRPr dirty="0"/>
          </a:p>
        </p:txBody>
      </p:sp>
      <p:sp>
        <p:nvSpPr>
          <p:cNvPr id="129" name="Google Shape;129;p5"/>
          <p:cNvSpPr txBox="1"/>
          <p:nvPr/>
        </p:nvSpPr>
        <p:spPr>
          <a:xfrm>
            <a:off x="2922180" y="4359702"/>
            <a:ext cx="1323155" cy="47705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500">
                <a:solidFill>
                  <a:schemeClr val="lt1"/>
                </a:solidFill>
                <a:latin typeface="Arial"/>
                <a:ea typeface="Arial"/>
                <a:cs typeface="Arial"/>
                <a:sym typeface="Arial"/>
              </a:rPr>
              <a:t>Angular</a:t>
            </a:r>
            <a:endParaRPr/>
          </a:p>
        </p:txBody>
      </p:sp>
      <p:pic>
        <p:nvPicPr>
          <p:cNvPr id="130" name="Google Shape;130;p5" descr="Four magnified sand grains. One grain is oblong shaped and angular. Two grains are more rounded but still angular. One grain is almost round with a smooth surface."/>
          <p:cNvPicPr preferRelativeResize="0"/>
          <p:nvPr/>
        </p:nvPicPr>
        <p:blipFill rotWithShape="1">
          <a:blip r:embed="rId4">
            <a:alphaModFix/>
          </a:blip>
          <a:srcRect t="14544" r="30362" b="65271"/>
          <a:stretch/>
        </p:blipFill>
        <p:spPr>
          <a:xfrm>
            <a:off x="2922181" y="2626242"/>
            <a:ext cx="5921524" cy="1716361"/>
          </a:xfrm>
          <a:prstGeom prst="rect">
            <a:avLst/>
          </a:prstGeom>
          <a:noFill/>
          <a:ln>
            <a:noFill/>
          </a:ln>
        </p:spPr>
      </p:pic>
      <p:sp>
        <p:nvSpPr>
          <p:cNvPr id="131" name="Google Shape;131;p5"/>
          <p:cNvSpPr txBox="1">
            <a:spLocks noGrp="1"/>
          </p:cNvSpPr>
          <p:nvPr>
            <p:ph type="title" idx="4294967295"/>
          </p:nvPr>
        </p:nvSpPr>
        <p:spPr>
          <a:xfrm>
            <a:off x="696762" y="616073"/>
            <a:ext cx="10010223"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lt1"/>
              </a:buClr>
              <a:buSzPts val="3600"/>
              <a:buFont typeface="Arial"/>
              <a:buNone/>
            </a:pPr>
            <a:r>
              <a:rPr lang="en-US" sz="3600" b="0" i="0" u="none" strike="noStrike" cap="none">
                <a:solidFill>
                  <a:schemeClr val="lt1"/>
                </a:solidFill>
                <a:latin typeface="Arial"/>
                <a:ea typeface="Arial"/>
                <a:cs typeface="Arial"/>
                <a:sym typeface="Arial"/>
              </a:rPr>
              <a:t>How can shape help us classify sand?</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9"/>
                                        </p:tgtEl>
                                        <p:attrNameLst>
                                          <p:attrName>style.visibility</p:attrName>
                                        </p:attrNameLst>
                                      </p:cBhvr>
                                      <p:to>
                                        <p:strVal val="visible"/>
                                      </p:to>
                                    </p:set>
                                    <p:animEffect transition="in" filter="fade">
                                      <p:cBhvr>
                                        <p:cTn id="7" dur="500"/>
                                        <p:tgtEl>
                                          <p:spTgt spid="12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7"/>
                                        </p:tgtEl>
                                        <p:attrNameLst>
                                          <p:attrName>style.visibility</p:attrName>
                                        </p:attrNameLst>
                                      </p:cBhvr>
                                      <p:to>
                                        <p:strVal val="visible"/>
                                      </p:to>
                                    </p:set>
                                    <p:animEffect transition="in" filter="fade">
                                      <p:cBhvr>
                                        <p:cTn id="12" dur="500"/>
                                        <p:tgtEl>
                                          <p:spTgt spid="12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8"/>
                                        </p:tgtEl>
                                        <p:attrNameLst>
                                          <p:attrName>style.visibility</p:attrName>
                                        </p:attrNameLst>
                                      </p:cBhvr>
                                      <p:to>
                                        <p:strVal val="visible"/>
                                      </p:to>
                                    </p:set>
                                    <p:animEffect transition="in" filter="fade">
                                      <p:cBhvr>
                                        <p:cTn id="17" dur="500"/>
                                        <p:tgtEl>
                                          <p:spTgt spid="1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pic>
        <p:nvPicPr>
          <p:cNvPr id="137" name="Google Shape;137;p6">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0" y="0"/>
            <a:ext cx="12192000" cy="6858000"/>
          </a:xfrm>
          <a:prstGeom prst="rect">
            <a:avLst/>
          </a:prstGeom>
          <a:noFill/>
          <a:ln>
            <a:noFill/>
          </a:ln>
        </p:spPr>
      </p:pic>
      <p:sp>
        <p:nvSpPr>
          <p:cNvPr id="138" name="Google Shape;138;p6"/>
          <p:cNvSpPr txBox="1">
            <a:spLocks noGrp="1"/>
          </p:cNvSpPr>
          <p:nvPr>
            <p:ph type="title" idx="4294967295"/>
          </p:nvPr>
        </p:nvSpPr>
        <p:spPr>
          <a:xfrm>
            <a:off x="0" y="1716145"/>
            <a:ext cx="12192000" cy="2387600"/>
          </a:xfrm>
          <a:prstGeom prst="rect">
            <a:avLst/>
          </a:prstGeom>
          <a:noFill/>
          <a:ln>
            <a:noFill/>
          </a:ln>
        </p:spPr>
        <p:txBody>
          <a:bodyPr spcFirstLastPara="1" wrap="square" lIns="91425" tIns="45700" rIns="91425" bIns="45700" anchor="t" anchorCtr="0">
            <a:normAutofit/>
          </a:bodyPr>
          <a:lstStyle/>
          <a:p>
            <a:pPr marL="0" marR="0" lvl="0" indent="0" algn="ctr" rtl="0">
              <a:lnSpc>
                <a:spcPct val="90000"/>
              </a:lnSpc>
              <a:spcBef>
                <a:spcPts val="0"/>
              </a:spcBef>
              <a:spcAft>
                <a:spcPts val="0"/>
              </a:spcAft>
              <a:buClr>
                <a:schemeClr val="lt1"/>
              </a:buClr>
              <a:buSzPts val="4800"/>
              <a:buFont typeface="Arial"/>
              <a:buNone/>
            </a:pPr>
            <a:r>
              <a:rPr lang="en-US" sz="4800" b="0" i="0" u="none" strike="noStrike" cap="none">
                <a:solidFill>
                  <a:schemeClr val="lt1"/>
                </a:solidFill>
                <a:latin typeface="Arial"/>
                <a:ea typeface="Arial"/>
                <a:cs typeface="Arial"/>
                <a:sym typeface="Arial"/>
              </a:rPr>
              <a:t>EXPLORE</a:t>
            </a:r>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pic>
        <p:nvPicPr>
          <p:cNvPr id="144" name="Google Shape;144;p7">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0" y="1676"/>
            <a:ext cx="12192000" cy="6865152"/>
          </a:xfrm>
          <a:prstGeom prst="rect">
            <a:avLst/>
          </a:prstGeom>
          <a:noFill/>
          <a:ln>
            <a:noFill/>
          </a:ln>
        </p:spPr>
      </p:pic>
      <p:sp>
        <p:nvSpPr>
          <p:cNvPr id="145" name="Google Shape;145;p7"/>
          <p:cNvSpPr txBox="1">
            <a:spLocks noGrp="1"/>
          </p:cNvSpPr>
          <p:nvPr>
            <p:ph type="title"/>
          </p:nvPr>
        </p:nvSpPr>
        <p:spPr>
          <a:xfrm>
            <a:off x="838200" y="354368"/>
            <a:ext cx="10515600" cy="1085988"/>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90000"/>
              </a:lnSpc>
              <a:spcBef>
                <a:spcPts val="0"/>
              </a:spcBef>
              <a:spcAft>
                <a:spcPts val="0"/>
              </a:spcAft>
              <a:buClr>
                <a:schemeClr val="lt1"/>
              </a:buClr>
              <a:buSzPct val="100000"/>
              <a:buFont typeface="Arial"/>
              <a:buNone/>
            </a:pPr>
            <a:r>
              <a:rPr lang="en-US" sz="4400">
                <a:solidFill>
                  <a:schemeClr val="lt1"/>
                </a:solidFill>
                <a:latin typeface="Arial"/>
                <a:ea typeface="Arial"/>
                <a:cs typeface="Arial"/>
                <a:sym typeface="Arial"/>
              </a:rPr>
              <a:t>Let’s Go to the Beach!</a:t>
            </a:r>
            <a:br>
              <a:rPr lang="en-US" sz="4400">
                <a:solidFill>
                  <a:schemeClr val="lt1"/>
                </a:solidFill>
                <a:latin typeface="Arial"/>
                <a:ea typeface="Arial"/>
                <a:cs typeface="Arial"/>
                <a:sym typeface="Arial"/>
              </a:rPr>
            </a:br>
            <a:r>
              <a:rPr lang="en-US" sz="3600">
                <a:solidFill>
                  <a:schemeClr val="lt1"/>
                </a:solidFill>
                <a:latin typeface="Arial"/>
                <a:ea typeface="Arial"/>
                <a:cs typeface="Arial"/>
                <a:sym typeface="Arial"/>
              </a:rPr>
              <a:t>Sand Sites to “Visit”</a:t>
            </a:r>
            <a:endParaRPr>
              <a:latin typeface="Arial"/>
              <a:ea typeface="Arial"/>
              <a:cs typeface="Arial"/>
              <a:sym typeface="Arial"/>
            </a:endParaRPr>
          </a:p>
        </p:txBody>
      </p:sp>
      <p:grpSp>
        <p:nvGrpSpPr>
          <p:cNvPr id="146" name="Google Shape;146;p7" descr="Map of the Pacific basin showing sites where sand samples were photographed"/>
          <p:cNvGrpSpPr/>
          <p:nvPr/>
        </p:nvGrpSpPr>
        <p:grpSpPr>
          <a:xfrm>
            <a:off x="1658470" y="1629540"/>
            <a:ext cx="8875059" cy="5446059"/>
            <a:chOff x="1658471" y="1411942"/>
            <a:chExt cx="8875059" cy="5446059"/>
          </a:xfrm>
        </p:grpSpPr>
        <p:pic>
          <p:nvPicPr>
            <p:cNvPr id="147" name="Google Shape;147;p7" descr="Map of Pacific"/>
            <p:cNvPicPr preferRelativeResize="0"/>
            <p:nvPr/>
          </p:nvPicPr>
          <p:blipFill rotWithShape="1">
            <a:blip r:embed="rId4">
              <a:alphaModFix/>
            </a:blip>
            <a:srcRect b="17602"/>
            <a:stretch/>
          </p:blipFill>
          <p:spPr>
            <a:xfrm>
              <a:off x="1658471" y="1411942"/>
              <a:ext cx="8875059" cy="5446059"/>
            </a:xfrm>
            <a:prstGeom prst="rect">
              <a:avLst/>
            </a:prstGeom>
            <a:noFill/>
            <a:ln>
              <a:noFill/>
            </a:ln>
          </p:spPr>
        </p:pic>
        <p:cxnSp>
          <p:nvCxnSpPr>
            <p:cNvPr id="148" name="Google Shape;148;p7" descr="Arrow pointing to Kamilo Beach, Hawai’i "/>
            <p:cNvCxnSpPr/>
            <p:nvPr/>
          </p:nvCxnSpPr>
          <p:spPr>
            <a:xfrm rot="10800000">
              <a:off x="6647785" y="4489268"/>
              <a:ext cx="463924" cy="201706"/>
            </a:xfrm>
            <a:prstGeom prst="straightConnector1">
              <a:avLst/>
            </a:prstGeom>
            <a:solidFill>
              <a:schemeClr val="accent1"/>
            </a:solidFill>
            <a:ln w="28575" cap="flat" cmpd="sng">
              <a:solidFill>
                <a:srgbClr val="C00000"/>
              </a:solidFill>
              <a:prstDash val="solid"/>
              <a:round/>
              <a:headEnd type="none" w="sm" len="sm"/>
              <a:tailEnd type="triangle" w="med" len="med"/>
            </a:ln>
          </p:spPr>
        </p:cxnSp>
        <p:sp>
          <p:nvSpPr>
            <p:cNvPr id="149" name="Google Shape;149;p7"/>
            <p:cNvSpPr txBox="1"/>
            <p:nvPr/>
          </p:nvSpPr>
          <p:spPr>
            <a:xfrm>
              <a:off x="7037294" y="4560486"/>
              <a:ext cx="1724354" cy="47243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dk1"/>
                </a:buClr>
                <a:buSzPts val="1235"/>
                <a:buFont typeface="Arial"/>
                <a:buNone/>
              </a:pPr>
              <a:r>
                <a:rPr lang="en-US" sz="1235" dirty="0">
                  <a:solidFill>
                    <a:schemeClr val="dk1"/>
                  </a:solidFill>
                  <a:latin typeface="Arial"/>
                  <a:ea typeface="Arial"/>
                  <a:cs typeface="Arial"/>
                  <a:sym typeface="Arial"/>
                </a:rPr>
                <a:t>Site 3: </a:t>
              </a:r>
              <a:r>
                <a:rPr lang="en-US" sz="1235" dirty="0" err="1">
                  <a:solidFill>
                    <a:schemeClr val="dk1"/>
                  </a:solidFill>
                  <a:latin typeface="Arial"/>
                  <a:ea typeface="Arial"/>
                  <a:cs typeface="Arial"/>
                  <a:sym typeface="Arial"/>
                </a:rPr>
                <a:t>Kamilo</a:t>
              </a:r>
              <a:r>
                <a:rPr lang="en-US" sz="1235" dirty="0">
                  <a:solidFill>
                    <a:schemeClr val="dk1"/>
                  </a:solidFill>
                  <a:latin typeface="Arial"/>
                  <a:ea typeface="Arial"/>
                  <a:cs typeface="Arial"/>
                  <a:sym typeface="Arial"/>
                </a:rPr>
                <a:t> Beach, </a:t>
              </a:r>
              <a:r>
                <a:rPr lang="en-US" sz="1235" dirty="0" err="1">
                  <a:solidFill>
                    <a:schemeClr val="dk1"/>
                  </a:solidFill>
                  <a:latin typeface="Arial"/>
                  <a:ea typeface="Arial"/>
                  <a:cs typeface="Arial"/>
                  <a:sym typeface="Arial"/>
                </a:rPr>
                <a:t>Hawai</a:t>
              </a:r>
              <a:r>
                <a:rPr lang="en-US" sz="1235" dirty="0" err="1">
                  <a:solidFill>
                    <a:schemeClr val="dk1"/>
                  </a:solidFill>
                  <a:latin typeface="Arial" panose="020B0604020202020204" pitchFamily="34" charset="0"/>
                  <a:cs typeface="Arial" panose="020B0604020202020204" pitchFamily="34" charset="0"/>
                  <a:sym typeface="Arial"/>
                </a:rPr>
                <a:t>ʻ</a:t>
              </a:r>
              <a:r>
                <a:rPr lang="en-US" sz="1235" dirty="0" err="1">
                  <a:solidFill>
                    <a:schemeClr val="dk1"/>
                  </a:solidFill>
                  <a:latin typeface="Arial"/>
                  <a:ea typeface="Arial"/>
                  <a:cs typeface="Arial"/>
                  <a:sym typeface="Arial"/>
                </a:rPr>
                <a:t>i</a:t>
              </a:r>
              <a:r>
                <a:rPr lang="en-US" sz="1235" dirty="0">
                  <a:solidFill>
                    <a:schemeClr val="dk1"/>
                  </a:solidFill>
                  <a:latin typeface="Arial"/>
                  <a:ea typeface="Arial"/>
                  <a:cs typeface="Arial"/>
                  <a:sym typeface="Arial"/>
                </a:rPr>
                <a:t> </a:t>
              </a:r>
              <a:endParaRPr dirty="0"/>
            </a:p>
          </p:txBody>
        </p:sp>
        <p:sp>
          <p:nvSpPr>
            <p:cNvPr id="150" name="Google Shape;150;p7"/>
            <p:cNvSpPr txBox="1"/>
            <p:nvPr/>
          </p:nvSpPr>
          <p:spPr>
            <a:xfrm>
              <a:off x="5501335" y="3598373"/>
              <a:ext cx="1697543" cy="47243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dk1"/>
                </a:buClr>
                <a:buSzPts val="1235"/>
                <a:buFont typeface="Arial"/>
                <a:buNone/>
              </a:pPr>
              <a:r>
                <a:rPr lang="en-US" sz="1235" dirty="0">
                  <a:solidFill>
                    <a:schemeClr val="dk1"/>
                  </a:solidFill>
                  <a:latin typeface="Arial"/>
                  <a:ea typeface="Arial"/>
                  <a:cs typeface="Arial"/>
                  <a:sym typeface="Arial"/>
                </a:rPr>
                <a:t>Site 1: </a:t>
              </a:r>
              <a:r>
                <a:rPr lang="en-US" sz="1235" dirty="0" err="1">
                  <a:solidFill>
                    <a:schemeClr val="dk1"/>
                  </a:solidFill>
                  <a:latin typeface="Arial"/>
                  <a:ea typeface="Arial"/>
                  <a:cs typeface="Arial"/>
                  <a:sym typeface="Arial"/>
                </a:rPr>
                <a:t>Kīholo</a:t>
              </a:r>
              <a:r>
                <a:rPr lang="en-US" sz="1235" dirty="0">
                  <a:solidFill>
                    <a:schemeClr val="dk1"/>
                  </a:solidFill>
                  <a:latin typeface="Arial"/>
                  <a:ea typeface="Arial"/>
                  <a:cs typeface="Arial"/>
                  <a:sym typeface="Arial"/>
                </a:rPr>
                <a:t> Beach, </a:t>
              </a:r>
              <a:r>
                <a:rPr lang="en-US" sz="1235" dirty="0" err="1">
                  <a:solidFill>
                    <a:schemeClr val="dk1"/>
                  </a:solidFill>
                  <a:latin typeface="Arial"/>
                  <a:ea typeface="Arial"/>
                  <a:cs typeface="Arial"/>
                  <a:sym typeface="Arial"/>
                </a:rPr>
                <a:t>Hawai</a:t>
              </a:r>
              <a:r>
                <a:rPr lang="en-US" sz="1235" dirty="0" err="1">
                  <a:solidFill>
                    <a:schemeClr val="dk1"/>
                  </a:solidFill>
                  <a:latin typeface="Arial" panose="020B0604020202020204" pitchFamily="34" charset="0"/>
                  <a:cs typeface="Arial" panose="020B0604020202020204" pitchFamily="34" charset="0"/>
                  <a:sym typeface="Arial"/>
                </a:rPr>
                <a:t>ʻ</a:t>
              </a:r>
              <a:r>
                <a:rPr lang="en-US" sz="1235" dirty="0" err="1">
                  <a:solidFill>
                    <a:schemeClr val="dk1"/>
                  </a:solidFill>
                  <a:latin typeface="Arial"/>
                  <a:ea typeface="Arial"/>
                  <a:cs typeface="Arial"/>
                  <a:sym typeface="Arial"/>
                </a:rPr>
                <a:t>i</a:t>
              </a:r>
              <a:r>
                <a:rPr lang="en-US" sz="1235" dirty="0">
                  <a:solidFill>
                    <a:schemeClr val="dk1"/>
                  </a:solidFill>
                  <a:latin typeface="Arial"/>
                  <a:ea typeface="Arial"/>
                  <a:cs typeface="Arial"/>
                  <a:sym typeface="Arial"/>
                </a:rPr>
                <a:t> </a:t>
              </a:r>
              <a:endParaRPr dirty="0"/>
            </a:p>
          </p:txBody>
        </p:sp>
        <p:cxnSp>
          <p:nvCxnSpPr>
            <p:cNvPr id="151" name="Google Shape;151;p7" descr="Arrow pointing to Kīholo Beach, Hawai’i "/>
            <p:cNvCxnSpPr/>
            <p:nvPr/>
          </p:nvCxnSpPr>
          <p:spPr>
            <a:xfrm>
              <a:off x="6413010" y="4042943"/>
              <a:ext cx="175399" cy="344355"/>
            </a:xfrm>
            <a:prstGeom prst="straightConnector1">
              <a:avLst/>
            </a:prstGeom>
            <a:solidFill>
              <a:schemeClr val="accent1"/>
            </a:solidFill>
            <a:ln w="28575" cap="flat" cmpd="sng">
              <a:solidFill>
                <a:srgbClr val="C00000"/>
              </a:solidFill>
              <a:prstDash val="solid"/>
              <a:round/>
              <a:headEnd type="none" w="sm" len="sm"/>
              <a:tailEnd type="triangle" w="med" len="med"/>
            </a:ln>
          </p:spPr>
        </p:cxnSp>
        <p:sp>
          <p:nvSpPr>
            <p:cNvPr id="152" name="Google Shape;152;p7"/>
            <p:cNvSpPr txBox="1"/>
            <p:nvPr/>
          </p:nvSpPr>
          <p:spPr>
            <a:xfrm>
              <a:off x="6027115" y="2393483"/>
              <a:ext cx="2201630" cy="47243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dk1"/>
                </a:buClr>
                <a:buSzPts val="1235"/>
                <a:buFont typeface="Arial"/>
                <a:buNone/>
              </a:pPr>
              <a:r>
                <a:rPr lang="en-US" sz="1235">
                  <a:solidFill>
                    <a:schemeClr val="dk1"/>
                  </a:solidFill>
                  <a:latin typeface="Arial"/>
                  <a:ea typeface="Arial"/>
                  <a:cs typeface="Arial"/>
                  <a:sym typeface="Arial"/>
                </a:rPr>
                <a:t>Sites 6 &amp; 7: Olympic Coast, Sites A &amp; B </a:t>
              </a:r>
              <a:endParaRPr/>
            </a:p>
          </p:txBody>
        </p:sp>
        <p:cxnSp>
          <p:nvCxnSpPr>
            <p:cNvPr id="153" name="Google Shape;153;p7" descr="Arrow pointing to Olympic Coast"/>
            <p:cNvCxnSpPr/>
            <p:nvPr/>
          </p:nvCxnSpPr>
          <p:spPr>
            <a:xfrm>
              <a:off x="8105466" y="2597336"/>
              <a:ext cx="342176" cy="0"/>
            </a:xfrm>
            <a:prstGeom prst="straightConnector1">
              <a:avLst/>
            </a:prstGeom>
            <a:solidFill>
              <a:schemeClr val="accent1"/>
            </a:solidFill>
            <a:ln w="28575" cap="flat" cmpd="sng">
              <a:solidFill>
                <a:srgbClr val="C00000"/>
              </a:solidFill>
              <a:prstDash val="solid"/>
              <a:round/>
              <a:headEnd type="none" w="sm" len="sm"/>
              <a:tailEnd type="triangle" w="med" len="med"/>
            </a:ln>
          </p:spPr>
        </p:cxnSp>
        <p:sp>
          <p:nvSpPr>
            <p:cNvPr id="154" name="Google Shape;154;p7"/>
            <p:cNvSpPr txBox="1"/>
            <p:nvPr/>
          </p:nvSpPr>
          <p:spPr>
            <a:xfrm>
              <a:off x="6663030" y="3101761"/>
              <a:ext cx="1594231" cy="28238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dk1"/>
                </a:buClr>
                <a:buSzPts val="1235"/>
                <a:buFont typeface="Arial"/>
                <a:buNone/>
              </a:pPr>
              <a:r>
                <a:rPr lang="en-US" sz="1235">
                  <a:solidFill>
                    <a:schemeClr val="dk1"/>
                  </a:solidFill>
                  <a:latin typeface="Arial"/>
                  <a:ea typeface="Arial"/>
                  <a:cs typeface="Arial"/>
                  <a:sym typeface="Arial"/>
                </a:rPr>
                <a:t>Site 8: Cordell Bank</a:t>
              </a:r>
              <a:endParaRPr/>
            </a:p>
          </p:txBody>
        </p:sp>
        <p:sp>
          <p:nvSpPr>
            <p:cNvPr id="155" name="Google Shape;155;p7"/>
            <p:cNvSpPr txBox="1"/>
            <p:nvPr/>
          </p:nvSpPr>
          <p:spPr>
            <a:xfrm>
              <a:off x="6634816" y="3342986"/>
              <a:ext cx="1865276" cy="28238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dk1"/>
                </a:buClr>
                <a:buSzPts val="1235"/>
                <a:buFont typeface="Arial"/>
                <a:buNone/>
              </a:pPr>
              <a:r>
                <a:rPr lang="en-US" sz="1235">
                  <a:solidFill>
                    <a:schemeClr val="dk1"/>
                  </a:solidFill>
                  <a:latin typeface="Arial"/>
                  <a:ea typeface="Arial"/>
                  <a:cs typeface="Arial"/>
                  <a:sym typeface="Arial"/>
                </a:rPr>
                <a:t>Site 9: Monterey Bay</a:t>
              </a:r>
              <a:endParaRPr/>
            </a:p>
          </p:txBody>
        </p:sp>
        <p:cxnSp>
          <p:nvCxnSpPr>
            <p:cNvPr id="156" name="Google Shape;156;p7" descr="Arrow pointing to Cordell Bank"/>
            <p:cNvCxnSpPr/>
            <p:nvPr/>
          </p:nvCxnSpPr>
          <p:spPr>
            <a:xfrm>
              <a:off x="8172523" y="3269170"/>
              <a:ext cx="342176" cy="12392"/>
            </a:xfrm>
            <a:prstGeom prst="straightConnector1">
              <a:avLst/>
            </a:prstGeom>
            <a:solidFill>
              <a:schemeClr val="accent1"/>
            </a:solidFill>
            <a:ln w="28575" cap="flat" cmpd="sng">
              <a:solidFill>
                <a:srgbClr val="C00000"/>
              </a:solidFill>
              <a:prstDash val="solid"/>
              <a:round/>
              <a:headEnd type="none" w="sm" len="sm"/>
              <a:tailEnd type="triangle" w="med" len="med"/>
            </a:ln>
          </p:spPr>
        </p:cxnSp>
        <p:cxnSp>
          <p:nvCxnSpPr>
            <p:cNvPr id="157" name="Google Shape;157;p7" descr="Arrow pointing to Monterey Bay"/>
            <p:cNvCxnSpPr/>
            <p:nvPr/>
          </p:nvCxnSpPr>
          <p:spPr>
            <a:xfrm rot="10800000" flipH="1">
              <a:off x="8316053" y="3357209"/>
              <a:ext cx="263179" cy="130833"/>
            </a:xfrm>
            <a:prstGeom prst="straightConnector1">
              <a:avLst/>
            </a:prstGeom>
            <a:solidFill>
              <a:schemeClr val="accent1"/>
            </a:solidFill>
            <a:ln w="28575" cap="flat" cmpd="sng">
              <a:solidFill>
                <a:srgbClr val="C00000"/>
              </a:solidFill>
              <a:prstDash val="solid"/>
              <a:round/>
              <a:headEnd type="none" w="sm" len="sm"/>
              <a:tailEnd type="triangle" w="med" len="med"/>
            </a:ln>
          </p:spPr>
        </p:cxnSp>
        <p:sp>
          <p:nvSpPr>
            <p:cNvPr id="158" name="Google Shape;158;p7"/>
            <p:cNvSpPr txBox="1"/>
            <p:nvPr/>
          </p:nvSpPr>
          <p:spPr>
            <a:xfrm>
              <a:off x="6712956" y="4025700"/>
              <a:ext cx="1640776" cy="47243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dk1"/>
                </a:buClr>
                <a:buSzPts val="1235"/>
                <a:buFont typeface="Arial"/>
                <a:buNone/>
              </a:pPr>
              <a:r>
                <a:rPr lang="en-US" sz="1235" dirty="0">
                  <a:solidFill>
                    <a:schemeClr val="dk1"/>
                  </a:solidFill>
                  <a:latin typeface="Arial"/>
                  <a:ea typeface="Arial"/>
                  <a:cs typeface="Arial"/>
                  <a:sym typeface="Arial"/>
                </a:rPr>
                <a:t>Site 2: </a:t>
              </a:r>
              <a:r>
                <a:rPr lang="en-US" sz="1235" dirty="0" err="1">
                  <a:solidFill>
                    <a:schemeClr val="dk1"/>
                  </a:solidFill>
                  <a:latin typeface="Arial"/>
                  <a:ea typeface="Arial"/>
                  <a:cs typeface="Arial"/>
                  <a:sym typeface="Arial"/>
                </a:rPr>
                <a:t>Wai’uli</a:t>
              </a:r>
              <a:r>
                <a:rPr lang="en-US" sz="1235" dirty="0">
                  <a:solidFill>
                    <a:schemeClr val="dk1"/>
                  </a:solidFill>
                  <a:latin typeface="Arial"/>
                  <a:ea typeface="Arial"/>
                  <a:cs typeface="Arial"/>
                  <a:sym typeface="Arial"/>
                </a:rPr>
                <a:t> Beach, </a:t>
              </a:r>
              <a:r>
                <a:rPr lang="en-US" sz="1235" dirty="0" err="1">
                  <a:solidFill>
                    <a:schemeClr val="dk1"/>
                  </a:solidFill>
                  <a:latin typeface="Arial"/>
                  <a:ea typeface="Arial"/>
                  <a:cs typeface="Arial"/>
                  <a:sym typeface="Arial"/>
                </a:rPr>
                <a:t>Hawai</a:t>
              </a:r>
              <a:r>
                <a:rPr lang="en-US" sz="1235" dirty="0" err="1">
                  <a:solidFill>
                    <a:schemeClr val="dk1"/>
                  </a:solidFill>
                  <a:latin typeface="Arial" panose="020B0604020202020204" pitchFamily="34" charset="0"/>
                  <a:cs typeface="Arial" panose="020B0604020202020204" pitchFamily="34" charset="0"/>
                  <a:sym typeface="Arial"/>
                </a:rPr>
                <a:t>ʻ</a:t>
              </a:r>
              <a:r>
                <a:rPr lang="en-US" sz="1235" dirty="0" err="1">
                  <a:solidFill>
                    <a:schemeClr val="dk1"/>
                  </a:solidFill>
                  <a:latin typeface="Arial"/>
                  <a:ea typeface="Arial"/>
                  <a:cs typeface="Arial"/>
                  <a:sym typeface="Arial"/>
                </a:rPr>
                <a:t>i</a:t>
              </a:r>
              <a:r>
                <a:rPr lang="en-US" sz="1235" dirty="0">
                  <a:solidFill>
                    <a:schemeClr val="dk1"/>
                  </a:solidFill>
                  <a:latin typeface="Arial"/>
                  <a:ea typeface="Arial"/>
                  <a:cs typeface="Arial"/>
                  <a:sym typeface="Arial"/>
                </a:rPr>
                <a:t> </a:t>
              </a:r>
              <a:endParaRPr dirty="0"/>
            </a:p>
          </p:txBody>
        </p:sp>
        <p:cxnSp>
          <p:nvCxnSpPr>
            <p:cNvPr id="159" name="Google Shape;159;p7" descr="Arrow pointing to Wai'uli Beach, Hawai’i "/>
            <p:cNvCxnSpPr/>
            <p:nvPr/>
          </p:nvCxnSpPr>
          <p:spPr>
            <a:xfrm flipH="1">
              <a:off x="6647786" y="4256699"/>
              <a:ext cx="339106" cy="190298"/>
            </a:xfrm>
            <a:prstGeom prst="straightConnector1">
              <a:avLst/>
            </a:prstGeom>
            <a:solidFill>
              <a:schemeClr val="accent1"/>
            </a:solidFill>
            <a:ln w="28575" cap="flat" cmpd="sng">
              <a:solidFill>
                <a:srgbClr val="C00000"/>
              </a:solidFill>
              <a:prstDash val="solid"/>
              <a:round/>
              <a:headEnd type="none" w="sm" len="sm"/>
              <a:tailEnd type="triangle" w="med" len="med"/>
            </a:ln>
          </p:spPr>
        </p:cxnSp>
        <p:sp>
          <p:nvSpPr>
            <p:cNvPr id="160" name="Google Shape;160;p7" descr="Arrow pointing to Kuaihelani (Midway Atoll), Hawai’i "/>
            <p:cNvSpPr txBox="1"/>
            <p:nvPr/>
          </p:nvSpPr>
          <p:spPr>
            <a:xfrm>
              <a:off x="3770310" y="3841129"/>
              <a:ext cx="1481506" cy="47243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dk1"/>
                </a:buClr>
                <a:buSzPts val="1235"/>
                <a:buFont typeface="Arial"/>
                <a:buNone/>
              </a:pPr>
              <a:r>
                <a:rPr lang="en-US" sz="1235">
                  <a:solidFill>
                    <a:schemeClr val="dk1"/>
                  </a:solidFill>
                  <a:latin typeface="Arial"/>
                  <a:ea typeface="Arial"/>
                  <a:cs typeface="Arial"/>
                  <a:sym typeface="Arial"/>
                </a:rPr>
                <a:t>Site 4: Kuaihelani (Midway Atoll)</a:t>
              </a:r>
              <a:endParaRPr/>
            </a:p>
          </p:txBody>
        </p:sp>
        <p:cxnSp>
          <p:nvCxnSpPr>
            <p:cNvPr id="161" name="Google Shape;161;p7"/>
            <p:cNvCxnSpPr/>
            <p:nvPr/>
          </p:nvCxnSpPr>
          <p:spPr>
            <a:xfrm rot="10800000" flipH="1">
              <a:off x="5154258" y="4060038"/>
              <a:ext cx="347077" cy="6135"/>
            </a:xfrm>
            <a:prstGeom prst="straightConnector1">
              <a:avLst/>
            </a:prstGeom>
            <a:solidFill>
              <a:schemeClr val="accent1"/>
            </a:solidFill>
            <a:ln w="28575" cap="flat" cmpd="sng">
              <a:solidFill>
                <a:srgbClr val="C00000"/>
              </a:solidFill>
              <a:prstDash val="solid"/>
              <a:round/>
              <a:headEnd type="none" w="sm" len="sm"/>
              <a:tailEnd type="triangle" w="med" len="med"/>
            </a:ln>
          </p:spPr>
        </p:cxnSp>
        <p:sp>
          <p:nvSpPr>
            <p:cNvPr id="162" name="Google Shape;162;p7"/>
            <p:cNvSpPr txBox="1"/>
            <p:nvPr/>
          </p:nvSpPr>
          <p:spPr>
            <a:xfrm>
              <a:off x="4439578" y="4344743"/>
              <a:ext cx="1893446" cy="47243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dk1"/>
                </a:buClr>
                <a:buSzPts val="1235"/>
                <a:buFont typeface="Arial"/>
                <a:buNone/>
              </a:pPr>
              <a:r>
                <a:rPr lang="en-US" sz="1235">
                  <a:solidFill>
                    <a:schemeClr val="dk1"/>
                  </a:solidFill>
                  <a:latin typeface="Arial"/>
                  <a:ea typeface="Arial"/>
                  <a:cs typeface="Arial"/>
                  <a:sym typeface="Arial"/>
                </a:rPr>
                <a:t>Site 5: Lalo (French Frigate Shoals)</a:t>
              </a:r>
              <a:endParaRPr/>
            </a:p>
          </p:txBody>
        </p:sp>
        <p:cxnSp>
          <p:nvCxnSpPr>
            <p:cNvPr id="163" name="Google Shape;163;p7" descr="Arrow pointing to Lalo (French Frigate Shoals), Hawai’i "/>
            <p:cNvCxnSpPr/>
            <p:nvPr/>
          </p:nvCxnSpPr>
          <p:spPr>
            <a:xfrm rot="10800000" flipH="1">
              <a:off x="5859632" y="4260844"/>
              <a:ext cx="236368" cy="126454"/>
            </a:xfrm>
            <a:prstGeom prst="straightConnector1">
              <a:avLst/>
            </a:prstGeom>
            <a:solidFill>
              <a:schemeClr val="accent1"/>
            </a:solidFill>
            <a:ln w="28575" cap="flat" cmpd="sng">
              <a:solidFill>
                <a:srgbClr val="C00000"/>
              </a:solidFill>
              <a:prstDash val="solid"/>
              <a:round/>
              <a:headEnd type="none" w="sm" len="sm"/>
              <a:tailEnd type="triangle" w="med" len="med"/>
            </a:ln>
          </p:spPr>
        </p:cxnSp>
      </p:gr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pic>
        <p:nvPicPr>
          <p:cNvPr id="169" name="Google Shape;169;p8">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0" y="0"/>
            <a:ext cx="12192000" cy="6858000"/>
          </a:xfrm>
          <a:prstGeom prst="rect">
            <a:avLst/>
          </a:prstGeom>
          <a:noFill/>
          <a:ln>
            <a:noFill/>
          </a:ln>
        </p:spPr>
      </p:pic>
      <p:sp>
        <p:nvSpPr>
          <p:cNvPr id="170" name="Google Shape;170;p8"/>
          <p:cNvSpPr txBox="1">
            <a:spLocks noGrp="1"/>
          </p:cNvSpPr>
          <p:nvPr>
            <p:ph type="title" idx="4294967295"/>
          </p:nvPr>
        </p:nvSpPr>
        <p:spPr>
          <a:xfrm>
            <a:off x="0" y="1716145"/>
            <a:ext cx="12192000" cy="2387600"/>
          </a:xfrm>
          <a:prstGeom prst="rect">
            <a:avLst/>
          </a:prstGeom>
          <a:noFill/>
          <a:ln>
            <a:noFill/>
          </a:ln>
        </p:spPr>
        <p:txBody>
          <a:bodyPr spcFirstLastPara="1" wrap="square" lIns="91425" tIns="45700" rIns="91425" bIns="45700" anchor="t" anchorCtr="0">
            <a:normAutofit/>
          </a:bodyPr>
          <a:lstStyle/>
          <a:p>
            <a:pPr marL="0" marR="0" lvl="0" indent="0" algn="ctr" rtl="0">
              <a:lnSpc>
                <a:spcPct val="90000"/>
              </a:lnSpc>
              <a:spcBef>
                <a:spcPts val="0"/>
              </a:spcBef>
              <a:spcAft>
                <a:spcPts val="0"/>
              </a:spcAft>
              <a:buClr>
                <a:schemeClr val="lt1"/>
              </a:buClr>
              <a:buSzPts val="4800"/>
              <a:buFont typeface="Arial"/>
              <a:buNone/>
            </a:pPr>
            <a:r>
              <a:rPr lang="en-US" sz="4800" b="0" i="0" u="none" strike="noStrike" cap="none">
                <a:solidFill>
                  <a:schemeClr val="lt1"/>
                </a:solidFill>
                <a:latin typeface="Arial"/>
                <a:ea typeface="Arial"/>
                <a:cs typeface="Arial"/>
                <a:sym typeface="Arial"/>
              </a:rPr>
              <a:t>EXPLAIN</a:t>
            </a:r>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pic>
        <p:nvPicPr>
          <p:cNvPr id="176" name="Google Shape;176;p9">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0" y="1676"/>
            <a:ext cx="12192000" cy="6865152"/>
          </a:xfrm>
          <a:prstGeom prst="rect">
            <a:avLst/>
          </a:prstGeom>
          <a:noFill/>
          <a:ln>
            <a:noFill/>
          </a:ln>
        </p:spPr>
      </p:pic>
      <p:sp>
        <p:nvSpPr>
          <p:cNvPr id="177" name="Google Shape;177;p9"/>
          <p:cNvSpPr txBox="1">
            <a:spLocks noGrp="1"/>
          </p:cNvSpPr>
          <p:nvPr>
            <p:ph type="title" idx="4294967295"/>
          </p:nvPr>
        </p:nvSpPr>
        <p:spPr>
          <a:xfrm>
            <a:off x="2296631" y="160170"/>
            <a:ext cx="7587213" cy="120028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lt1"/>
              </a:buClr>
              <a:buSzPts val="3200"/>
              <a:buFont typeface="Arial"/>
              <a:buNone/>
            </a:pPr>
            <a:r>
              <a:rPr lang="en-US" sz="3600" b="0" i="0" u="none" strike="noStrike" cap="none" dirty="0">
                <a:solidFill>
                  <a:schemeClr val="lt1"/>
                </a:solidFill>
                <a:latin typeface="Arial"/>
                <a:ea typeface="Arial"/>
                <a:cs typeface="Arial"/>
                <a:sym typeface="Arial"/>
              </a:rPr>
              <a:t>A. Can you identify this location using your recorded observations?</a:t>
            </a:r>
            <a:endParaRPr sz="3600" dirty="0"/>
          </a:p>
        </p:txBody>
      </p:sp>
      <p:pic>
        <p:nvPicPr>
          <p:cNvPr id="178" name="Google Shape;178;p9" descr="Sand is mostly dark grey with some white and tan grains. It is a mix of grain sizes, from 1 mm to rocks about 2.5 cm long. Grains are a mix of rounded, angular and irregular shapes."/>
          <p:cNvPicPr preferRelativeResize="0"/>
          <p:nvPr/>
        </p:nvPicPr>
        <p:blipFill rotWithShape="1">
          <a:blip r:embed="rId4">
            <a:alphaModFix/>
          </a:blip>
          <a:srcRect l="7442" r="4700" b="12888"/>
          <a:stretch/>
        </p:blipFill>
        <p:spPr>
          <a:xfrm>
            <a:off x="4706679" y="1628246"/>
            <a:ext cx="7485321" cy="5228078"/>
          </a:xfrm>
          <a:prstGeom prst="rect">
            <a:avLst/>
          </a:prstGeom>
          <a:noFill/>
          <a:ln>
            <a:noFill/>
          </a:ln>
        </p:spPr>
      </p:pic>
      <p:sp>
        <p:nvSpPr>
          <p:cNvPr id="179" name="Google Shape;179;p9"/>
          <p:cNvSpPr txBox="1">
            <a:spLocks noGrp="1"/>
          </p:cNvSpPr>
          <p:nvPr>
            <p:ph type="body" idx="1"/>
          </p:nvPr>
        </p:nvSpPr>
        <p:spPr>
          <a:xfrm>
            <a:off x="344244" y="2038249"/>
            <a:ext cx="4251383" cy="3620272"/>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Clr>
                <a:schemeClr val="lt1"/>
              </a:buClr>
              <a:buSzPts val="2500"/>
              <a:buChar char="•"/>
            </a:pPr>
            <a:r>
              <a:rPr lang="en-US" sz="2500" dirty="0">
                <a:solidFill>
                  <a:schemeClr val="lt1"/>
                </a:solidFill>
                <a:latin typeface="Arial"/>
                <a:ea typeface="Arial"/>
                <a:cs typeface="Arial"/>
                <a:sym typeface="Arial"/>
              </a:rPr>
              <a:t>Color?</a:t>
            </a:r>
            <a:endParaRPr dirty="0"/>
          </a:p>
          <a:p>
            <a:pPr marL="228600" lvl="0" indent="-228600" algn="l" rtl="0">
              <a:lnSpc>
                <a:spcPct val="90000"/>
              </a:lnSpc>
              <a:spcBef>
                <a:spcPts val="1000"/>
              </a:spcBef>
              <a:spcAft>
                <a:spcPts val="0"/>
              </a:spcAft>
              <a:buClr>
                <a:schemeClr val="lt1"/>
              </a:buClr>
              <a:buSzPts val="2500"/>
              <a:buChar char="•"/>
            </a:pPr>
            <a:r>
              <a:rPr lang="en-US" sz="2500" dirty="0">
                <a:solidFill>
                  <a:schemeClr val="lt1"/>
                </a:solidFill>
                <a:latin typeface="Arial"/>
                <a:ea typeface="Arial"/>
                <a:cs typeface="Arial"/>
                <a:sym typeface="Arial"/>
              </a:rPr>
              <a:t>Grain size?</a:t>
            </a:r>
            <a:endParaRPr dirty="0"/>
          </a:p>
          <a:p>
            <a:pPr marL="228600" lvl="0" indent="-228600" algn="l" rtl="0">
              <a:lnSpc>
                <a:spcPct val="90000"/>
              </a:lnSpc>
              <a:spcBef>
                <a:spcPts val="1000"/>
              </a:spcBef>
              <a:spcAft>
                <a:spcPts val="0"/>
              </a:spcAft>
              <a:buClr>
                <a:schemeClr val="lt1"/>
              </a:buClr>
              <a:buSzPts val="2500"/>
              <a:buChar char="•"/>
            </a:pPr>
            <a:r>
              <a:rPr lang="en-US" sz="2500" dirty="0">
                <a:solidFill>
                  <a:schemeClr val="lt1"/>
                </a:solidFill>
                <a:latin typeface="Arial"/>
                <a:ea typeface="Arial"/>
                <a:cs typeface="Arial"/>
                <a:sym typeface="Arial"/>
              </a:rPr>
              <a:t>Shape?</a:t>
            </a:r>
            <a:endParaRPr dirty="0"/>
          </a:p>
          <a:p>
            <a:pPr marL="228600" lvl="0" indent="-228600" algn="l" rtl="0">
              <a:lnSpc>
                <a:spcPct val="90000"/>
              </a:lnSpc>
              <a:spcBef>
                <a:spcPts val="1000"/>
              </a:spcBef>
              <a:spcAft>
                <a:spcPts val="0"/>
              </a:spcAft>
              <a:buClr>
                <a:schemeClr val="lt1"/>
              </a:buClr>
              <a:buSzPts val="2500"/>
              <a:buChar char="•"/>
            </a:pPr>
            <a:r>
              <a:rPr lang="en-US" sz="2500" dirty="0">
                <a:solidFill>
                  <a:schemeClr val="lt1"/>
                </a:solidFill>
                <a:latin typeface="Arial"/>
                <a:ea typeface="Arial"/>
                <a:cs typeface="Arial"/>
                <a:sym typeface="Arial"/>
              </a:rPr>
              <a:t>Source?</a:t>
            </a:r>
            <a:endParaRPr dirty="0"/>
          </a:p>
          <a:p>
            <a:pPr marL="228600" lvl="0" indent="-228600" algn="l" rtl="0">
              <a:lnSpc>
                <a:spcPct val="120000"/>
              </a:lnSpc>
              <a:spcBef>
                <a:spcPts val="1000"/>
              </a:spcBef>
              <a:spcAft>
                <a:spcPts val="0"/>
              </a:spcAft>
              <a:buClr>
                <a:schemeClr val="lt1"/>
              </a:buClr>
              <a:buSzPts val="2500"/>
              <a:buChar char="•"/>
            </a:pPr>
            <a:r>
              <a:rPr lang="en-US" sz="2500" dirty="0" err="1">
                <a:solidFill>
                  <a:schemeClr val="lt1"/>
                </a:solidFill>
                <a:latin typeface="Arial"/>
                <a:ea typeface="Arial"/>
                <a:cs typeface="Arial"/>
                <a:sym typeface="Arial"/>
              </a:rPr>
              <a:t>Wai’uli</a:t>
            </a:r>
            <a:r>
              <a:rPr lang="en-US" sz="2500" dirty="0">
                <a:solidFill>
                  <a:schemeClr val="lt1"/>
                </a:solidFill>
                <a:latin typeface="Arial"/>
                <a:ea typeface="Arial"/>
                <a:cs typeface="Arial"/>
                <a:sym typeface="Arial"/>
              </a:rPr>
              <a:t> Beach (#2), </a:t>
            </a:r>
            <a:r>
              <a:rPr lang="en-US" sz="2500" dirty="0" err="1">
                <a:solidFill>
                  <a:schemeClr val="lt1"/>
                </a:solidFill>
                <a:latin typeface="Arial"/>
                <a:ea typeface="Arial"/>
                <a:cs typeface="Arial"/>
                <a:sym typeface="Arial"/>
              </a:rPr>
              <a:t>Hawai</a:t>
            </a:r>
            <a:r>
              <a:rPr lang="en-US" sz="2500" dirty="0" err="1">
                <a:solidFill>
                  <a:schemeClr val="lt1"/>
                </a:solidFill>
                <a:latin typeface="Arial" panose="020B0604020202020204" pitchFamily="34" charset="0"/>
                <a:ea typeface="Arial"/>
                <a:cs typeface="Arial" panose="020B0604020202020204" pitchFamily="34" charset="0"/>
                <a:sym typeface="Arial"/>
              </a:rPr>
              <a:t>ʻ</a:t>
            </a:r>
            <a:r>
              <a:rPr lang="en-US" sz="2500" dirty="0" err="1">
                <a:solidFill>
                  <a:schemeClr val="lt1"/>
                </a:solidFill>
                <a:latin typeface="Arial"/>
                <a:ea typeface="Arial"/>
                <a:cs typeface="Arial"/>
                <a:sym typeface="Arial"/>
              </a:rPr>
              <a:t>i</a:t>
            </a:r>
            <a:r>
              <a:rPr lang="en-US" sz="2500" dirty="0">
                <a:solidFill>
                  <a:schemeClr val="lt1"/>
                </a:solidFill>
                <a:latin typeface="Arial"/>
                <a:ea typeface="Arial"/>
                <a:cs typeface="Arial"/>
                <a:sym typeface="Arial"/>
              </a:rPr>
              <a:t> Island, near Hawaiian Islands Humpback Whale National Marine Sanctuary!</a:t>
            </a:r>
            <a:br>
              <a:rPr lang="en-US" sz="2500" dirty="0">
                <a:solidFill>
                  <a:schemeClr val="lt1"/>
                </a:solidFill>
                <a:latin typeface="Arial"/>
                <a:ea typeface="Arial"/>
                <a:cs typeface="Arial"/>
                <a:sym typeface="Arial"/>
              </a:rPr>
            </a:br>
            <a:br>
              <a:rPr lang="en-US" sz="2500" dirty="0">
                <a:solidFill>
                  <a:schemeClr val="lt1"/>
                </a:solidFill>
                <a:latin typeface="Arial"/>
                <a:ea typeface="Arial"/>
                <a:cs typeface="Arial"/>
                <a:sym typeface="Arial"/>
              </a:rPr>
            </a:br>
            <a:endParaRPr sz="2500" dirty="0">
              <a:solidFill>
                <a:schemeClr val="lt1"/>
              </a:solidFill>
              <a:latin typeface="Arial"/>
              <a:ea typeface="Arial"/>
              <a:cs typeface="Arial"/>
              <a:sym typeface="Arial"/>
            </a:endParaRPr>
          </a:p>
          <a:p>
            <a:pPr marL="228600" lvl="0" indent="-69850" algn="l" rtl="0">
              <a:lnSpc>
                <a:spcPct val="90000"/>
              </a:lnSpc>
              <a:spcBef>
                <a:spcPts val="1000"/>
              </a:spcBef>
              <a:spcAft>
                <a:spcPts val="0"/>
              </a:spcAft>
              <a:buClr>
                <a:schemeClr val="dk1"/>
              </a:buClr>
              <a:buSzPts val="2500"/>
              <a:buNone/>
            </a:pPr>
            <a:endParaRPr sz="2500" dirty="0">
              <a:latin typeface="Arial"/>
              <a:ea typeface="Arial"/>
              <a:cs typeface="Arial"/>
              <a:sym typeface="Arial"/>
            </a:endParaRPr>
          </a:p>
          <a:p>
            <a:pPr marL="228600" lvl="0" indent="-69850" algn="l" rtl="0">
              <a:lnSpc>
                <a:spcPct val="90000"/>
              </a:lnSpc>
              <a:spcBef>
                <a:spcPts val="1000"/>
              </a:spcBef>
              <a:spcAft>
                <a:spcPts val="0"/>
              </a:spcAft>
              <a:buClr>
                <a:schemeClr val="dk1"/>
              </a:buClr>
              <a:buSzPts val="2500"/>
              <a:buNone/>
            </a:pPr>
            <a:endParaRPr sz="2500" dirty="0">
              <a:latin typeface="Arial"/>
              <a:ea typeface="Arial"/>
              <a:cs typeface="Arial"/>
              <a:sym typeface="Arial"/>
            </a:endParaRPr>
          </a:p>
        </p:txBody>
      </p:sp>
      <p:grpSp>
        <p:nvGrpSpPr>
          <p:cNvPr id="180" name="Google Shape;180;p9" descr="Map of Hawai'i Island showing the location of Wai'uli Beach on the east side of the island, in Hilo Bay"/>
          <p:cNvGrpSpPr/>
          <p:nvPr/>
        </p:nvGrpSpPr>
        <p:grpSpPr>
          <a:xfrm>
            <a:off x="5244561" y="1628246"/>
            <a:ext cx="8429941" cy="5241529"/>
            <a:chOff x="838200" y="1577924"/>
            <a:chExt cx="9814560" cy="6102451"/>
          </a:xfrm>
        </p:grpSpPr>
        <p:pic>
          <p:nvPicPr>
            <p:cNvPr id="181" name="Google Shape;181;p9"/>
            <p:cNvPicPr preferRelativeResize="0"/>
            <p:nvPr/>
          </p:nvPicPr>
          <p:blipFill rotWithShape="1">
            <a:blip r:embed="rId5">
              <a:alphaModFix/>
            </a:blip>
            <a:srcRect/>
            <a:stretch/>
          </p:blipFill>
          <p:spPr>
            <a:xfrm>
              <a:off x="838200" y="1577924"/>
              <a:ext cx="7404955" cy="6102451"/>
            </a:xfrm>
            <a:prstGeom prst="rect">
              <a:avLst/>
            </a:prstGeom>
            <a:noFill/>
            <a:ln>
              <a:noFill/>
            </a:ln>
          </p:spPr>
        </p:pic>
        <p:cxnSp>
          <p:nvCxnSpPr>
            <p:cNvPr id="182" name="Google Shape;182;p9"/>
            <p:cNvCxnSpPr/>
            <p:nvPr/>
          </p:nvCxnSpPr>
          <p:spPr>
            <a:xfrm flipH="1">
              <a:off x="5989079" y="3841026"/>
              <a:ext cx="335521" cy="126369"/>
            </a:xfrm>
            <a:prstGeom prst="straightConnector1">
              <a:avLst/>
            </a:prstGeom>
            <a:solidFill>
              <a:schemeClr val="accent1"/>
            </a:solidFill>
            <a:ln w="28575" cap="flat" cmpd="sng">
              <a:solidFill>
                <a:srgbClr val="C00000"/>
              </a:solidFill>
              <a:prstDash val="solid"/>
              <a:round/>
              <a:headEnd type="none" w="sm" len="sm"/>
              <a:tailEnd type="triangle" w="med" len="med"/>
            </a:ln>
          </p:spPr>
        </p:cxnSp>
        <p:cxnSp>
          <p:nvCxnSpPr>
            <p:cNvPr id="183" name="Google Shape;183;p9"/>
            <p:cNvCxnSpPr/>
            <p:nvPr/>
          </p:nvCxnSpPr>
          <p:spPr>
            <a:xfrm flipH="1">
              <a:off x="6461760" y="2723406"/>
              <a:ext cx="1219200" cy="476994"/>
            </a:xfrm>
            <a:prstGeom prst="straightConnector1">
              <a:avLst/>
            </a:prstGeom>
            <a:solidFill>
              <a:schemeClr val="accent1"/>
            </a:solidFill>
            <a:ln w="28575" cap="flat" cmpd="sng">
              <a:solidFill>
                <a:srgbClr val="C00000"/>
              </a:solidFill>
              <a:prstDash val="solid"/>
              <a:round/>
              <a:headEnd type="none" w="sm" len="sm"/>
              <a:tailEnd type="triangle" w="med" len="med"/>
            </a:ln>
          </p:spPr>
        </p:cxnSp>
        <p:sp>
          <p:nvSpPr>
            <p:cNvPr id="184" name="Google Shape;184;p9"/>
            <p:cNvSpPr txBox="1"/>
            <p:nvPr/>
          </p:nvSpPr>
          <p:spPr>
            <a:xfrm>
              <a:off x="2819400" y="2438400"/>
              <a:ext cx="7833360" cy="42994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dk1"/>
                </a:buClr>
                <a:buSzPts val="1800"/>
                <a:buFont typeface="Arial"/>
                <a:buNone/>
              </a:pPr>
              <a:r>
                <a:rPr lang="en-US" sz="1800" dirty="0" err="1">
                  <a:solidFill>
                    <a:schemeClr val="dk1"/>
                  </a:solidFill>
                  <a:latin typeface="Arial"/>
                  <a:ea typeface="Arial"/>
                  <a:cs typeface="Arial"/>
                  <a:sym typeface="Arial"/>
                </a:rPr>
                <a:t>Hawai</a:t>
              </a:r>
              <a:r>
                <a:rPr lang="en-US" sz="1800" dirty="0" err="1">
                  <a:solidFill>
                    <a:schemeClr val="dk1"/>
                  </a:solidFill>
                  <a:latin typeface="Arial" panose="020B0604020202020204" pitchFamily="34" charset="0"/>
                  <a:cs typeface="Arial" panose="020B0604020202020204" pitchFamily="34" charset="0"/>
                  <a:sym typeface="Arial"/>
                </a:rPr>
                <a:t>ʻ</a:t>
              </a:r>
              <a:r>
                <a:rPr lang="en-US" sz="1800" dirty="0" err="1">
                  <a:solidFill>
                    <a:schemeClr val="dk1"/>
                  </a:solidFill>
                  <a:latin typeface="Arial"/>
                  <a:ea typeface="Arial"/>
                  <a:cs typeface="Arial"/>
                  <a:sym typeface="Arial"/>
                </a:rPr>
                <a:t>i</a:t>
              </a:r>
              <a:r>
                <a:rPr lang="en-US" sz="1800" dirty="0">
                  <a:solidFill>
                    <a:schemeClr val="dk1"/>
                  </a:solidFill>
                  <a:latin typeface="Arial"/>
                  <a:ea typeface="Arial"/>
                  <a:cs typeface="Arial"/>
                  <a:sym typeface="Arial"/>
                </a:rPr>
                <a:t> Island</a:t>
              </a:r>
              <a:endParaRPr dirty="0"/>
            </a:p>
          </p:txBody>
        </p:sp>
        <p:sp>
          <p:nvSpPr>
            <p:cNvPr id="185" name="Google Shape;185;p9"/>
            <p:cNvSpPr txBox="1"/>
            <p:nvPr/>
          </p:nvSpPr>
          <p:spPr>
            <a:xfrm>
              <a:off x="6165213" y="3668768"/>
              <a:ext cx="1506573" cy="52322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dk1"/>
                </a:buClr>
                <a:buSzPts val="1400"/>
                <a:buFont typeface="Arial"/>
                <a:buNone/>
              </a:pPr>
              <a:r>
                <a:rPr lang="en-US" sz="1400">
                  <a:solidFill>
                    <a:schemeClr val="dk1"/>
                  </a:solidFill>
                  <a:latin typeface="Arial"/>
                  <a:ea typeface="Arial"/>
                  <a:cs typeface="Arial"/>
                  <a:sym typeface="Arial"/>
                </a:rPr>
                <a:t>Wai’uli Beach,</a:t>
              </a:r>
              <a:br>
                <a:rPr lang="en-US" sz="1400">
                  <a:solidFill>
                    <a:schemeClr val="dk1"/>
                  </a:solidFill>
                  <a:latin typeface="Arial"/>
                  <a:ea typeface="Arial"/>
                  <a:cs typeface="Arial"/>
                  <a:sym typeface="Arial"/>
                </a:rPr>
              </a:br>
              <a:r>
                <a:rPr lang="en-US" sz="1400">
                  <a:solidFill>
                    <a:schemeClr val="dk1"/>
                  </a:solidFill>
                  <a:latin typeface="Arial"/>
                  <a:ea typeface="Arial"/>
                  <a:cs typeface="Arial"/>
                  <a:sym typeface="Arial"/>
                </a:rPr>
                <a:t>Hilo Bay </a:t>
              </a:r>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9">
                                            <p:txEl>
                                              <p:pRg st="0" end="0"/>
                                            </p:txEl>
                                          </p:spTgt>
                                        </p:tgtEl>
                                        <p:attrNameLst>
                                          <p:attrName>style.visibility</p:attrName>
                                        </p:attrNameLst>
                                      </p:cBhvr>
                                      <p:to>
                                        <p:strVal val="visible"/>
                                      </p:to>
                                    </p:set>
                                    <p:animEffect transition="in" filter="fade">
                                      <p:cBhvr>
                                        <p:cTn id="7" dur="500"/>
                                        <p:tgtEl>
                                          <p:spTgt spid="17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79">
                                            <p:txEl>
                                              <p:pRg st="1" end="1"/>
                                            </p:txEl>
                                          </p:spTgt>
                                        </p:tgtEl>
                                        <p:attrNameLst>
                                          <p:attrName>style.visibility</p:attrName>
                                        </p:attrNameLst>
                                      </p:cBhvr>
                                      <p:to>
                                        <p:strVal val="visible"/>
                                      </p:to>
                                    </p:set>
                                    <p:animEffect transition="in" filter="fade">
                                      <p:cBhvr>
                                        <p:cTn id="12" dur="500"/>
                                        <p:tgtEl>
                                          <p:spTgt spid="17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79">
                                            <p:txEl>
                                              <p:pRg st="2" end="2"/>
                                            </p:txEl>
                                          </p:spTgt>
                                        </p:tgtEl>
                                        <p:attrNameLst>
                                          <p:attrName>style.visibility</p:attrName>
                                        </p:attrNameLst>
                                      </p:cBhvr>
                                      <p:to>
                                        <p:strVal val="visible"/>
                                      </p:to>
                                    </p:set>
                                    <p:animEffect transition="in" filter="fade">
                                      <p:cBhvr>
                                        <p:cTn id="17" dur="500"/>
                                        <p:tgtEl>
                                          <p:spTgt spid="17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79">
                                            <p:txEl>
                                              <p:pRg st="3" end="3"/>
                                            </p:txEl>
                                          </p:spTgt>
                                        </p:tgtEl>
                                        <p:attrNameLst>
                                          <p:attrName>style.visibility</p:attrName>
                                        </p:attrNameLst>
                                      </p:cBhvr>
                                      <p:to>
                                        <p:strVal val="visible"/>
                                      </p:to>
                                    </p:set>
                                    <p:animEffect transition="in" filter="fade">
                                      <p:cBhvr>
                                        <p:cTn id="22" dur="500"/>
                                        <p:tgtEl>
                                          <p:spTgt spid="179">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79">
                                            <p:txEl>
                                              <p:pRg st="4" end="4"/>
                                            </p:txEl>
                                          </p:spTgt>
                                        </p:tgtEl>
                                        <p:attrNameLst>
                                          <p:attrName>style.visibility</p:attrName>
                                        </p:attrNameLst>
                                      </p:cBhvr>
                                      <p:to>
                                        <p:strVal val="visible"/>
                                      </p:to>
                                    </p:set>
                                    <p:animEffect transition="in" filter="fade">
                                      <p:cBhvr>
                                        <p:cTn id="27" dur="500"/>
                                        <p:tgtEl>
                                          <p:spTgt spid="179">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80"/>
                                        </p:tgtEl>
                                        <p:attrNameLst>
                                          <p:attrName>style.visibility</p:attrName>
                                        </p:attrNameLst>
                                      </p:cBhvr>
                                      <p:to>
                                        <p:strVal val="visible"/>
                                      </p:to>
                                    </p:set>
                                    <p:animEffect transition="in" filter="fade">
                                      <p:cBhvr>
                                        <p:cTn id="32" dur="500"/>
                                        <p:tgtEl>
                                          <p:spTgt spid="1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1399</TotalTime>
  <Words>2049</Words>
  <Application>Microsoft Office PowerPoint</Application>
  <PresentationFormat>Widescreen</PresentationFormat>
  <Paragraphs>222</Paragraphs>
  <Slides>28</Slides>
  <Notes>28</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28</vt:i4>
      </vt:variant>
    </vt:vector>
  </HeadingPairs>
  <TitlesOfParts>
    <vt:vector size="32" baseType="lpstr">
      <vt:lpstr>Arial</vt:lpstr>
      <vt:lpstr>Calibri</vt:lpstr>
      <vt:lpstr>Open Sans</vt:lpstr>
      <vt:lpstr>Office Theme</vt:lpstr>
      <vt:lpstr>Sifting Sanctuary Sands</vt:lpstr>
      <vt:lpstr>Magnified sand from Hawaiʻi</vt:lpstr>
      <vt:lpstr>Sand Types  SO many types of sand around the world!  How could you describe and classify it?</vt:lpstr>
      <vt:lpstr>How can size help us classify rocks and sand?</vt:lpstr>
      <vt:lpstr>How can shape help us classify sand?</vt:lpstr>
      <vt:lpstr>EXPLORE</vt:lpstr>
      <vt:lpstr>Let’s Go to the Beach! Sand Sites to “Visit”</vt:lpstr>
      <vt:lpstr>EXPLAIN</vt:lpstr>
      <vt:lpstr>A. Can you identify this location using your recorded observations?</vt:lpstr>
      <vt:lpstr>B. Where’s this beach?</vt:lpstr>
      <vt:lpstr>C. Where’s this beach?</vt:lpstr>
      <vt:lpstr>D. Where’s this beach?</vt:lpstr>
      <vt:lpstr>E. Where is this sand from?</vt:lpstr>
      <vt:lpstr>F. Where’s this beach?</vt:lpstr>
      <vt:lpstr>G. Where’s this beach?</vt:lpstr>
      <vt:lpstr>H. Where is this sand from?</vt:lpstr>
      <vt:lpstr>I. Where’s this beach?</vt:lpstr>
      <vt:lpstr>What kinds of organisms can live in sand?</vt:lpstr>
      <vt:lpstr>What can observations of sand and rocks tell us about their source(s)?</vt:lpstr>
      <vt:lpstr>What forces create sands?</vt:lpstr>
      <vt:lpstr>Is this a high or low energy environment? </vt:lpstr>
      <vt:lpstr> What type of rock is being formed?</vt:lpstr>
      <vt:lpstr>What are the 3 main types of rock?</vt:lpstr>
      <vt:lpstr>What’s the rock cycle?</vt:lpstr>
      <vt:lpstr>How does the water cycle impact sediments?</vt:lpstr>
      <vt:lpstr>Learn More</vt:lpstr>
      <vt:lpstr> Funding support provided by:  National Geographic Society  +     Created by: Rick Reynolds, M.S.Ed. + Krista Reynolds, MLIS, M.Ed. Engaging Every Student In collaboration with NOAA’s Office of National Marine Sanctuaries, National Marine Sanctuary Foundation and National Geographic Society   </vt:lpstr>
      <vt:lpstr> Contact  Tracy Hajduk  National Education Coordinator Office of National Marine Sanctuaries National Oceanic and Atmospheric Administration Phone: 240-533-0663 Email: sanctuary.education@noaa.gov</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Sifting Sanctuary Sands</dc:title>
  <dc:creator>Gabriella Valderrama</dc:creator>
  <cp:lastModifiedBy>rick R</cp:lastModifiedBy>
  <cp:revision>27</cp:revision>
  <dcterms:created xsi:type="dcterms:W3CDTF">2017-11-15T18:14:59Z</dcterms:created>
  <dcterms:modified xsi:type="dcterms:W3CDTF">2023-09-06T15:20:49Z</dcterms:modified>
</cp:coreProperties>
</file>