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ikVISO23LA3hXGmFYSPP8QiLgsY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26"/>
  </p:normalViewPr>
  <p:slideViewPr>
    <p:cSldViewPr snapToGrid="0">
      <p:cViewPr varScale="1">
        <p:scale>
          <a:sx n="121" d="100"/>
          <a:sy n="121" d="100"/>
        </p:scale>
        <p:origin x="1904"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a:t>
            </a:fld>
            <a:endParaRPr/>
          </a:p>
        </p:txBody>
      </p:sp>
      <p:sp>
        <p:nvSpPr>
          <p:cNvPr id="93" name="Google Shape;9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Welcome slide, can introduce self here.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10</a:t>
            </a:fld>
            <a:endParaRPr/>
          </a:p>
        </p:txBody>
      </p:sp>
      <p:sp>
        <p:nvSpPr>
          <p:cNvPr id="183" name="Google Shape;18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4" name="Google Shape;184;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None/>
            </a:pPr>
            <a:r>
              <a:rPr lang="en-US">
                <a:solidFill>
                  <a:srgbClr val="000000"/>
                </a:solidFill>
              </a:rPr>
              <a:t>They keep the seafloor stable and stops the land from washing away.</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Without seagrass holding the seafloor together, most areas where we currently live would look like a sandy beach and be too soft to even build houses on. Seagrass meadows also help make our ocean waters cleaner and clearer, by filtering out and trapping dirt and other sediments. Do you eat fish or seafood? Seagrass meadows are important for the health of many sea creatures that humans eat!</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Pictures Courtesy of: NOAA, Photo: ANDREW WEST/THE NEWS-PRESS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11</a:t>
            </a:fld>
            <a:endParaRPr/>
          </a:p>
        </p:txBody>
      </p:sp>
      <p:sp>
        <p:nvSpPr>
          <p:cNvPr id="193" name="Google Shape;19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 name="Google Shape;194;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What is a mangrove forest?</a:t>
            </a:r>
            <a:endParaRPr/>
          </a:p>
          <a:p>
            <a:pPr marL="0" lvl="0" indent="0" algn="l" rtl="0">
              <a:spcBef>
                <a:spcPts val="0"/>
              </a:spcBef>
              <a:spcAft>
                <a:spcPts val="0"/>
              </a:spcAft>
              <a:buSzPts val="1800"/>
              <a:buNone/>
            </a:pPr>
            <a:endParaRPr>
              <a:solidFill>
                <a:srgbClr val="000000"/>
              </a:solidFill>
            </a:endParaRPr>
          </a:p>
          <a:p>
            <a:pPr marL="0" lvl="0" indent="0" algn="l" rtl="0">
              <a:spcBef>
                <a:spcPts val="0"/>
              </a:spcBef>
              <a:spcAft>
                <a:spcPts val="0"/>
              </a:spcAft>
              <a:buClr>
                <a:srgbClr val="000000"/>
              </a:buClr>
              <a:buSzPts val="1800"/>
              <a:buNone/>
            </a:pPr>
            <a:r>
              <a:rPr lang="en-US">
                <a:solidFill>
                  <a:srgbClr val="000000"/>
                </a:solidFill>
              </a:rPr>
              <a:t>Mangrove trees grow only in warm, slow moving waters. Many of these trees appear to be standing on stilts because of their thick tangle of roots. One type of mangrove, called the black mangrove (photo on the left), has tall roots that act like snorkels and help the tree breathe during high tide.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Mangroves cover a large part of the shores within the Florida Keys National Marine Sanctuary. The tangled roots of the trees also provide food, shelter, and protection for many types of fish, birds, and mammals, especially juvaniles. Fishermen also rely on mangroves since these areas allow fish to become large and healthy just like seagrass beds.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Pictures Courtesy of: NOAA, David Ruck (roots with birds)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12</a:t>
            </a:fld>
            <a:endParaRPr/>
          </a:p>
        </p:txBody>
      </p:sp>
      <p:sp>
        <p:nvSpPr>
          <p:cNvPr id="204" name="Google Shape;20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5" name="Google Shape;205;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Why is it important (to people and the sanctuary)</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Mangroves are very similar to seagrasses in the way they affect the ocean. The roots of mangroves help slow down powerful waves and prevent beaches from eroding, or being washed away. They are also filters that remove pollution, trap dirt and sand (sediments), and absorb extra nutrients in the water, which makes the surrounding ocean waters much cleaner and clearer. The tree canopy is also important to nesting and roosting birds.</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Pictures Courtesy of: NOAA, David Ruck (roots with birds)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13</a:t>
            </a:fld>
            <a:endParaRPr/>
          </a:p>
        </p:txBody>
      </p:sp>
      <p:sp>
        <p:nvSpPr>
          <p:cNvPr id="213" name="Google Shape;21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 name="Google Shape;214;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When habitats are interconnected it means that they work together. Imagine streets near your home-- they connect you to your neighbors, friends, school, and to the things you like doing, such as diving. Habitats in Florida Keys National Marine Sanctuary are connected. Seagrass beds and mangrove forests help to filter the ocean and keep coral reefs clean and clear. Both mangrove forests and coral reefs are like nurseries to little baby fish that grow up to impact the larger ocean. All these habitats have a roll to play in keeping the ocean and the creatures that live there healthy.</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Photo Credits: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Grouper- Alicia Farrer/NOAA</a:t>
            </a:r>
            <a:endParaRPr/>
          </a:p>
          <a:p>
            <a:pPr marL="0" lvl="0" indent="0" algn="l" rtl="0">
              <a:spcBef>
                <a:spcPts val="0"/>
              </a:spcBef>
              <a:spcAft>
                <a:spcPts val="0"/>
              </a:spcAft>
              <a:buSzPts val="1800"/>
              <a:buNone/>
            </a:pPr>
            <a:r>
              <a:rPr lang="en-US"/>
              <a:t>Pilar Coral- Bill Precht/NOAA</a:t>
            </a:r>
            <a:endParaRPr/>
          </a:p>
          <a:p>
            <a:pPr marL="0" lvl="0" indent="0" algn="l" rtl="0">
              <a:spcBef>
                <a:spcPts val="0"/>
              </a:spcBef>
              <a:spcAft>
                <a:spcPts val="0"/>
              </a:spcAft>
              <a:buSzPts val="1800"/>
              <a:buNone/>
            </a:pPr>
            <a:r>
              <a:rPr lang="en-US"/>
              <a:t>Snowy Egret- Nancy Diersing/NOAA</a:t>
            </a:r>
            <a:endParaRPr/>
          </a:p>
          <a:p>
            <a:pPr marL="0" lvl="0" indent="0" algn="l" rtl="0">
              <a:spcBef>
                <a:spcPts val="0"/>
              </a:spcBef>
              <a:spcAft>
                <a:spcPts val="0"/>
              </a:spcAft>
              <a:buSzPts val="1800"/>
              <a:buNone/>
            </a:pPr>
            <a:r>
              <a:rPr lang="en-US"/>
              <a:t>Keys Deer- US Fish and Wildlife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14</a:t>
            </a:fld>
            <a:endParaRPr/>
          </a:p>
        </p:txBody>
      </p:sp>
      <p:sp>
        <p:nvSpPr>
          <p:cNvPr id="224" name="Google Shape;22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We Need Guardians!</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These habitats are beautiful and special to all the inhabitants of the Florida Keys, both people and animals alike. Our sanctuary deserves to be protected and preserved so that everyone can enjoy it now and in the future.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Pictures Courtesy of: NOAA</a:t>
            </a:r>
            <a:br>
              <a:rPr lang="en-US"/>
            </a:b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15</a:t>
            </a:fld>
            <a:endParaRPr/>
          </a:p>
        </p:txBody>
      </p:sp>
      <p:sp>
        <p:nvSpPr>
          <p:cNvPr id="237" name="Google Shape;23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8" name="Google Shape;238;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One threat to Florida Keys National Marine Sanctuary is marine debris.</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Have student watch NOAA’s Ocean Today Trash Talk video: What is Marine Debris?</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https://www.youtube.com/watch?v=FfSFKEM5Psc</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Pictures Courtesy of: NOAA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16</a:t>
            </a:fld>
            <a:endParaRPr/>
          </a:p>
        </p:txBody>
      </p:sp>
      <p:sp>
        <p:nvSpPr>
          <p:cNvPr id="245" name="Google Shape;24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6" name="Google Shape;246;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Ask students: What is marine debris?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(read responses and have students raise their had for the answer that they think is correct)</a:t>
            </a:r>
            <a:endParaRPr/>
          </a:p>
          <a:p>
            <a:pPr marL="0" lvl="0" indent="0" algn="l" rtl="0">
              <a:spcBef>
                <a:spcPts val="0"/>
              </a:spcBef>
              <a:spcAft>
                <a:spcPts val="0"/>
              </a:spcAft>
              <a:buSzPts val="1800"/>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17</a:t>
            </a:fld>
            <a:endParaRPr/>
          </a:p>
        </p:txBody>
      </p:sp>
      <p:sp>
        <p:nvSpPr>
          <p:cNvPr id="253" name="Google Shape;253;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4" name="Google Shape;254;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Trash like plastics, metals, rubber, paper, textiles, derelict (unusable) fishing gear, vessels, and other lost or discarded items enter the ocean every day, making marine debris one of the largest sources of marine pollution.</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Pictures Courtesy of: NOAA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18</a:t>
            </a:fld>
            <a:endParaRPr/>
          </a:p>
        </p:txBody>
      </p:sp>
      <p:sp>
        <p:nvSpPr>
          <p:cNvPr id="265" name="Google Shape;26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6" name="Google Shape;266;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Marine debris can come from both the land and the ocean, but both sources come from humans who do not properly dispose of their gear or other waste.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Trash like plastics, metals, rubber, paper, textiles, derelict (unusable) fishing gear, vessels, and other lost or discarded items enter the ocean every day, making marine debris one of the largest sources of marine pollution.</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In the Florida Keys, large and heavy debris like nets, tires and old fishing traps, can crush and damage coral, seagrass beds, and mangrove trees.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19</a:t>
            </a:fld>
            <a:endParaRPr/>
          </a:p>
        </p:txBody>
      </p:sp>
      <p:sp>
        <p:nvSpPr>
          <p:cNvPr id="276" name="Google Shape;27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7" name="Google Shape;277;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How does it affect reefs, seagrass beds, and mangroves?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Lost or thrown out nets can break off coral pieces, trap fish and other marine life, and can disturb the reef when it settles on the seafloor or on seagrass beds. Large tangled up nets or rope can also become caught in mangrove roots, trap animals and keep the tree from being able to breathe during high tide.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Marine debris is also bad for humans. It makes beaches less enjoyable and more dangerous. And boaters can also become tangled in marine debris or run into large debris that a floating just below the surface of the water.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But it is very important to remember, that marine debris is preventable.</a:t>
            </a:r>
            <a:endParaRPr/>
          </a:p>
          <a:p>
            <a:pPr marL="0" lvl="0" indent="0" algn="l" rtl="0">
              <a:spcBef>
                <a:spcPts val="0"/>
              </a:spcBef>
              <a:spcAft>
                <a:spcPts val="0"/>
              </a:spcAft>
              <a:buSzPts val="1800"/>
              <a:buNone/>
            </a:pPr>
            <a:br>
              <a:rPr lang="en-US"/>
            </a:br>
            <a:r>
              <a:rPr lang="en-US"/>
              <a:t>Pictures Courtesy of: NOAA, Brenda Altmeier (derelict raft)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a:t>
            </a:fld>
            <a:endParaRPr/>
          </a:p>
        </p:txBody>
      </p:sp>
      <p:sp>
        <p:nvSpPr>
          <p:cNvPr id="100" name="Google Shape;10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History</a:t>
            </a:r>
            <a:endParaRPr/>
          </a:p>
          <a:p>
            <a:pPr marL="0" lvl="0" indent="0" algn="l" rtl="0">
              <a:spcBef>
                <a:spcPts val="0"/>
              </a:spcBef>
              <a:spcAft>
                <a:spcPts val="0"/>
              </a:spcAft>
              <a:buSzPts val="1800"/>
              <a:buNone/>
            </a:pPr>
            <a:r>
              <a:rPr lang="en-US"/>
              <a:t>25 years ago the United States, with the help of Florida, decided it was very important to help protect the area surrounding the islands of the Florida Keys and all the animals and plants that live in its waters.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Pictures Courtesy of: NOAA</a:t>
            </a:r>
            <a:br>
              <a:rPr lang="en-US"/>
            </a:b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20</a:t>
            </a:fld>
            <a:endParaRPr/>
          </a:p>
        </p:txBody>
      </p:sp>
      <p:sp>
        <p:nvSpPr>
          <p:cNvPr id="286" name="Google Shape;28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7" name="Google Shape;287;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Have student watch NOAA’s Ocean Today Trash Talk video: What can we do?</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https://www.youtube.com/watch?v=XuhdmDc4L1Y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21</a:t>
            </a:fld>
            <a:endParaRPr/>
          </a:p>
        </p:txBody>
      </p:sp>
      <p:sp>
        <p:nvSpPr>
          <p:cNvPr id="294" name="Google Shape;29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Assess for student understanding by asking the question: </a:t>
            </a:r>
            <a:r>
              <a:rPr lang="en-US" i="1"/>
              <a:t>(answers in italics) </a:t>
            </a:r>
            <a:endParaRPr/>
          </a:p>
          <a:p>
            <a:pPr marL="0" lvl="0" indent="0" algn="l" rtl="0">
              <a:spcBef>
                <a:spcPts val="0"/>
              </a:spcBef>
              <a:spcAft>
                <a:spcPts val="0"/>
              </a:spcAft>
              <a:buSzPts val="1800"/>
              <a:buNone/>
            </a:pPr>
            <a:r>
              <a:rPr lang="en-US"/>
              <a:t> </a:t>
            </a:r>
            <a:endParaRPr/>
          </a:p>
          <a:p>
            <a:pPr marL="0" lvl="0" indent="0" algn="l" rtl="0">
              <a:spcBef>
                <a:spcPts val="0"/>
              </a:spcBef>
              <a:spcAft>
                <a:spcPts val="0"/>
              </a:spcAft>
              <a:buSzPts val="1800"/>
              <a:buNone/>
            </a:pPr>
            <a:r>
              <a:rPr lang="en-US"/>
              <a:t>What can you do in your community to prevent marine debris?</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Volunteer: </a:t>
            </a:r>
            <a:endParaRPr/>
          </a:p>
          <a:p>
            <a:pPr marL="0" lvl="0" indent="0" algn="l" rtl="0">
              <a:spcBef>
                <a:spcPts val="0"/>
              </a:spcBef>
              <a:spcAft>
                <a:spcPts val="0"/>
              </a:spcAft>
              <a:buSzPts val="1800"/>
              <a:buNone/>
            </a:pPr>
            <a:r>
              <a:rPr lang="en-US"/>
              <a:t>-Help in local coast and beach cleanups. Removing trash from on and around the beach will keep it from entangling animals and reefs, falling on seagrass beds, and piling up in mangrove forests </a:t>
            </a:r>
            <a:endParaRPr/>
          </a:p>
          <a:p>
            <a:pPr marL="0" lvl="0" indent="0" algn="l" rtl="0">
              <a:spcBef>
                <a:spcPts val="0"/>
              </a:spcBef>
              <a:spcAft>
                <a:spcPts val="0"/>
              </a:spcAft>
              <a:buSzPts val="1800"/>
              <a:buNone/>
            </a:pPr>
            <a:r>
              <a:rPr lang="en-US"/>
              <a:t>-Prevent trash from being thrown away incorrectly, help sort recyclables, trash, and food waste at home, school, and the beach</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Educate</a:t>
            </a:r>
            <a:endParaRPr/>
          </a:p>
          <a:p>
            <a:pPr marL="0" lvl="0" indent="0" algn="l" rtl="0">
              <a:spcBef>
                <a:spcPts val="0"/>
              </a:spcBef>
              <a:spcAft>
                <a:spcPts val="0"/>
              </a:spcAft>
              <a:buSzPts val="1800"/>
              <a:buNone/>
            </a:pPr>
            <a:r>
              <a:rPr lang="en-US"/>
              <a:t>-Talk to your friends and parents about what you’ve learned today, share with them how we can help our oceans!</a:t>
            </a:r>
            <a:endParaRPr/>
          </a:p>
          <a:p>
            <a:pPr marL="0" lvl="0" indent="0" algn="l" rtl="0">
              <a:spcBef>
                <a:spcPts val="0"/>
              </a:spcBef>
              <a:spcAft>
                <a:spcPts val="0"/>
              </a:spcAft>
              <a:buSzPts val="1800"/>
              <a:buNone/>
            </a:pPr>
            <a:r>
              <a:rPr lang="en-US"/>
              <a:t>-Encourage your school to have a day to educate students about marine debris effects and how to prevent it</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Explore</a:t>
            </a:r>
            <a:endParaRPr/>
          </a:p>
          <a:p>
            <a:pPr marL="0" lvl="0" indent="0" algn="l" rtl="0">
              <a:spcBef>
                <a:spcPts val="0"/>
              </a:spcBef>
              <a:spcAft>
                <a:spcPts val="0"/>
              </a:spcAft>
              <a:buSzPts val="1800"/>
              <a:buNone/>
            </a:pPr>
            <a:r>
              <a:rPr lang="en-US"/>
              <a:t>-Continue to dive! Appreciate all that the ocean has to offer and help others understand why it is so important to protect our ocean</a:t>
            </a:r>
            <a:endParaRPr/>
          </a:p>
          <a:p>
            <a:pPr marL="0" lvl="0" indent="0" algn="l" rtl="0">
              <a:spcBef>
                <a:spcPts val="0"/>
              </a:spcBef>
              <a:spcAft>
                <a:spcPts val="0"/>
              </a:spcAft>
              <a:buSzPts val="1800"/>
              <a:buNone/>
            </a:pPr>
            <a:r>
              <a:rPr lang="en-US"/>
              <a:t>-Bring friends and family to enjoy the ocean too, dive, snorkel, or just go to the beach!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Pictures Courtesy of: NOAA</a:t>
            </a:r>
            <a:endParaRPr/>
          </a:p>
          <a:p>
            <a:pPr marL="0" lvl="0" indent="0" algn="l" rtl="0">
              <a:spcBef>
                <a:spcPts val="0"/>
              </a:spcBef>
              <a:spcAft>
                <a:spcPts val="0"/>
              </a:spcAft>
              <a:buSzPts val="1800"/>
              <a:buNone/>
            </a:pP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22</a:t>
            </a:fld>
            <a:endParaRPr/>
          </a:p>
        </p:txBody>
      </p:sp>
      <p:sp>
        <p:nvSpPr>
          <p:cNvPr id="305" name="Google Shape;30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6" name="Google Shape;306;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After completing the PowerPoint you may choose to take students on a virtual dive of Florida Keys National Marine Sanctuary by visiting </a:t>
            </a:r>
            <a:r>
              <a:rPr lang="en-US" u="sng"/>
              <a:t>http://sanctuaries.noaa.gov/vr/ </a:t>
            </a:r>
            <a:endParaRPr/>
          </a:p>
          <a:p>
            <a:pPr marL="0" lvl="0" indent="0" algn="l" rtl="0">
              <a:spcBef>
                <a:spcPts val="0"/>
              </a:spcBef>
              <a:spcAft>
                <a:spcPts val="0"/>
              </a:spcAft>
              <a:buSzPts val="1800"/>
              <a:buNone/>
            </a:pPr>
            <a:endParaRPr u="sng"/>
          </a:p>
          <a:p>
            <a:pPr marL="0" lvl="0" indent="0" algn="l" rtl="0">
              <a:spcBef>
                <a:spcPts val="0"/>
              </a:spcBef>
              <a:spcAft>
                <a:spcPts val="0"/>
              </a:spcAft>
              <a:buSzPts val="1800"/>
              <a:buNone/>
            </a:pPr>
            <a:r>
              <a:rPr lang="en-US"/>
              <a:t>You can view these images over your large screen with students or have them view them individually on cell phones. The images are also compatible with VR goggles.</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 Ask students: What do you notice? What types of habitats do you see? Do you notice any marine debris?	</a:t>
            </a:r>
            <a:endParaRPr/>
          </a:p>
          <a:p>
            <a:pPr marL="0" lvl="0" indent="0" algn="l" rtl="0">
              <a:spcBef>
                <a:spcPts val="0"/>
              </a:spcBef>
              <a:spcAft>
                <a:spcPts val="0"/>
              </a:spcAft>
              <a:buSzPts val="1800"/>
              <a:buNone/>
            </a:pPr>
            <a:r>
              <a:rPr lang="en-US"/>
              <a:t> </a:t>
            </a:r>
            <a:endParaRPr/>
          </a:p>
          <a:p>
            <a:pPr marL="0" lvl="0" indent="0" algn="l" rtl="0">
              <a:spcBef>
                <a:spcPts val="0"/>
              </a:spcBef>
              <a:spcAft>
                <a:spcPts val="0"/>
              </a:spcAft>
              <a:buSzPts val="1800"/>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 name="Google Shape;108;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Why is Florida Keys unique?</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Florida Keys National Marine Sanctuary is home to thousands of different species of animals. Three important habitats can be found within the sanctuary: coral reefs, seagrass meadows, and mangrove forests.</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i="1"/>
              <a:t>Photos exemplify diversity found in Florida Keys.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Pictures numbered by animation:</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Invertebrates: </a:t>
            </a:r>
            <a:endParaRPr/>
          </a:p>
          <a:p>
            <a:pPr marL="0" lvl="0" indent="0" algn="l" rtl="0">
              <a:spcBef>
                <a:spcPts val="0"/>
              </a:spcBef>
              <a:spcAft>
                <a:spcPts val="0"/>
              </a:spcAft>
              <a:buSzPts val="1800"/>
              <a:buNone/>
            </a:pPr>
            <a:r>
              <a:rPr lang="en-US"/>
              <a:t>Picture 1: Fan coral/sea fan</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Fish</a:t>
            </a:r>
            <a:endParaRPr/>
          </a:p>
          <a:p>
            <a:pPr marL="0" lvl="0" indent="0" algn="l" rtl="0">
              <a:spcBef>
                <a:spcPts val="0"/>
              </a:spcBef>
              <a:spcAft>
                <a:spcPts val="0"/>
              </a:spcAft>
              <a:buSzPts val="1800"/>
              <a:buNone/>
            </a:pPr>
            <a:r>
              <a:rPr lang="en-US"/>
              <a:t>Picture 2: Nassau grouper</a:t>
            </a:r>
            <a:endParaRPr/>
          </a:p>
          <a:p>
            <a:pPr marL="0" lvl="0" indent="0" algn="l" rtl="0">
              <a:spcBef>
                <a:spcPts val="0"/>
              </a:spcBef>
              <a:spcAft>
                <a:spcPts val="0"/>
              </a:spcAft>
              <a:buSzPts val="1800"/>
              <a:buNone/>
            </a:pPr>
            <a:r>
              <a:rPr lang="en-US"/>
              <a:t>Picture 3: Trumpet fish and soft coral</a:t>
            </a:r>
            <a:endParaRPr/>
          </a:p>
          <a:p>
            <a:pPr marL="0" lvl="0" indent="0" algn="l" rtl="0">
              <a:spcBef>
                <a:spcPts val="0"/>
              </a:spcBef>
              <a:spcAft>
                <a:spcPts val="0"/>
              </a:spcAft>
              <a:buSzPts val="1800"/>
              <a:buNone/>
            </a:pPr>
            <a:r>
              <a:rPr lang="en-US"/>
              <a:t>Picture 4: School of bluestriped grunt</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Mammals:</a:t>
            </a:r>
            <a:endParaRPr/>
          </a:p>
          <a:p>
            <a:pPr marL="0" lvl="0" indent="0" algn="l" rtl="0">
              <a:spcBef>
                <a:spcPts val="0"/>
              </a:spcBef>
              <a:spcAft>
                <a:spcPts val="0"/>
              </a:spcAft>
              <a:buSzPts val="1800"/>
              <a:buNone/>
            </a:pPr>
            <a:r>
              <a:rPr lang="en-US"/>
              <a:t>Picture 5: Manatee</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Birds: </a:t>
            </a:r>
            <a:endParaRPr/>
          </a:p>
          <a:p>
            <a:pPr marL="0" lvl="0" indent="0" algn="l" rtl="0">
              <a:spcBef>
                <a:spcPts val="0"/>
              </a:spcBef>
              <a:spcAft>
                <a:spcPts val="0"/>
              </a:spcAft>
              <a:buSzPts val="1800"/>
              <a:buNone/>
            </a:pPr>
            <a:r>
              <a:rPr lang="en-US"/>
              <a:t>Picture 6: Cormorants</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Pictures Courtesy of: NOAA; (Cormorants) David Ruck/NOAA</a:t>
            </a:r>
            <a:endParaRPr/>
          </a:p>
        </p:txBody>
      </p:sp>
      <p:sp>
        <p:nvSpPr>
          <p:cNvPr id="109" name="Google Shape;109;p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 name="Google Shape;121;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Take a look at this video to see some of the amazing creatures found in Florida Keys National Marine Sanctuary.</a:t>
            </a:r>
            <a:endParaRPr/>
          </a:p>
          <a:p>
            <a:pPr marL="0" lvl="0" indent="0" algn="l" rtl="0">
              <a:spcBef>
                <a:spcPts val="0"/>
              </a:spcBef>
              <a:spcAft>
                <a:spcPts val="0"/>
              </a:spcAft>
              <a:buNone/>
            </a:pPr>
            <a:endParaRPr/>
          </a:p>
        </p:txBody>
      </p:sp>
      <p:sp>
        <p:nvSpPr>
          <p:cNvPr id="122" name="Google Shape;122;p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5</a:t>
            </a:fld>
            <a:endParaRPr/>
          </a:p>
        </p:txBody>
      </p:sp>
      <p:sp>
        <p:nvSpPr>
          <p:cNvPr id="129" name="Google Shape;12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 name="Google Shape;130;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What is a coral reef?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When many individual corals grow close together, in groups called colonies, they form a reef. </a:t>
            </a:r>
            <a:r>
              <a:rPr lang="en-US" b="1">
                <a:solidFill>
                  <a:srgbClr val="FF0000"/>
                </a:solidFill>
              </a:rPr>
              <a:t>If a particularly large amount of corals form in an area, like the one in our sanctuary, it is considered a barrier reef. </a:t>
            </a:r>
            <a:r>
              <a:rPr lang="en-US" b="1"/>
              <a:t>Coral reefs are often compared to a bustling city because they support 25% (or 1 of 4) marine creatures.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Pictures Courtesy of: NOAA</a:t>
            </a:r>
            <a:br>
              <a:rPr lang="en-US"/>
            </a:b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6</a:t>
            </a:fld>
            <a:endParaRPr/>
          </a:p>
        </p:txBody>
      </p:sp>
      <p:sp>
        <p:nvSpPr>
          <p:cNvPr id="141" name="Google Shape;14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 name="Google Shape;142;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Why is it important to people and the sanctuary?</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Florida Keys National Marine Sanctuary protects one of the largest living coral barrier reef systems in the world. Certain types of fish and coral can only be found in the sanctuary. Many fish and other species can live in or around the reef and also feed off of corals. </a:t>
            </a:r>
            <a:br>
              <a:rPr lang="en-US"/>
            </a:br>
            <a:endParaRPr/>
          </a:p>
          <a:p>
            <a:pPr marL="0" lvl="0" indent="0" algn="l" rtl="0">
              <a:spcBef>
                <a:spcPts val="0"/>
              </a:spcBef>
              <a:spcAft>
                <a:spcPts val="0"/>
              </a:spcAft>
              <a:buSzPts val="1800"/>
              <a:buNone/>
            </a:pPr>
            <a:r>
              <a:rPr lang="en-US"/>
              <a:t>Pictures Courtesy of: NOAA</a:t>
            </a:r>
            <a:endParaRPr/>
          </a:p>
          <a:p>
            <a:pPr marL="0" lvl="0" indent="0" algn="l" rtl="0">
              <a:spcBef>
                <a:spcPts val="0"/>
              </a:spcBef>
              <a:spcAft>
                <a:spcPts val="0"/>
              </a:spcAft>
              <a:buSzPts val="1800"/>
              <a:buNone/>
            </a:pPr>
            <a:br>
              <a:rPr lang="en-US"/>
            </a:b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7</a:t>
            </a:fld>
            <a:endParaRPr/>
          </a:p>
        </p:txBody>
      </p:sp>
      <p:sp>
        <p:nvSpPr>
          <p:cNvPr id="149" name="Google Shape;14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Reefs are important to people too. Many people travel from all around the world to enjoy and dive among the reefs. Fishermen rely on the reef to provide a safe and healthy place for the fish to grow before they can be caught and sold in our markets. Also, scientists study reefs to find substances that could one day help create important medicines.</a:t>
            </a:r>
            <a:br>
              <a:rPr lang="en-US"/>
            </a:br>
            <a:endParaRPr/>
          </a:p>
          <a:p>
            <a:pPr marL="0" lvl="0" indent="0" algn="l" rtl="0">
              <a:spcBef>
                <a:spcPts val="0"/>
              </a:spcBef>
              <a:spcAft>
                <a:spcPts val="0"/>
              </a:spcAft>
              <a:buSzPts val="1800"/>
              <a:buNone/>
            </a:pPr>
            <a:r>
              <a:rPr lang="en-US"/>
              <a:t>Pictures Courtesy of: NOAA and Sanctuary Classic</a:t>
            </a:r>
            <a:endParaRPr/>
          </a:p>
          <a:p>
            <a:pPr marL="0" lvl="0" indent="0" algn="l" rtl="0">
              <a:spcBef>
                <a:spcPts val="0"/>
              </a:spcBef>
              <a:spcAft>
                <a:spcPts val="0"/>
              </a:spcAft>
              <a:buSzPts val="1800"/>
              <a:buNone/>
            </a:pPr>
            <a:br>
              <a:rPr lang="en-US"/>
            </a:b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8</a:t>
            </a:fld>
            <a:endParaRPr/>
          </a:p>
        </p:txBody>
      </p:sp>
      <p:sp>
        <p:nvSpPr>
          <p:cNvPr id="160" name="Google Shape;16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 name="Google Shape;161;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What is seagrass?</a:t>
            </a:r>
            <a:endParaRPr/>
          </a:p>
          <a:p>
            <a:pPr marL="0" lvl="0" indent="0" algn="l" rtl="0">
              <a:spcBef>
                <a:spcPts val="0"/>
              </a:spcBef>
              <a:spcAft>
                <a:spcPts val="0"/>
              </a:spcAft>
              <a:buSzPts val="1800"/>
              <a:buNone/>
            </a:pPr>
            <a:endParaRPr/>
          </a:p>
          <a:p>
            <a:pPr marL="0" lvl="0" indent="0" algn="l" rtl="0">
              <a:spcBef>
                <a:spcPts val="0"/>
              </a:spcBef>
              <a:spcAft>
                <a:spcPts val="0"/>
              </a:spcAft>
              <a:buClr>
                <a:srgbClr val="CD0921"/>
              </a:buClr>
              <a:buSzPts val="1800"/>
              <a:buNone/>
            </a:pPr>
            <a:r>
              <a:rPr lang="en-US">
                <a:solidFill>
                  <a:srgbClr val="CD0921"/>
                </a:solidFill>
              </a:rPr>
              <a:t>Seagrasses are not actually a type of grass,</a:t>
            </a:r>
            <a:r>
              <a:rPr lang="en-US"/>
              <a:t> but very similar to many plants we see on land. There are over 50 different species (or types) of seagrass. Seagrasses cannot grow in water that is too deep or too murky (dark) since they would not have enough light to grow. They spend their entire lives underneath salt water. Seagrass beds cover a very large part of Florida’s coast, bays and lagoons.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Pictures Courtesy of: NOAA, Florida DEP Staff (Turtle Grass, upper right)</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9</a:t>
            </a:fld>
            <a:endParaRPr/>
          </a:p>
        </p:txBody>
      </p:sp>
      <p:sp>
        <p:nvSpPr>
          <p:cNvPr id="172" name="Google Shape;17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3" name="Google Shape;173;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Why is it important to people and the sanctuary? </a:t>
            </a:r>
            <a:endParaRPr/>
          </a:p>
          <a:p>
            <a:pPr marL="0" lvl="0" indent="0" algn="l" rtl="0">
              <a:spcBef>
                <a:spcPts val="0"/>
              </a:spcBef>
              <a:spcAft>
                <a:spcPts val="0"/>
              </a:spcAft>
              <a:buSzPts val="1800"/>
              <a:buNone/>
            </a:pPr>
            <a:endParaRPr/>
          </a:p>
          <a:p>
            <a:pPr marL="0" lvl="0" indent="0" algn="l" rtl="0">
              <a:spcBef>
                <a:spcPts val="0"/>
              </a:spcBef>
              <a:spcAft>
                <a:spcPts val="0"/>
              </a:spcAft>
              <a:buClr>
                <a:srgbClr val="000000"/>
              </a:buClr>
              <a:buSzPts val="1800"/>
              <a:buNone/>
            </a:pPr>
            <a:r>
              <a:rPr lang="en-US">
                <a:solidFill>
                  <a:srgbClr val="000000"/>
                </a:solidFill>
              </a:rPr>
              <a:t>Seagrass provides shelter and food for many animals. </a:t>
            </a:r>
            <a:r>
              <a:rPr lang="en-US"/>
              <a:t>Seagrass communities are home to many different animals at some part of their life, including shrimp, lobster, fish, and crabs. When these creatures become adults they often live in the coral reef habitat. Areas like seagrass meadows and reefs are vey important to fishers because they are a place where fish can hide and eat a lot before they grow large enough to catch.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Pictures Courtesy of: NOAA</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2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 name="Google Shape;18;p2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a:solidFill>
                  <a:schemeClr val="dk1"/>
                </a:solidFill>
              </a:defRPr>
            </a:lvl1pPr>
            <a:lvl2pPr marL="914400" lvl="1" indent="-406400" algn="l">
              <a:spcBef>
                <a:spcPts val="560"/>
              </a:spcBef>
              <a:spcAft>
                <a:spcPts val="0"/>
              </a:spcAft>
              <a:buClr>
                <a:schemeClr val="dk1"/>
              </a:buClr>
              <a:buSzPts val="2800"/>
              <a:buFont typeface="Arial"/>
              <a:buChar char="–"/>
              <a:defRPr>
                <a:solidFill>
                  <a:schemeClr val="dk1"/>
                </a:solidFill>
              </a:defRPr>
            </a:lvl2pPr>
            <a:lvl3pPr marL="1371600" lvl="2" indent="-381000" algn="l">
              <a:spcBef>
                <a:spcPts val="480"/>
              </a:spcBef>
              <a:spcAft>
                <a:spcPts val="0"/>
              </a:spcAft>
              <a:buClr>
                <a:schemeClr val="dk1"/>
              </a:buClr>
              <a:buSzPts val="2400"/>
              <a:buFont typeface="Arial"/>
              <a:buChar char="•"/>
              <a:defRPr>
                <a:solidFill>
                  <a:schemeClr val="dk1"/>
                </a:solidFill>
              </a:defRPr>
            </a:lvl3pPr>
            <a:lvl4pPr marL="1828800" lvl="3" indent="-355600" algn="l">
              <a:spcBef>
                <a:spcPts val="400"/>
              </a:spcBef>
              <a:spcAft>
                <a:spcPts val="0"/>
              </a:spcAft>
              <a:buClr>
                <a:schemeClr val="dk1"/>
              </a:buClr>
              <a:buSzPts val="2000"/>
              <a:buFont typeface="Arial"/>
              <a:buChar char="–"/>
              <a:defRPr>
                <a:solidFill>
                  <a:schemeClr val="dk1"/>
                </a:solidFill>
              </a:defRPr>
            </a:lvl4pPr>
            <a:lvl5pPr marL="2286000" lvl="4" indent="-355600" algn="l">
              <a:spcBef>
                <a:spcPts val="400"/>
              </a:spcBef>
              <a:spcAft>
                <a:spcPts val="0"/>
              </a:spcAft>
              <a:buClr>
                <a:schemeClr val="dk1"/>
              </a:buClr>
              <a:buSzPts val="2000"/>
              <a:buFont typeface="Arial"/>
              <a:buChar char="»"/>
              <a:defRPr>
                <a:solidFill>
                  <a:schemeClr val="dk1"/>
                </a:solidFill>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9" name="Google Shape;19;p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 name="Google Shape;81;p3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lt1"/>
              </a:buClr>
              <a:buSzPts val="2000"/>
              <a:buFont typeface="Arial"/>
              <a:buNone/>
              <a:defRPr sz="2000"/>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lt1"/>
              </a:buClr>
              <a:buSzPts val="1400"/>
              <a:buFont typeface="Arial"/>
              <a:buNone/>
              <a:defRPr sz="1400"/>
            </a:lvl6pPr>
            <a:lvl7pPr marL="3200400" lvl="6" indent="-228600" algn="l">
              <a:spcBef>
                <a:spcPts val="280"/>
              </a:spcBef>
              <a:spcAft>
                <a:spcPts val="0"/>
              </a:spcAft>
              <a:buClr>
                <a:schemeClr val="lt1"/>
              </a:buClr>
              <a:buSzPts val="1400"/>
              <a:buFont typeface="Arial"/>
              <a:buNone/>
              <a:defRPr sz="1400"/>
            </a:lvl7pPr>
            <a:lvl8pPr marL="3657600" lvl="7" indent="-228600" algn="l">
              <a:spcBef>
                <a:spcPts val="280"/>
              </a:spcBef>
              <a:spcAft>
                <a:spcPts val="0"/>
              </a:spcAft>
              <a:buClr>
                <a:schemeClr val="lt1"/>
              </a:buClr>
              <a:buSzPts val="1400"/>
              <a:buFont typeface="Arial"/>
              <a:buNone/>
              <a:defRPr sz="1400"/>
            </a:lvl8pPr>
            <a:lvl9pPr marL="4114800" lvl="8" indent="-228600" algn="l">
              <a:spcBef>
                <a:spcPts val="280"/>
              </a:spcBef>
              <a:spcAft>
                <a:spcPts val="0"/>
              </a:spcAft>
              <a:buClr>
                <a:schemeClr val="lt1"/>
              </a:buClr>
              <a:buSzPts val="1400"/>
              <a:buFont typeface="Arial"/>
              <a:buNone/>
              <a:defRPr sz="1400"/>
            </a:lvl9pPr>
          </a:lstStyle>
          <a:p>
            <a:endParaRPr/>
          </a:p>
        </p:txBody>
      </p:sp>
      <p:sp>
        <p:nvSpPr>
          <p:cNvPr id="82" name="Google Shape;82;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sp>
        <p:nvSpPr>
          <p:cNvPr id="86" name="Google Shape;86;p3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 name="Google Shape;87;p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lt1"/>
              </a:buClr>
              <a:buSzPts val="3200"/>
              <a:buFont typeface="Arial"/>
              <a:buNone/>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lt1"/>
              </a:buClr>
              <a:buSzPts val="2000"/>
              <a:buFont typeface="Arial"/>
              <a:buNone/>
              <a:defRPr/>
            </a:lvl6pPr>
            <a:lvl7pPr lvl="6" algn="ctr">
              <a:spcBef>
                <a:spcPts val="400"/>
              </a:spcBef>
              <a:spcAft>
                <a:spcPts val="0"/>
              </a:spcAft>
              <a:buClr>
                <a:schemeClr val="lt1"/>
              </a:buClr>
              <a:buSzPts val="2000"/>
              <a:buFont typeface="Arial"/>
              <a:buNone/>
              <a:defRPr/>
            </a:lvl7pPr>
            <a:lvl8pPr lvl="7" algn="ctr">
              <a:spcBef>
                <a:spcPts val="400"/>
              </a:spcBef>
              <a:spcAft>
                <a:spcPts val="0"/>
              </a:spcAft>
              <a:buClr>
                <a:schemeClr val="lt1"/>
              </a:buClr>
              <a:buSzPts val="2000"/>
              <a:buFont typeface="Arial"/>
              <a:buNone/>
              <a:defRPr/>
            </a:lvl8pPr>
            <a:lvl9pPr lvl="8" algn="ctr">
              <a:spcBef>
                <a:spcPts val="400"/>
              </a:spcBef>
              <a:spcAft>
                <a:spcPts val="0"/>
              </a:spcAft>
              <a:buClr>
                <a:schemeClr val="lt1"/>
              </a:buClr>
              <a:buSzPts val="2000"/>
              <a:buFont typeface="Arial"/>
              <a:buNone/>
              <a:defRPr/>
            </a:lvl9pPr>
          </a:lstStyle>
          <a:p>
            <a:endParaRPr/>
          </a:p>
        </p:txBody>
      </p:sp>
      <p:sp>
        <p:nvSpPr>
          <p:cNvPr id="88" name="Google Shape;88;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2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
        <p:cNvGrpSpPr/>
        <p:nvPr/>
      </p:nvGrpSpPr>
      <p:grpSpPr>
        <a:xfrm>
          <a:off x="0" y="0"/>
          <a:ext cx="0" cy="0"/>
          <a:chOff x="0" y="0"/>
          <a:chExt cx="0" cy="0"/>
        </a:xfrm>
      </p:grpSpPr>
      <p:sp>
        <p:nvSpPr>
          <p:cNvPr id="33" name="Google Shape;33;p27"/>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 name="Google Shape;34;p27"/>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5" name="Google Shape;35;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
        <p:cNvGrpSpPr/>
        <p:nvPr/>
      </p:nvGrpSpPr>
      <p:grpSpPr>
        <a:xfrm>
          <a:off x="0" y="0"/>
          <a:ext cx="0" cy="0"/>
          <a:chOff x="0" y="0"/>
          <a:chExt cx="0" cy="0"/>
        </a:xfrm>
      </p:grpSpPr>
      <p:sp>
        <p:nvSpPr>
          <p:cNvPr id="39" name="Google Shape;39;p2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28"/>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1" name="Google Shape;41;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29"/>
          <p:cNvSpPr>
            <a:spLocks noGrp="1"/>
          </p:cNvSpPr>
          <p:nvPr>
            <p:ph type="pic" idx="2"/>
          </p:nvPr>
        </p:nvSpPr>
        <p:spPr>
          <a:xfrm>
            <a:off x="1792288" y="612775"/>
            <a:ext cx="5486400" cy="4114800"/>
          </a:xfrm>
          <a:prstGeom prst="rect">
            <a:avLst/>
          </a:prstGeom>
          <a:noFill/>
          <a:ln>
            <a:noFill/>
          </a:ln>
        </p:spPr>
      </p:sp>
      <p:sp>
        <p:nvSpPr>
          <p:cNvPr id="47" name="Google Shape;47;p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lt1"/>
              </a:buClr>
              <a:buSzPts val="900"/>
              <a:buFont typeface="Arial"/>
              <a:buNone/>
              <a:defRPr sz="900"/>
            </a:lvl6pPr>
            <a:lvl7pPr marL="3200400" lvl="6" indent="-228600" algn="l">
              <a:spcBef>
                <a:spcPts val="180"/>
              </a:spcBef>
              <a:spcAft>
                <a:spcPts val="0"/>
              </a:spcAft>
              <a:buClr>
                <a:schemeClr val="lt1"/>
              </a:buClr>
              <a:buSzPts val="900"/>
              <a:buFont typeface="Arial"/>
              <a:buNone/>
              <a:defRPr sz="900"/>
            </a:lvl7pPr>
            <a:lvl8pPr marL="3657600" lvl="7" indent="-228600" algn="l">
              <a:spcBef>
                <a:spcPts val="180"/>
              </a:spcBef>
              <a:spcAft>
                <a:spcPts val="0"/>
              </a:spcAft>
              <a:buClr>
                <a:schemeClr val="lt1"/>
              </a:buClr>
              <a:buSzPts val="900"/>
              <a:buFont typeface="Arial"/>
              <a:buNone/>
              <a:defRPr sz="900"/>
            </a:lvl8pPr>
            <a:lvl9pPr marL="4114800" lvl="8" indent="-228600" algn="l">
              <a:spcBef>
                <a:spcPts val="180"/>
              </a:spcBef>
              <a:spcAft>
                <a:spcPts val="0"/>
              </a:spcAft>
              <a:buClr>
                <a:schemeClr val="lt1"/>
              </a:buClr>
              <a:buSzPts val="900"/>
              <a:buFont typeface="Arial"/>
              <a:buNone/>
              <a:defRPr sz="900"/>
            </a:lvl9pPr>
          </a:lstStyle>
          <a:p>
            <a:endParaRPr/>
          </a:p>
        </p:txBody>
      </p:sp>
      <p:sp>
        <p:nvSpPr>
          <p:cNvPr id="48" name="Google Shape;48;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
        <p:cNvGrpSpPr/>
        <p:nvPr/>
      </p:nvGrpSpPr>
      <p:grpSpPr>
        <a:xfrm>
          <a:off x="0" y="0"/>
          <a:ext cx="0" cy="0"/>
          <a:chOff x="0" y="0"/>
          <a:chExt cx="0" cy="0"/>
        </a:xfrm>
      </p:grpSpPr>
      <p:sp>
        <p:nvSpPr>
          <p:cNvPr id="52" name="Google Shape;52;p3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 name="Google Shape;53;p3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Font typeface="Arial"/>
              <a:buChar char="•"/>
              <a:defRPr sz="3200"/>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lt1"/>
              </a:buClr>
              <a:buSzPts val="2000"/>
              <a:buFont typeface="Arial"/>
              <a:buChar char="»"/>
              <a:defRPr sz="2000"/>
            </a:lvl6pPr>
            <a:lvl7pPr marL="3200400" lvl="6" indent="-355600" algn="l">
              <a:spcBef>
                <a:spcPts val="400"/>
              </a:spcBef>
              <a:spcAft>
                <a:spcPts val="0"/>
              </a:spcAft>
              <a:buClr>
                <a:schemeClr val="lt1"/>
              </a:buClr>
              <a:buSzPts val="2000"/>
              <a:buFont typeface="Arial"/>
              <a:buChar char="»"/>
              <a:defRPr sz="2000"/>
            </a:lvl7pPr>
            <a:lvl8pPr marL="3657600" lvl="7" indent="-355600" algn="l">
              <a:spcBef>
                <a:spcPts val="400"/>
              </a:spcBef>
              <a:spcAft>
                <a:spcPts val="0"/>
              </a:spcAft>
              <a:buClr>
                <a:schemeClr val="lt1"/>
              </a:buClr>
              <a:buSzPts val="2000"/>
              <a:buFont typeface="Arial"/>
              <a:buChar char="»"/>
              <a:defRPr sz="2000"/>
            </a:lvl8pPr>
            <a:lvl9pPr marL="4114800" lvl="8" indent="-355600" algn="l">
              <a:spcBef>
                <a:spcPts val="400"/>
              </a:spcBef>
              <a:spcAft>
                <a:spcPts val="0"/>
              </a:spcAft>
              <a:buClr>
                <a:schemeClr val="lt1"/>
              </a:buClr>
              <a:buSzPts val="2000"/>
              <a:buFont typeface="Arial"/>
              <a:buChar char="»"/>
              <a:defRPr sz="2000"/>
            </a:lvl9pPr>
          </a:lstStyle>
          <a:p>
            <a:endParaRPr/>
          </a:p>
        </p:txBody>
      </p:sp>
      <p:sp>
        <p:nvSpPr>
          <p:cNvPr id="54" name="Google Shape;54;p3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lt1"/>
              </a:buClr>
              <a:buSzPts val="900"/>
              <a:buFont typeface="Arial"/>
              <a:buNone/>
              <a:defRPr sz="900"/>
            </a:lvl6pPr>
            <a:lvl7pPr marL="3200400" lvl="6" indent="-228600" algn="l">
              <a:spcBef>
                <a:spcPts val="180"/>
              </a:spcBef>
              <a:spcAft>
                <a:spcPts val="0"/>
              </a:spcAft>
              <a:buClr>
                <a:schemeClr val="lt1"/>
              </a:buClr>
              <a:buSzPts val="900"/>
              <a:buFont typeface="Arial"/>
              <a:buNone/>
              <a:defRPr sz="900"/>
            </a:lvl7pPr>
            <a:lvl8pPr marL="3657600" lvl="7" indent="-228600" algn="l">
              <a:spcBef>
                <a:spcPts val="180"/>
              </a:spcBef>
              <a:spcAft>
                <a:spcPts val="0"/>
              </a:spcAft>
              <a:buClr>
                <a:schemeClr val="lt1"/>
              </a:buClr>
              <a:buSzPts val="900"/>
              <a:buFont typeface="Arial"/>
              <a:buNone/>
              <a:defRPr sz="900"/>
            </a:lvl8pPr>
            <a:lvl9pPr marL="4114800" lvl="8" indent="-228600" algn="l">
              <a:spcBef>
                <a:spcPts val="180"/>
              </a:spcBef>
              <a:spcAft>
                <a:spcPts val="0"/>
              </a:spcAft>
              <a:buClr>
                <a:schemeClr val="lt1"/>
              </a:buClr>
              <a:buSzPts val="900"/>
              <a:buFont typeface="Arial"/>
              <a:buNone/>
              <a:defRPr sz="900"/>
            </a:lvl9pPr>
          </a:lstStyle>
          <a:p>
            <a:endParaRPr/>
          </a:p>
        </p:txBody>
      </p:sp>
      <p:sp>
        <p:nvSpPr>
          <p:cNvPr id="55" name="Google Shape;55;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sp>
        <p:nvSpPr>
          <p:cNvPr id="64" name="Google Shape;64;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 name="Google Shape;65;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lt1"/>
              </a:buClr>
              <a:buSzPts val="1600"/>
              <a:buFont typeface="Arial"/>
              <a:buNone/>
              <a:defRPr sz="1600" b="1"/>
            </a:lvl6pPr>
            <a:lvl7pPr marL="3200400" lvl="6" indent="-228600" algn="l">
              <a:spcBef>
                <a:spcPts val="320"/>
              </a:spcBef>
              <a:spcAft>
                <a:spcPts val="0"/>
              </a:spcAft>
              <a:buClr>
                <a:schemeClr val="lt1"/>
              </a:buClr>
              <a:buSzPts val="1600"/>
              <a:buFont typeface="Arial"/>
              <a:buNone/>
              <a:defRPr sz="1600" b="1"/>
            </a:lvl7pPr>
            <a:lvl8pPr marL="3657600" lvl="7" indent="-228600" algn="l">
              <a:spcBef>
                <a:spcPts val="320"/>
              </a:spcBef>
              <a:spcAft>
                <a:spcPts val="0"/>
              </a:spcAft>
              <a:buClr>
                <a:schemeClr val="lt1"/>
              </a:buClr>
              <a:buSzPts val="1600"/>
              <a:buFont typeface="Arial"/>
              <a:buNone/>
              <a:defRPr sz="1600" b="1"/>
            </a:lvl8pPr>
            <a:lvl9pPr marL="4114800" lvl="8" indent="-228600" algn="l">
              <a:spcBef>
                <a:spcPts val="320"/>
              </a:spcBef>
              <a:spcAft>
                <a:spcPts val="0"/>
              </a:spcAft>
              <a:buClr>
                <a:schemeClr val="lt1"/>
              </a:buClr>
              <a:buSzPts val="1600"/>
              <a:buFont typeface="Arial"/>
              <a:buNone/>
              <a:defRPr sz="1600" b="1"/>
            </a:lvl9pPr>
          </a:lstStyle>
          <a:p>
            <a:endParaRPr/>
          </a:p>
        </p:txBody>
      </p:sp>
      <p:sp>
        <p:nvSpPr>
          <p:cNvPr id="66" name="Google Shape;66;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lt1"/>
              </a:buClr>
              <a:buSzPts val="1600"/>
              <a:buFont typeface="Arial"/>
              <a:buChar char="»"/>
              <a:defRPr sz="1600"/>
            </a:lvl6pPr>
            <a:lvl7pPr marL="3200400" lvl="6" indent="-330200" algn="l">
              <a:spcBef>
                <a:spcPts val="320"/>
              </a:spcBef>
              <a:spcAft>
                <a:spcPts val="0"/>
              </a:spcAft>
              <a:buClr>
                <a:schemeClr val="lt1"/>
              </a:buClr>
              <a:buSzPts val="1600"/>
              <a:buFont typeface="Arial"/>
              <a:buChar char="»"/>
              <a:defRPr sz="1600"/>
            </a:lvl7pPr>
            <a:lvl8pPr marL="3657600" lvl="7" indent="-330200" algn="l">
              <a:spcBef>
                <a:spcPts val="320"/>
              </a:spcBef>
              <a:spcAft>
                <a:spcPts val="0"/>
              </a:spcAft>
              <a:buClr>
                <a:schemeClr val="lt1"/>
              </a:buClr>
              <a:buSzPts val="1600"/>
              <a:buFont typeface="Arial"/>
              <a:buChar char="»"/>
              <a:defRPr sz="1600"/>
            </a:lvl8pPr>
            <a:lvl9pPr marL="4114800" lvl="8" indent="-330200" algn="l">
              <a:spcBef>
                <a:spcPts val="320"/>
              </a:spcBef>
              <a:spcAft>
                <a:spcPts val="0"/>
              </a:spcAft>
              <a:buClr>
                <a:schemeClr val="lt1"/>
              </a:buClr>
              <a:buSzPts val="1600"/>
              <a:buFont typeface="Arial"/>
              <a:buChar char="»"/>
              <a:defRPr sz="1600"/>
            </a:lvl9pPr>
          </a:lstStyle>
          <a:p>
            <a:endParaRPr/>
          </a:p>
        </p:txBody>
      </p:sp>
      <p:sp>
        <p:nvSpPr>
          <p:cNvPr id="67" name="Google Shape;67;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lt1"/>
              </a:buClr>
              <a:buSzPts val="1600"/>
              <a:buFont typeface="Arial"/>
              <a:buNone/>
              <a:defRPr sz="1600" b="1"/>
            </a:lvl6pPr>
            <a:lvl7pPr marL="3200400" lvl="6" indent="-228600" algn="l">
              <a:spcBef>
                <a:spcPts val="320"/>
              </a:spcBef>
              <a:spcAft>
                <a:spcPts val="0"/>
              </a:spcAft>
              <a:buClr>
                <a:schemeClr val="lt1"/>
              </a:buClr>
              <a:buSzPts val="1600"/>
              <a:buFont typeface="Arial"/>
              <a:buNone/>
              <a:defRPr sz="1600" b="1"/>
            </a:lvl7pPr>
            <a:lvl8pPr marL="3657600" lvl="7" indent="-228600" algn="l">
              <a:spcBef>
                <a:spcPts val="320"/>
              </a:spcBef>
              <a:spcAft>
                <a:spcPts val="0"/>
              </a:spcAft>
              <a:buClr>
                <a:schemeClr val="lt1"/>
              </a:buClr>
              <a:buSzPts val="1600"/>
              <a:buFont typeface="Arial"/>
              <a:buNone/>
              <a:defRPr sz="1600" b="1"/>
            </a:lvl8pPr>
            <a:lvl9pPr marL="4114800" lvl="8" indent="-228600" algn="l">
              <a:spcBef>
                <a:spcPts val="320"/>
              </a:spcBef>
              <a:spcAft>
                <a:spcPts val="0"/>
              </a:spcAft>
              <a:buClr>
                <a:schemeClr val="lt1"/>
              </a:buClr>
              <a:buSzPts val="1600"/>
              <a:buFont typeface="Arial"/>
              <a:buNone/>
              <a:defRPr sz="1600" b="1"/>
            </a:lvl9pPr>
          </a:lstStyle>
          <a:p>
            <a:endParaRPr/>
          </a:p>
        </p:txBody>
      </p:sp>
      <p:sp>
        <p:nvSpPr>
          <p:cNvPr id="68" name="Google Shape;68;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lt1"/>
              </a:buClr>
              <a:buSzPts val="1600"/>
              <a:buFont typeface="Arial"/>
              <a:buChar char="»"/>
              <a:defRPr sz="1600"/>
            </a:lvl6pPr>
            <a:lvl7pPr marL="3200400" lvl="6" indent="-330200" algn="l">
              <a:spcBef>
                <a:spcPts val="320"/>
              </a:spcBef>
              <a:spcAft>
                <a:spcPts val="0"/>
              </a:spcAft>
              <a:buClr>
                <a:schemeClr val="lt1"/>
              </a:buClr>
              <a:buSzPts val="1600"/>
              <a:buFont typeface="Arial"/>
              <a:buChar char="»"/>
              <a:defRPr sz="1600"/>
            </a:lvl7pPr>
            <a:lvl8pPr marL="3657600" lvl="7" indent="-330200" algn="l">
              <a:spcBef>
                <a:spcPts val="320"/>
              </a:spcBef>
              <a:spcAft>
                <a:spcPts val="0"/>
              </a:spcAft>
              <a:buClr>
                <a:schemeClr val="lt1"/>
              </a:buClr>
              <a:buSzPts val="1600"/>
              <a:buFont typeface="Arial"/>
              <a:buChar char="»"/>
              <a:defRPr sz="1600"/>
            </a:lvl8pPr>
            <a:lvl9pPr marL="4114800" lvl="8" indent="-330200" algn="l">
              <a:spcBef>
                <a:spcPts val="320"/>
              </a:spcBef>
              <a:spcAft>
                <a:spcPts val="0"/>
              </a:spcAft>
              <a:buClr>
                <a:schemeClr val="lt1"/>
              </a:buClr>
              <a:buSzPts val="1600"/>
              <a:buFont typeface="Arial"/>
              <a:buChar char="»"/>
              <a:defRPr sz="1600"/>
            </a:lvl9pPr>
          </a:lstStyle>
          <a:p>
            <a:endParaRPr/>
          </a:p>
        </p:txBody>
      </p:sp>
      <p:sp>
        <p:nvSpPr>
          <p:cNvPr id="69" name="Google Shape;69;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3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lt1"/>
              </a:buClr>
              <a:buSzPts val="1800"/>
              <a:buFont typeface="Arial"/>
              <a:buChar char="»"/>
              <a:defRPr sz="1800"/>
            </a:lvl6pPr>
            <a:lvl7pPr marL="3200400" lvl="6" indent="-342900" algn="l">
              <a:spcBef>
                <a:spcPts val="360"/>
              </a:spcBef>
              <a:spcAft>
                <a:spcPts val="0"/>
              </a:spcAft>
              <a:buClr>
                <a:schemeClr val="lt1"/>
              </a:buClr>
              <a:buSzPts val="1800"/>
              <a:buFont typeface="Arial"/>
              <a:buChar char="»"/>
              <a:defRPr sz="1800"/>
            </a:lvl7pPr>
            <a:lvl8pPr marL="3657600" lvl="7" indent="-342900" algn="l">
              <a:spcBef>
                <a:spcPts val="360"/>
              </a:spcBef>
              <a:spcAft>
                <a:spcPts val="0"/>
              </a:spcAft>
              <a:buClr>
                <a:schemeClr val="lt1"/>
              </a:buClr>
              <a:buSzPts val="1800"/>
              <a:buFont typeface="Arial"/>
              <a:buChar char="»"/>
              <a:defRPr sz="1800"/>
            </a:lvl8pPr>
            <a:lvl9pPr marL="4114800" lvl="8" indent="-342900" algn="l">
              <a:spcBef>
                <a:spcPts val="360"/>
              </a:spcBef>
              <a:spcAft>
                <a:spcPts val="0"/>
              </a:spcAft>
              <a:buClr>
                <a:schemeClr val="lt1"/>
              </a:buClr>
              <a:buSzPts val="1800"/>
              <a:buFont typeface="Arial"/>
              <a:buChar char="»"/>
              <a:defRPr sz="1800"/>
            </a:lvl9pPr>
          </a:lstStyle>
          <a:p>
            <a:endParaRPr/>
          </a:p>
        </p:txBody>
      </p:sp>
      <p:sp>
        <p:nvSpPr>
          <p:cNvPr id="75" name="Google Shape;75;p33"/>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lt1"/>
              </a:buClr>
              <a:buSzPts val="1800"/>
              <a:buFont typeface="Arial"/>
              <a:buChar char="»"/>
              <a:defRPr sz="1800"/>
            </a:lvl6pPr>
            <a:lvl7pPr marL="3200400" lvl="6" indent="-342900" algn="l">
              <a:spcBef>
                <a:spcPts val="360"/>
              </a:spcBef>
              <a:spcAft>
                <a:spcPts val="0"/>
              </a:spcAft>
              <a:buClr>
                <a:schemeClr val="lt1"/>
              </a:buClr>
              <a:buSzPts val="1800"/>
              <a:buFont typeface="Arial"/>
              <a:buChar char="»"/>
              <a:defRPr sz="1800"/>
            </a:lvl7pPr>
            <a:lvl8pPr marL="3657600" lvl="7" indent="-342900" algn="l">
              <a:spcBef>
                <a:spcPts val="360"/>
              </a:spcBef>
              <a:spcAft>
                <a:spcPts val="0"/>
              </a:spcAft>
              <a:buClr>
                <a:schemeClr val="lt1"/>
              </a:buClr>
              <a:buSzPts val="1800"/>
              <a:buFont typeface="Arial"/>
              <a:buChar char="»"/>
              <a:defRPr sz="1800"/>
            </a:lvl8pPr>
            <a:lvl9pPr marL="4114800" lvl="8" indent="-342900" algn="l">
              <a:spcBef>
                <a:spcPts val="360"/>
              </a:spcBef>
              <a:spcAft>
                <a:spcPts val="0"/>
              </a:spcAft>
              <a:buClr>
                <a:schemeClr val="lt1"/>
              </a:buClr>
              <a:buSzPts val="1800"/>
              <a:buFont typeface="Arial"/>
              <a:buChar char="»"/>
              <a:defRPr sz="1800"/>
            </a:lvl9pPr>
          </a:lstStyle>
          <a:p>
            <a:endParaRPr/>
          </a:p>
        </p:txBody>
      </p:sp>
      <p:sp>
        <p:nvSpPr>
          <p:cNvPr id="76" name="Google Shape;76;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3" descr="ContentSlide_blu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1" name="Google Shape;11;p2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6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6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6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6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6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600" b="0" i="0" u="none" strike="noStrike" cap="none">
                <a:solidFill>
                  <a:schemeClr val="lt1"/>
                </a:solidFill>
                <a:latin typeface="Arial"/>
                <a:ea typeface="Arial"/>
                <a:cs typeface="Arial"/>
                <a:sym typeface="Arial"/>
              </a:defRPr>
            </a:lvl6pPr>
            <a:lvl7pPr marR="0" lvl="6" algn="ctr" rtl="0">
              <a:spcBef>
                <a:spcPts val="0"/>
              </a:spcBef>
              <a:spcAft>
                <a:spcPts val="0"/>
              </a:spcAft>
              <a:buSzPts val="1400"/>
              <a:buNone/>
              <a:defRPr sz="4600" b="0" i="0" u="none" strike="noStrike" cap="none">
                <a:solidFill>
                  <a:schemeClr val="lt1"/>
                </a:solidFill>
                <a:latin typeface="Arial"/>
                <a:ea typeface="Arial"/>
                <a:cs typeface="Arial"/>
                <a:sym typeface="Arial"/>
              </a:defRPr>
            </a:lvl7pPr>
            <a:lvl8pPr marR="0" lvl="7" algn="ctr" rtl="0">
              <a:spcBef>
                <a:spcPts val="0"/>
              </a:spcBef>
              <a:spcAft>
                <a:spcPts val="0"/>
              </a:spcAft>
              <a:buSzPts val="1400"/>
              <a:buNone/>
              <a:defRPr sz="4600" b="0" i="0" u="none" strike="noStrike" cap="none">
                <a:solidFill>
                  <a:schemeClr val="lt1"/>
                </a:solidFill>
                <a:latin typeface="Arial"/>
                <a:ea typeface="Arial"/>
                <a:cs typeface="Arial"/>
                <a:sym typeface="Arial"/>
              </a:defRPr>
            </a:lvl8pPr>
            <a:lvl9pPr marR="0" lvl="8" algn="ctr" rtl="0">
              <a:spcBef>
                <a:spcPts val="0"/>
              </a:spcBef>
              <a:spcAft>
                <a:spcPts val="0"/>
              </a:spcAft>
              <a:buSzPts val="1400"/>
              <a:buNone/>
              <a:defRPr sz="4600" b="0" i="0" u="none" strike="noStrike" cap="none">
                <a:solidFill>
                  <a:schemeClr val="lt1"/>
                </a:solidFill>
                <a:latin typeface="Arial"/>
                <a:ea typeface="Arial"/>
                <a:cs typeface="Arial"/>
                <a:sym typeface="Arial"/>
              </a:defRPr>
            </a:lvl9pPr>
          </a:lstStyle>
          <a:p>
            <a:endParaRPr/>
          </a:p>
        </p:txBody>
      </p:sp>
      <p:sp>
        <p:nvSpPr>
          <p:cNvPr id="12" name="Google Shape;12;p2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13" name="Google Shape;13;p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4" name="Google Shape;14;p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5" name="Google Shape;15;p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Google Shape;23;p2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6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6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6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6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6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600" b="0" i="0" u="none" strike="noStrike" cap="none">
                <a:solidFill>
                  <a:schemeClr val="lt1"/>
                </a:solidFill>
                <a:latin typeface="Arial"/>
                <a:ea typeface="Arial"/>
                <a:cs typeface="Arial"/>
                <a:sym typeface="Arial"/>
              </a:defRPr>
            </a:lvl6pPr>
            <a:lvl7pPr marR="0" lvl="6" algn="ctr" rtl="0">
              <a:spcBef>
                <a:spcPts val="0"/>
              </a:spcBef>
              <a:spcAft>
                <a:spcPts val="0"/>
              </a:spcAft>
              <a:buSzPts val="1400"/>
              <a:buNone/>
              <a:defRPr sz="4600" b="0" i="0" u="none" strike="noStrike" cap="none">
                <a:solidFill>
                  <a:schemeClr val="lt1"/>
                </a:solidFill>
                <a:latin typeface="Arial"/>
                <a:ea typeface="Arial"/>
                <a:cs typeface="Arial"/>
                <a:sym typeface="Arial"/>
              </a:defRPr>
            </a:lvl7pPr>
            <a:lvl8pPr marR="0" lvl="7" algn="ctr" rtl="0">
              <a:spcBef>
                <a:spcPts val="0"/>
              </a:spcBef>
              <a:spcAft>
                <a:spcPts val="0"/>
              </a:spcAft>
              <a:buSzPts val="1400"/>
              <a:buNone/>
              <a:defRPr sz="4600" b="0" i="0" u="none" strike="noStrike" cap="none">
                <a:solidFill>
                  <a:schemeClr val="lt1"/>
                </a:solidFill>
                <a:latin typeface="Arial"/>
                <a:ea typeface="Arial"/>
                <a:cs typeface="Arial"/>
                <a:sym typeface="Arial"/>
              </a:defRPr>
            </a:lvl8pPr>
            <a:lvl9pPr marR="0" lvl="8" algn="ctr" rtl="0">
              <a:spcBef>
                <a:spcPts val="0"/>
              </a:spcBef>
              <a:spcAft>
                <a:spcPts val="0"/>
              </a:spcAft>
              <a:buSzPts val="1400"/>
              <a:buNone/>
              <a:defRPr sz="4600" b="0" i="0" u="none" strike="noStrike" cap="none">
                <a:solidFill>
                  <a:schemeClr val="lt1"/>
                </a:solidFill>
                <a:latin typeface="Arial"/>
                <a:ea typeface="Arial"/>
                <a:cs typeface="Arial"/>
                <a:sym typeface="Arial"/>
              </a:defRPr>
            </a:lvl9pPr>
          </a:lstStyle>
          <a:p>
            <a:endParaRPr/>
          </a:p>
        </p:txBody>
      </p:sp>
      <p:sp>
        <p:nvSpPr>
          <p:cNvPr id="24" name="Google Shape;24;p2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25" name="Google Shape;25;p2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6" name="Google Shape;26;p2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7" name="Google Shape;27;p2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 name="Picture 2">
            <a:extLst>
              <a:ext uri="{FF2B5EF4-FFF2-40B4-BE49-F238E27FC236}">
                <a16:creationId xmlns:a16="http://schemas.microsoft.com/office/drawing/2014/main" id="{760ECCB2-F967-159A-A47F-EFA748E0B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62200"/>
            <a:ext cx="88534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87" name="Google Shape;187;p10"/>
          <p:cNvSpPr txBox="1">
            <a:spLocks noGrp="1"/>
          </p:cNvSpPr>
          <p:nvPr>
            <p:ph type="title"/>
          </p:nvPr>
        </p:nvSpPr>
        <p:spPr>
          <a:xfrm>
            <a:off x="228600" y="381000"/>
            <a:ext cx="8686800" cy="12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800"/>
              <a:buFont typeface="Arial"/>
              <a:buNone/>
            </a:pPr>
            <a:r>
              <a:rPr lang="en-US" sz="4800" b="1" i="0" u="none">
                <a:solidFill>
                  <a:schemeClr val="lt1"/>
                </a:solidFill>
                <a:latin typeface="Arial"/>
                <a:ea typeface="Arial"/>
                <a:cs typeface="Arial"/>
                <a:sym typeface="Arial"/>
              </a:rPr>
              <a:t>Seagrass meadows are important for people.</a:t>
            </a:r>
            <a:endParaRPr/>
          </a:p>
        </p:txBody>
      </p:sp>
      <p:pic>
        <p:nvPicPr>
          <p:cNvPr id="188" name="Google Shape;188;p10" descr="C:\Users\kaycey.bui\Desktop\Seagrass_300.jpg"/>
          <p:cNvPicPr preferRelativeResize="0"/>
          <p:nvPr/>
        </p:nvPicPr>
        <p:blipFill rotWithShape="1">
          <a:blip r:embed="rId3">
            <a:alphaModFix/>
          </a:blip>
          <a:srcRect t="31213" b="26273"/>
          <a:stretch/>
        </p:blipFill>
        <p:spPr>
          <a:xfrm>
            <a:off x="23812" y="4268787"/>
            <a:ext cx="9120187" cy="2589212"/>
          </a:xfrm>
          <a:prstGeom prst="rect">
            <a:avLst/>
          </a:prstGeom>
          <a:noFill/>
          <a:ln>
            <a:noFill/>
          </a:ln>
        </p:spPr>
      </p:pic>
      <p:pic>
        <p:nvPicPr>
          <p:cNvPr id="189" name="Google Shape;189;p10" descr="C:\Users\kaycey.bui\Desktop\seagrass01.jpg"/>
          <p:cNvPicPr preferRelativeResize="0"/>
          <p:nvPr/>
        </p:nvPicPr>
        <p:blipFill rotWithShape="1">
          <a:blip r:embed="rId4">
            <a:alphaModFix/>
          </a:blip>
          <a:srcRect/>
          <a:stretch/>
        </p:blipFill>
        <p:spPr>
          <a:xfrm>
            <a:off x="0" y="2168525"/>
            <a:ext cx="4953000" cy="2100262"/>
          </a:xfrm>
          <a:prstGeom prst="rect">
            <a:avLst/>
          </a:prstGeom>
          <a:noFill/>
          <a:ln>
            <a:noFill/>
          </a:ln>
        </p:spPr>
      </p:pic>
      <p:pic>
        <p:nvPicPr>
          <p:cNvPr id="190" name="Google Shape;190;p10" descr="C:\Users\kaycey.bui\Desktop\Johnson seagrass OGDC.jpg"/>
          <p:cNvPicPr preferRelativeResize="0"/>
          <p:nvPr/>
        </p:nvPicPr>
        <p:blipFill rotWithShape="1">
          <a:blip r:embed="rId5">
            <a:alphaModFix/>
          </a:blip>
          <a:srcRect t="-1" b="32816"/>
          <a:stretch/>
        </p:blipFill>
        <p:spPr>
          <a:xfrm>
            <a:off x="4976812" y="2168525"/>
            <a:ext cx="4167187" cy="21002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1"/>
          <p:cNvSpPr txBox="1"/>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97" name="Google Shape;197;p11"/>
          <p:cNvSpPr txBox="1">
            <a:spLocks noGrp="1"/>
          </p:cNvSpPr>
          <p:nvPr>
            <p:ph type="title"/>
          </p:nvPr>
        </p:nvSpPr>
        <p:spPr>
          <a:xfrm>
            <a:off x="285750" y="-79375"/>
            <a:ext cx="8686800" cy="12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800"/>
              <a:buFont typeface="Arial"/>
              <a:buNone/>
            </a:pPr>
            <a:r>
              <a:rPr lang="en-US" sz="4800" b="1" i="0" u="none">
                <a:solidFill>
                  <a:schemeClr val="lt1"/>
                </a:solidFill>
                <a:latin typeface="Arial"/>
                <a:ea typeface="Arial"/>
                <a:cs typeface="Arial"/>
                <a:sym typeface="Arial"/>
              </a:rPr>
              <a:t>Mangrove Forests</a:t>
            </a:r>
            <a:endParaRPr/>
          </a:p>
        </p:txBody>
      </p:sp>
      <p:pic>
        <p:nvPicPr>
          <p:cNvPr id="198" name="Google Shape;198;p11" descr="C:\Users\kaycey.bui\Desktop\mangrove.jpg"/>
          <p:cNvPicPr preferRelativeResize="0"/>
          <p:nvPr/>
        </p:nvPicPr>
        <p:blipFill rotWithShape="1">
          <a:blip r:embed="rId3">
            <a:alphaModFix/>
          </a:blip>
          <a:srcRect l="71" r="149"/>
          <a:stretch/>
        </p:blipFill>
        <p:spPr>
          <a:xfrm>
            <a:off x="3468687" y="1111250"/>
            <a:ext cx="5675312" cy="2074862"/>
          </a:xfrm>
          <a:prstGeom prst="rect">
            <a:avLst/>
          </a:prstGeom>
          <a:noFill/>
          <a:ln>
            <a:noFill/>
          </a:ln>
        </p:spPr>
      </p:pic>
      <p:pic>
        <p:nvPicPr>
          <p:cNvPr id="199" name="Google Shape;199;p11" descr="C:\Users\kaycey.bui\Desktop\FK_mangrove.jpg"/>
          <p:cNvPicPr preferRelativeResize="0"/>
          <p:nvPr/>
        </p:nvPicPr>
        <p:blipFill rotWithShape="1">
          <a:blip r:embed="rId4">
            <a:alphaModFix/>
          </a:blip>
          <a:srcRect/>
          <a:stretch/>
        </p:blipFill>
        <p:spPr>
          <a:xfrm>
            <a:off x="3579812" y="3143250"/>
            <a:ext cx="5564187" cy="2065337"/>
          </a:xfrm>
          <a:prstGeom prst="rect">
            <a:avLst/>
          </a:prstGeom>
          <a:noFill/>
          <a:ln>
            <a:noFill/>
          </a:ln>
        </p:spPr>
      </p:pic>
      <p:sp>
        <p:nvSpPr>
          <p:cNvPr id="200" name="Google Shape;200;p11"/>
          <p:cNvSpPr txBox="1"/>
          <p:nvPr/>
        </p:nvSpPr>
        <p:spPr>
          <a:xfrm>
            <a:off x="228600" y="5338762"/>
            <a:ext cx="8839200" cy="11382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400"/>
              <a:buFont typeface="Arial"/>
              <a:buNone/>
            </a:pPr>
            <a:r>
              <a:rPr lang="en-US" sz="3400" b="1" i="0" u="none">
                <a:solidFill>
                  <a:schemeClr val="lt1"/>
                </a:solidFill>
                <a:latin typeface="Arial"/>
                <a:ea typeface="Arial"/>
                <a:cs typeface="Arial"/>
                <a:sym typeface="Arial"/>
              </a:rPr>
              <a:t>Mangroves are trees or bushes that grow along seashores.</a:t>
            </a:r>
            <a:endParaRPr/>
          </a:p>
        </p:txBody>
      </p:sp>
      <p:pic>
        <p:nvPicPr>
          <p:cNvPr id="201" name="Google Shape;201;p11" descr="http://estuaries.noaa.gov/teachers/images/mangroves/mangrove3.jpg"/>
          <p:cNvPicPr preferRelativeResize="0"/>
          <p:nvPr/>
        </p:nvPicPr>
        <p:blipFill rotWithShape="1">
          <a:blip r:embed="rId5">
            <a:alphaModFix/>
          </a:blip>
          <a:srcRect l="8332"/>
          <a:stretch/>
        </p:blipFill>
        <p:spPr>
          <a:xfrm>
            <a:off x="0" y="1111250"/>
            <a:ext cx="5029200" cy="4114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2"/>
          <p:cNvSpPr txBox="1"/>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08" name="Google Shape;208;p12"/>
          <p:cNvSpPr txBox="1">
            <a:spLocks noGrp="1"/>
          </p:cNvSpPr>
          <p:nvPr>
            <p:ph type="title"/>
          </p:nvPr>
        </p:nvSpPr>
        <p:spPr>
          <a:xfrm>
            <a:off x="228600" y="762000"/>
            <a:ext cx="8686800" cy="12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800"/>
              <a:buFont typeface="Arial"/>
              <a:buNone/>
            </a:pPr>
            <a:r>
              <a:rPr lang="en-US" sz="4800" b="1" i="0" u="none">
                <a:solidFill>
                  <a:schemeClr val="lt1"/>
                </a:solidFill>
                <a:latin typeface="Arial"/>
                <a:ea typeface="Arial"/>
                <a:cs typeface="Arial"/>
                <a:sym typeface="Arial"/>
              </a:rPr>
              <a:t>Mangroves are important to people and ocean life. </a:t>
            </a:r>
            <a:endParaRPr/>
          </a:p>
        </p:txBody>
      </p:sp>
      <p:pic>
        <p:nvPicPr>
          <p:cNvPr id="209" name="Google Shape;209;p12" descr="C:\Users\kaycey.bui\Desktop\Cormorants.jpg"/>
          <p:cNvPicPr preferRelativeResize="0"/>
          <p:nvPr/>
        </p:nvPicPr>
        <p:blipFill rotWithShape="1">
          <a:blip r:embed="rId3">
            <a:alphaModFix/>
          </a:blip>
          <a:srcRect l="11480" t="16889" r="17497"/>
          <a:stretch/>
        </p:blipFill>
        <p:spPr>
          <a:xfrm>
            <a:off x="4191000" y="2795587"/>
            <a:ext cx="4953000" cy="3059112"/>
          </a:xfrm>
          <a:prstGeom prst="rect">
            <a:avLst/>
          </a:prstGeom>
          <a:noFill/>
          <a:ln>
            <a:noFill/>
          </a:ln>
        </p:spPr>
      </p:pic>
      <p:pic>
        <p:nvPicPr>
          <p:cNvPr id="210" name="Google Shape;210;p12" descr="C:\Users\kaycey.bui\Desktop\mangrove1.jpg"/>
          <p:cNvPicPr preferRelativeResize="0"/>
          <p:nvPr/>
        </p:nvPicPr>
        <p:blipFill rotWithShape="1">
          <a:blip r:embed="rId4">
            <a:alphaModFix/>
          </a:blip>
          <a:srcRect/>
          <a:stretch/>
        </p:blipFill>
        <p:spPr>
          <a:xfrm>
            <a:off x="-19050" y="2795587"/>
            <a:ext cx="4403725" cy="305911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3"/>
          <p:cNvSpPr txBox="1"/>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17" name="Google Shape;217;p13"/>
          <p:cNvSpPr txBox="1">
            <a:spLocks noGrp="1"/>
          </p:cNvSpPr>
          <p:nvPr>
            <p:ph type="title"/>
          </p:nvPr>
        </p:nvSpPr>
        <p:spPr>
          <a:xfrm>
            <a:off x="228600" y="76200"/>
            <a:ext cx="8686800" cy="12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800"/>
              <a:buFont typeface="Arial"/>
              <a:buNone/>
            </a:pPr>
            <a:r>
              <a:rPr lang="en-US" sz="4800" b="1" i="0" u="none">
                <a:solidFill>
                  <a:schemeClr val="lt1"/>
                </a:solidFill>
                <a:latin typeface="Arial"/>
                <a:ea typeface="Arial"/>
                <a:cs typeface="Arial"/>
                <a:sym typeface="Arial"/>
              </a:rPr>
              <a:t>Habitats are interconnected.</a:t>
            </a:r>
            <a:endParaRPr/>
          </a:p>
        </p:txBody>
      </p:sp>
      <p:pic>
        <p:nvPicPr>
          <p:cNvPr id="218" name="Google Shape;218;p13"/>
          <p:cNvPicPr preferRelativeResize="0"/>
          <p:nvPr/>
        </p:nvPicPr>
        <p:blipFill rotWithShape="1">
          <a:blip r:embed="rId3">
            <a:alphaModFix/>
          </a:blip>
          <a:srcRect/>
          <a:stretch/>
        </p:blipFill>
        <p:spPr>
          <a:xfrm>
            <a:off x="0" y="1484312"/>
            <a:ext cx="9144000" cy="3849687"/>
          </a:xfrm>
          <a:prstGeom prst="rect">
            <a:avLst/>
          </a:prstGeom>
          <a:noFill/>
          <a:ln>
            <a:noFill/>
          </a:ln>
        </p:spPr>
      </p:pic>
      <p:pic>
        <p:nvPicPr>
          <p:cNvPr id="219" name="Google Shape;219;p13" descr="C:\Users\marlies.tumolo\Downloads\27703864280_f03cece74e_b.jpg"/>
          <p:cNvPicPr preferRelativeResize="0"/>
          <p:nvPr/>
        </p:nvPicPr>
        <p:blipFill rotWithShape="1">
          <a:blip r:embed="rId4">
            <a:alphaModFix/>
          </a:blip>
          <a:srcRect t="11141" b="17643"/>
          <a:stretch/>
        </p:blipFill>
        <p:spPr>
          <a:xfrm>
            <a:off x="0" y="4705350"/>
            <a:ext cx="3770312" cy="2152650"/>
          </a:xfrm>
          <a:prstGeom prst="rect">
            <a:avLst/>
          </a:prstGeom>
          <a:noFill/>
          <a:ln>
            <a:noFill/>
          </a:ln>
        </p:spPr>
      </p:pic>
      <p:pic>
        <p:nvPicPr>
          <p:cNvPr id="220" name="Google Shape;220;p13" descr="C:\Users\marlies.tumolo\Downloads\27705149570_056f5188a7_k.jpg"/>
          <p:cNvPicPr preferRelativeResize="0"/>
          <p:nvPr/>
        </p:nvPicPr>
        <p:blipFill rotWithShape="1">
          <a:blip r:embed="rId5">
            <a:alphaModFix/>
          </a:blip>
          <a:srcRect/>
          <a:stretch/>
        </p:blipFill>
        <p:spPr>
          <a:xfrm>
            <a:off x="5989637" y="4705350"/>
            <a:ext cx="3151187" cy="2152650"/>
          </a:xfrm>
          <a:prstGeom prst="rect">
            <a:avLst/>
          </a:prstGeom>
          <a:noFill/>
          <a:ln>
            <a:noFill/>
          </a:ln>
        </p:spPr>
      </p:pic>
      <p:pic>
        <p:nvPicPr>
          <p:cNvPr id="221" name="Google Shape;221;p13" descr="C:\Users\marlies.tumolo\Downloads\27371174203_e85d31dfe2_o.jpg"/>
          <p:cNvPicPr preferRelativeResize="0"/>
          <p:nvPr/>
        </p:nvPicPr>
        <p:blipFill rotWithShape="1">
          <a:blip r:embed="rId6">
            <a:alphaModFix/>
          </a:blip>
          <a:srcRect b="5641"/>
          <a:stretch/>
        </p:blipFill>
        <p:spPr>
          <a:xfrm>
            <a:off x="3581400" y="4705350"/>
            <a:ext cx="2887662" cy="2152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4"/>
          <p:cNvSpPr txBox="1"/>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229" name="Google Shape;229;p14" descr="C:\Users\kaycey.bui\Desktop\FKNMS Christmas tree worm.jpg"/>
          <p:cNvPicPr preferRelativeResize="0"/>
          <p:nvPr/>
        </p:nvPicPr>
        <p:blipFill rotWithShape="1">
          <a:blip r:embed="rId3">
            <a:alphaModFix/>
          </a:blip>
          <a:srcRect/>
          <a:stretch/>
        </p:blipFill>
        <p:spPr>
          <a:xfrm>
            <a:off x="0" y="0"/>
            <a:ext cx="1952625" cy="1296987"/>
          </a:xfrm>
          <a:prstGeom prst="rect">
            <a:avLst/>
          </a:prstGeom>
          <a:noFill/>
          <a:ln>
            <a:noFill/>
          </a:ln>
        </p:spPr>
      </p:pic>
      <p:pic>
        <p:nvPicPr>
          <p:cNvPr id="230" name="Google Shape;230;p14" descr="C:\Users\marlies.tumolo\Downloads\Discovery Saturday Kids Program.JPG"/>
          <p:cNvPicPr preferRelativeResize="0"/>
          <p:nvPr/>
        </p:nvPicPr>
        <p:blipFill rotWithShape="1">
          <a:blip r:embed="rId4">
            <a:alphaModFix/>
          </a:blip>
          <a:srcRect t="17893" b="25705"/>
          <a:stretch/>
        </p:blipFill>
        <p:spPr>
          <a:xfrm>
            <a:off x="4572000" y="0"/>
            <a:ext cx="3063875" cy="1295400"/>
          </a:xfrm>
          <a:prstGeom prst="rect">
            <a:avLst/>
          </a:prstGeom>
          <a:noFill/>
          <a:ln>
            <a:noFill/>
          </a:ln>
        </p:spPr>
      </p:pic>
      <p:pic>
        <p:nvPicPr>
          <p:cNvPr id="231" name="Google Shape;231;p14" descr="C:\Users\marlies.tumolo\Downloads\Florida Keys parrotfish.jpg"/>
          <p:cNvPicPr preferRelativeResize="0"/>
          <p:nvPr/>
        </p:nvPicPr>
        <p:blipFill rotWithShape="1">
          <a:blip r:embed="rId5">
            <a:alphaModFix/>
          </a:blip>
          <a:srcRect l="-1" t="5267" r="5177" b="5166"/>
          <a:stretch/>
        </p:blipFill>
        <p:spPr>
          <a:xfrm>
            <a:off x="7162800" y="0"/>
            <a:ext cx="1981200" cy="1295400"/>
          </a:xfrm>
          <a:prstGeom prst="rect">
            <a:avLst/>
          </a:prstGeom>
          <a:noFill/>
          <a:ln>
            <a:noFill/>
          </a:ln>
        </p:spPr>
      </p:pic>
      <p:pic>
        <p:nvPicPr>
          <p:cNvPr id="232" name="Google Shape;232;p14" descr="C:\Users\marlies.tumolo\Downloads\The Dock into the Atlantic.jpg"/>
          <p:cNvPicPr preferRelativeResize="0"/>
          <p:nvPr/>
        </p:nvPicPr>
        <p:blipFill rotWithShape="1">
          <a:blip r:embed="rId6">
            <a:alphaModFix/>
          </a:blip>
          <a:srcRect b="21257"/>
          <a:stretch/>
        </p:blipFill>
        <p:spPr>
          <a:xfrm>
            <a:off x="1905000" y="-1587"/>
            <a:ext cx="3124200" cy="1296987"/>
          </a:xfrm>
          <a:prstGeom prst="rect">
            <a:avLst/>
          </a:prstGeom>
          <a:noFill/>
          <a:ln>
            <a:noFill/>
          </a:ln>
        </p:spPr>
      </p:pic>
      <p:pic>
        <p:nvPicPr>
          <p:cNvPr id="233" name="Google Shape;233;p14" descr="C:\Users\marlies.tumolo\Downloads\ticker (2).jpg"/>
          <p:cNvPicPr preferRelativeResize="0"/>
          <p:nvPr/>
        </p:nvPicPr>
        <p:blipFill rotWithShape="1">
          <a:blip r:embed="rId7">
            <a:alphaModFix/>
          </a:blip>
          <a:srcRect/>
          <a:stretch/>
        </p:blipFill>
        <p:spPr>
          <a:xfrm>
            <a:off x="0" y="5867400"/>
            <a:ext cx="9144000" cy="174625"/>
          </a:xfrm>
          <a:prstGeom prst="rect">
            <a:avLst/>
          </a:prstGeom>
          <a:noFill/>
          <a:ln>
            <a:noFill/>
          </a:ln>
        </p:spPr>
      </p:pic>
      <p:pic>
        <p:nvPicPr>
          <p:cNvPr id="234" name="Google Shape;234;p14" descr="C:\Users\marlies.tumolo\Downloads\ticker (2).jpg"/>
          <p:cNvPicPr preferRelativeResize="0"/>
          <p:nvPr/>
        </p:nvPicPr>
        <p:blipFill rotWithShape="1">
          <a:blip r:embed="rId7">
            <a:alphaModFix/>
          </a:blip>
          <a:srcRect/>
          <a:stretch/>
        </p:blipFill>
        <p:spPr>
          <a:xfrm>
            <a:off x="0" y="1287462"/>
            <a:ext cx="9144000" cy="174625"/>
          </a:xfrm>
          <a:prstGeom prst="rect">
            <a:avLst/>
          </a:prstGeom>
          <a:noFill/>
          <a:ln>
            <a:noFill/>
          </a:ln>
        </p:spPr>
      </p:pic>
      <p:pic>
        <p:nvPicPr>
          <p:cNvPr id="2" name="Picture 2">
            <a:extLst>
              <a:ext uri="{FF2B5EF4-FFF2-40B4-BE49-F238E27FC236}">
                <a16:creationId xmlns:a16="http://schemas.microsoft.com/office/drawing/2014/main" id="{6C6BE9BA-4F0D-AC9A-26F9-BE734E1754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2362200"/>
            <a:ext cx="88534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5"/>
          <p:cNvSpPr txBox="1"/>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241" name="Google Shape;241;p15"/>
          <p:cNvPicPr preferRelativeResize="0"/>
          <p:nvPr/>
        </p:nvPicPr>
        <p:blipFill rotWithShape="1">
          <a:blip r:embed="rId3">
            <a:alphaModFix/>
          </a:blip>
          <a:srcRect/>
          <a:stretch/>
        </p:blipFill>
        <p:spPr>
          <a:xfrm>
            <a:off x="0" y="1143000"/>
            <a:ext cx="9144000" cy="5143500"/>
          </a:xfrm>
          <a:prstGeom prst="rect">
            <a:avLst/>
          </a:prstGeom>
          <a:noFill/>
          <a:ln>
            <a:noFill/>
          </a:ln>
        </p:spPr>
      </p:pic>
      <p:sp>
        <p:nvSpPr>
          <p:cNvPr id="242" name="Google Shape;242;p15"/>
          <p:cNvSpPr txBox="1"/>
          <p:nvPr/>
        </p:nvSpPr>
        <p:spPr>
          <a:xfrm>
            <a:off x="152400" y="228600"/>
            <a:ext cx="8763000"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000"/>
              <a:buFont typeface="Arial"/>
              <a:buNone/>
            </a:pPr>
            <a:r>
              <a:rPr lang="en-US" sz="4000" b="0" i="0" u="none">
                <a:solidFill>
                  <a:schemeClr val="lt1"/>
                </a:solidFill>
                <a:latin typeface="Arial"/>
                <a:ea typeface="Arial"/>
                <a:cs typeface="Arial"/>
                <a:sym typeface="Arial"/>
              </a:rPr>
              <a:t>Trash Talk: What is Marine Debris?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6"/>
          <p:cNvSpPr txBox="1"/>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49" name="Google Shape;249;p16"/>
          <p:cNvSpPr txBox="1">
            <a:spLocks noGrp="1"/>
          </p:cNvSpPr>
          <p:nvPr>
            <p:ph type="title"/>
          </p:nvPr>
        </p:nvSpPr>
        <p:spPr>
          <a:xfrm>
            <a:off x="76200" y="152400"/>
            <a:ext cx="8839200" cy="876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800"/>
              <a:buFont typeface="Arial"/>
              <a:buNone/>
            </a:pPr>
            <a:r>
              <a:rPr lang="en-US" sz="4800" b="1" i="0" u="none">
                <a:solidFill>
                  <a:schemeClr val="lt1"/>
                </a:solidFill>
                <a:latin typeface="Arial"/>
                <a:ea typeface="Arial"/>
                <a:cs typeface="Arial"/>
                <a:sym typeface="Arial"/>
              </a:rPr>
              <a:t>What is marine debris?</a:t>
            </a:r>
            <a:endParaRPr/>
          </a:p>
        </p:txBody>
      </p:sp>
      <p:sp>
        <p:nvSpPr>
          <p:cNvPr id="250" name="Google Shape;250;p16"/>
          <p:cNvSpPr txBox="1"/>
          <p:nvPr/>
        </p:nvSpPr>
        <p:spPr>
          <a:xfrm>
            <a:off x="457200" y="1419225"/>
            <a:ext cx="8458200" cy="4524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Arial"/>
              <a:buNone/>
            </a:pPr>
            <a:r>
              <a:rPr lang="en-US" sz="3200" b="0" i="0" u="none" dirty="0">
                <a:solidFill>
                  <a:schemeClr val="lt1"/>
                </a:solidFill>
                <a:latin typeface="Arial"/>
                <a:ea typeface="Arial"/>
                <a:cs typeface="Arial"/>
                <a:sym typeface="Arial"/>
              </a:rPr>
              <a:t>A. An animal that lives in the deepest part of the ocean</a:t>
            </a:r>
            <a:endParaRPr dirty="0"/>
          </a:p>
          <a:p>
            <a:pPr marL="0" marR="0" lvl="0" indent="0" algn="l" rtl="0">
              <a:lnSpc>
                <a:spcPct val="100000"/>
              </a:lnSpc>
              <a:spcBef>
                <a:spcPts val="0"/>
              </a:spcBef>
              <a:spcAft>
                <a:spcPts val="0"/>
              </a:spcAft>
              <a:buClr>
                <a:schemeClr val="dk1"/>
              </a:buClr>
              <a:buSzPts val="3200"/>
              <a:buFont typeface="Arial"/>
              <a:buNone/>
            </a:pPr>
            <a:endParaRPr sz="3200" b="0" i="0" u="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200"/>
              <a:buFont typeface="Arial"/>
              <a:buNone/>
            </a:pPr>
            <a:r>
              <a:rPr lang="en-US" sz="3200" b="0" i="0" u="none" dirty="0">
                <a:solidFill>
                  <a:schemeClr val="lt1"/>
                </a:solidFill>
                <a:latin typeface="Arial"/>
                <a:ea typeface="Arial"/>
                <a:cs typeface="Arial"/>
                <a:sym typeface="Arial"/>
              </a:rPr>
              <a:t>B. Any kind of trash that ends up in the ocean</a:t>
            </a:r>
            <a:endParaRPr dirty="0"/>
          </a:p>
          <a:p>
            <a:pPr marL="0" marR="0" lvl="0" indent="0" algn="l" rtl="0">
              <a:lnSpc>
                <a:spcPct val="100000"/>
              </a:lnSpc>
              <a:spcBef>
                <a:spcPts val="0"/>
              </a:spcBef>
              <a:spcAft>
                <a:spcPts val="0"/>
              </a:spcAft>
              <a:buClr>
                <a:schemeClr val="dk1"/>
              </a:buClr>
              <a:buSzPts val="3200"/>
              <a:buFont typeface="Arial"/>
              <a:buNone/>
            </a:pPr>
            <a:endParaRPr sz="3200" b="0" i="0" u="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200"/>
              <a:buFont typeface="Arial"/>
              <a:buNone/>
            </a:pPr>
            <a:r>
              <a:rPr lang="en-US" sz="3200" b="0" i="0" u="none" dirty="0">
                <a:solidFill>
                  <a:schemeClr val="lt1"/>
                </a:solidFill>
                <a:latin typeface="Arial"/>
                <a:ea typeface="Arial"/>
                <a:cs typeface="Arial"/>
                <a:sym typeface="Arial"/>
              </a:rPr>
              <a:t>C. A small plant that floats on the surface of the ocean</a:t>
            </a:r>
            <a:endParaRPr dirty="0"/>
          </a:p>
          <a:p>
            <a:pPr marL="0" marR="0" lvl="0" indent="0" algn="l" rtl="0">
              <a:lnSpc>
                <a:spcPct val="100000"/>
              </a:lnSpc>
              <a:spcBef>
                <a:spcPts val="0"/>
              </a:spcBef>
              <a:spcAft>
                <a:spcPts val="0"/>
              </a:spcAft>
              <a:buClr>
                <a:schemeClr val="dk1"/>
              </a:buClr>
              <a:buSzPts val="3200"/>
              <a:buFont typeface="Arial"/>
              <a:buNone/>
            </a:pPr>
            <a:endParaRPr sz="3200" b="0" i="0" u="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200"/>
              <a:buFont typeface="Arial"/>
              <a:buNone/>
            </a:pPr>
            <a:r>
              <a:rPr lang="en-US" sz="3200" b="0" i="0" u="none" dirty="0">
                <a:solidFill>
                  <a:schemeClr val="lt1"/>
                </a:solidFill>
                <a:latin typeface="Arial"/>
                <a:ea typeface="Arial"/>
                <a:cs typeface="Arial"/>
                <a:sym typeface="Arial"/>
              </a:rPr>
              <a:t>D. The seaweed that washes on the beach</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7"/>
          <p:cNvSpPr txBox="1"/>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57" name="Google Shape;257;p17"/>
          <p:cNvSpPr txBox="1">
            <a:spLocks noGrp="1"/>
          </p:cNvSpPr>
          <p:nvPr>
            <p:ph type="title"/>
          </p:nvPr>
        </p:nvSpPr>
        <p:spPr>
          <a:xfrm>
            <a:off x="76200" y="152400"/>
            <a:ext cx="8839200" cy="876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800"/>
              <a:buFont typeface="Arial"/>
              <a:buNone/>
            </a:pPr>
            <a:r>
              <a:rPr lang="en-US" sz="4800" b="1" i="0" u="none">
                <a:solidFill>
                  <a:schemeClr val="lt1"/>
                </a:solidFill>
                <a:latin typeface="Arial"/>
                <a:ea typeface="Arial"/>
                <a:cs typeface="Arial"/>
                <a:sym typeface="Arial"/>
              </a:rPr>
              <a:t>What is marine debris?</a:t>
            </a:r>
            <a:endParaRPr/>
          </a:p>
        </p:txBody>
      </p:sp>
      <p:sp>
        <p:nvSpPr>
          <p:cNvPr id="258" name="Google Shape;258;p17"/>
          <p:cNvSpPr txBox="1"/>
          <p:nvPr/>
        </p:nvSpPr>
        <p:spPr>
          <a:xfrm>
            <a:off x="457200" y="990600"/>
            <a:ext cx="8458200" cy="15700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Arial"/>
              <a:buNone/>
            </a:pPr>
            <a:endParaRPr sz="3200" b="0" i="0" u="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B. Any kind of trash that ends up in the ocean</a:t>
            </a:r>
            <a:endParaRPr/>
          </a:p>
          <a:p>
            <a:pPr marL="0" marR="0" lvl="0" indent="0" algn="l" rtl="0">
              <a:lnSpc>
                <a:spcPct val="100000"/>
              </a:lnSpc>
              <a:spcBef>
                <a:spcPts val="0"/>
              </a:spcBef>
              <a:spcAft>
                <a:spcPts val="0"/>
              </a:spcAft>
              <a:buNone/>
            </a:pPr>
            <a:endParaRPr sz="3200" b="0" i="0" u="none">
              <a:solidFill>
                <a:schemeClr val="lt1"/>
              </a:solidFill>
              <a:latin typeface="Arial"/>
              <a:ea typeface="Arial"/>
              <a:cs typeface="Arial"/>
              <a:sym typeface="Arial"/>
            </a:endParaRPr>
          </a:p>
        </p:txBody>
      </p:sp>
      <p:pic>
        <p:nvPicPr>
          <p:cNvPr id="259" name="Google Shape;259;p17"/>
          <p:cNvPicPr preferRelativeResize="0"/>
          <p:nvPr/>
        </p:nvPicPr>
        <p:blipFill rotWithShape="1">
          <a:blip r:embed="rId3">
            <a:alphaModFix/>
          </a:blip>
          <a:srcRect/>
          <a:stretch/>
        </p:blipFill>
        <p:spPr>
          <a:xfrm>
            <a:off x="0" y="2349500"/>
            <a:ext cx="4886325" cy="2527300"/>
          </a:xfrm>
          <a:prstGeom prst="rect">
            <a:avLst/>
          </a:prstGeom>
          <a:noFill/>
          <a:ln>
            <a:noFill/>
          </a:ln>
        </p:spPr>
      </p:pic>
      <p:pic>
        <p:nvPicPr>
          <p:cNvPr id="260" name="Google Shape;260;p17"/>
          <p:cNvPicPr preferRelativeResize="0"/>
          <p:nvPr/>
        </p:nvPicPr>
        <p:blipFill rotWithShape="1">
          <a:blip r:embed="rId4">
            <a:alphaModFix/>
          </a:blip>
          <a:srcRect/>
          <a:stretch/>
        </p:blipFill>
        <p:spPr>
          <a:xfrm>
            <a:off x="4219575" y="2303462"/>
            <a:ext cx="4924425" cy="3281362"/>
          </a:xfrm>
          <a:prstGeom prst="rect">
            <a:avLst/>
          </a:prstGeom>
          <a:noFill/>
          <a:ln>
            <a:noFill/>
          </a:ln>
        </p:spPr>
      </p:pic>
      <p:pic>
        <p:nvPicPr>
          <p:cNvPr id="261" name="Google Shape;261;p17"/>
          <p:cNvPicPr preferRelativeResize="0"/>
          <p:nvPr/>
        </p:nvPicPr>
        <p:blipFill rotWithShape="1">
          <a:blip r:embed="rId5">
            <a:alphaModFix/>
          </a:blip>
          <a:srcRect t="28927" b="13221"/>
          <a:stretch/>
        </p:blipFill>
        <p:spPr>
          <a:xfrm>
            <a:off x="0" y="4876800"/>
            <a:ext cx="4564062" cy="1981200"/>
          </a:xfrm>
          <a:prstGeom prst="rect">
            <a:avLst/>
          </a:prstGeom>
          <a:noFill/>
          <a:ln>
            <a:noFill/>
          </a:ln>
        </p:spPr>
      </p:pic>
      <p:pic>
        <p:nvPicPr>
          <p:cNvPr id="262" name="Google Shape;262;p17"/>
          <p:cNvPicPr preferRelativeResize="0"/>
          <p:nvPr/>
        </p:nvPicPr>
        <p:blipFill rotWithShape="1">
          <a:blip r:embed="rId6">
            <a:alphaModFix/>
          </a:blip>
          <a:srcRect t="18159" b="33628"/>
          <a:stretch/>
        </p:blipFill>
        <p:spPr>
          <a:xfrm>
            <a:off x="4071937" y="4876800"/>
            <a:ext cx="5219700" cy="1981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8"/>
          <p:cNvSpPr txBox="1"/>
          <p:nvPr/>
        </p:nvSpPr>
        <p:spPr>
          <a:xfrm>
            <a:off x="0" y="0"/>
            <a:ext cx="9144000" cy="6884987"/>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69" name="Google Shape;269;p18"/>
          <p:cNvSpPr txBox="1">
            <a:spLocks noGrp="1"/>
          </p:cNvSpPr>
          <p:nvPr>
            <p:ph type="title"/>
          </p:nvPr>
        </p:nvSpPr>
        <p:spPr>
          <a:xfrm>
            <a:off x="76200" y="342900"/>
            <a:ext cx="8839200" cy="876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1" i="0" u="none">
                <a:solidFill>
                  <a:schemeClr val="lt1"/>
                </a:solidFill>
                <a:latin typeface="Arial"/>
                <a:ea typeface="Arial"/>
                <a:cs typeface="Arial"/>
                <a:sym typeface="Arial"/>
              </a:rPr>
              <a:t>Where does marine debris come from?</a:t>
            </a:r>
            <a:endParaRPr/>
          </a:p>
        </p:txBody>
      </p:sp>
      <p:pic>
        <p:nvPicPr>
          <p:cNvPr id="270" name="Google Shape;270;p18" descr="C:\Users\kaycey.bui\Desktop\Brady.jpg"/>
          <p:cNvPicPr preferRelativeResize="0"/>
          <p:nvPr/>
        </p:nvPicPr>
        <p:blipFill rotWithShape="1">
          <a:blip r:embed="rId3">
            <a:alphaModFix/>
          </a:blip>
          <a:srcRect/>
          <a:stretch/>
        </p:blipFill>
        <p:spPr>
          <a:xfrm>
            <a:off x="3765550" y="3656012"/>
            <a:ext cx="5378450" cy="3228975"/>
          </a:xfrm>
          <a:prstGeom prst="rect">
            <a:avLst/>
          </a:prstGeom>
          <a:noFill/>
          <a:ln>
            <a:noFill/>
          </a:ln>
        </p:spPr>
      </p:pic>
      <p:pic>
        <p:nvPicPr>
          <p:cNvPr id="271" name="Google Shape;271;p18" descr="C:\Users\kaycey.bui\Desktop\JACQUELINE DEEP IN TRASH KAYAK-1_2009.jpg"/>
          <p:cNvPicPr preferRelativeResize="0"/>
          <p:nvPr/>
        </p:nvPicPr>
        <p:blipFill rotWithShape="1">
          <a:blip r:embed="rId4">
            <a:alphaModFix/>
          </a:blip>
          <a:srcRect/>
          <a:stretch/>
        </p:blipFill>
        <p:spPr>
          <a:xfrm>
            <a:off x="0" y="1555750"/>
            <a:ext cx="3765550" cy="5302250"/>
          </a:xfrm>
          <a:prstGeom prst="rect">
            <a:avLst/>
          </a:prstGeom>
          <a:noFill/>
          <a:ln>
            <a:noFill/>
          </a:ln>
        </p:spPr>
      </p:pic>
      <p:pic>
        <p:nvPicPr>
          <p:cNvPr id="272" name="Google Shape;272;p18" descr="C:\Users\kaycey.bui\Desktop\IMG_4687.JPG"/>
          <p:cNvPicPr preferRelativeResize="0"/>
          <p:nvPr/>
        </p:nvPicPr>
        <p:blipFill rotWithShape="1">
          <a:blip r:embed="rId5">
            <a:alphaModFix/>
          </a:blip>
          <a:srcRect/>
          <a:stretch/>
        </p:blipFill>
        <p:spPr>
          <a:xfrm>
            <a:off x="3765550" y="1555750"/>
            <a:ext cx="3289300" cy="2151062"/>
          </a:xfrm>
          <a:prstGeom prst="rect">
            <a:avLst/>
          </a:prstGeom>
          <a:noFill/>
          <a:ln>
            <a:noFill/>
          </a:ln>
        </p:spPr>
      </p:pic>
      <p:pic>
        <p:nvPicPr>
          <p:cNvPr id="273" name="Google Shape;273;p18" descr="C:\Users\kaycey.bui\Desktop\PA100040.JPG"/>
          <p:cNvPicPr preferRelativeResize="0"/>
          <p:nvPr/>
        </p:nvPicPr>
        <p:blipFill rotWithShape="1">
          <a:blip r:embed="rId6">
            <a:alphaModFix/>
          </a:blip>
          <a:srcRect/>
          <a:stretch/>
        </p:blipFill>
        <p:spPr>
          <a:xfrm>
            <a:off x="6248400" y="1555750"/>
            <a:ext cx="2895600" cy="215106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9"/>
          <p:cNvSpPr txBox="1"/>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80" name="Google Shape;280;p19"/>
          <p:cNvSpPr txBox="1">
            <a:spLocks noGrp="1"/>
          </p:cNvSpPr>
          <p:nvPr>
            <p:ph type="title"/>
          </p:nvPr>
        </p:nvSpPr>
        <p:spPr>
          <a:xfrm>
            <a:off x="76200" y="419100"/>
            <a:ext cx="8839200" cy="876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1" i="0" u="none">
                <a:solidFill>
                  <a:schemeClr val="lt1"/>
                </a:solidFill>
                <a:latin typeface="Arial"/>
                <a:ea typeface="Arial"/>
                <a:cs typeface="Arial"/>
                <a:sym typeface="Arial"/>
              </a:rPr>
              <a:t>Marine Debris: A Threat to Our Sanctuary </a:t>
            </a:r>
            <a:endParaRPr/>
          </a:p>
        </p:txBody>
      </p:sp>
      <p:pic>
        <p:nvPicPr>
          <p:cNvPr id="281" name="Google Shape;281;p19" descr="C:\Users\kaycey.bui\Desktop\P9191031.JPG"/>
          <p:cNvPicPr preferRelativeResize="0"/>
          <p:nvPr/>
        </p:nvPicPr>
        <p:blipFill rotWithShape="1">
          <a:blip r:embed="rId3">
            <a:alphaModFix/>
          </a:blip>
          <a:srcRect r="11923"/>
          <a:stretch/>
        </p:blipFill>
        <p:spPr>
          <a:xfrm>
            <a:off x="2971800" y="1579562"/>
            <a:ext cx="6172200" cy="5257800"/>
          </a:xfrm>
          <a:prstGeom prst="rect">
            <a:avLst/>
          </a:prstGeom>
          <a:noFill/>
          <a:ln>
            <a:noFill/>
          </a:ln>
        </p:spPr>
      </p:pic>
      <p:pic>
        <p:nvPicPr>
          <p:cNvPr id="282" name="Google Shape;282;p19" descr="C:\Users\kaycey.bui\Desktop\IMG_1144.JPG"/>
          <p:cNvPicPr preferRelativeResize="0"/>
          <p:nvPr/>
        </p:nvPicPr>
        <p:blipFill rotWithShape="1">
          <a:blip r:embed="rId4">
            <a:alphaModFix/>
          </a:blip>
          <a:srcRect l="24343" b="15614"/>
          <a:stretch/>
        </p:blipFill>
        <p:spPr>
          <a:xfrm>
            <a:off x="0" y="4124325"/>
            <a:ext cx="3352800" cy="2733675"/>
          </a:xfrm>
          <a:prstGeom prst="rect">
            <a:avLst/>
          </a:prstGeom>
          <a:noFill/>
          <a:ln>
            <a:noFill/>
          </a:ln>
        </p:spPr>
      </p:pic>
      <p:pic>
        <p:nvPicPr>
          <p:cNvPr id="283" name="Google Shape;283;p19"/>
          <p:cNvPicPr preferRelativeResize="0"/>
          <p:nvPr/>
        </p:nvPicPr>
        <p:blipFill rotWithShape="1">
          <a:blip r:embed="rId5">
            <a:alphaModFix/>
          </a:blip>
          <a:srcRect l="14663" t="18458" r="3093" b="18457"/>
          <a:stretch/>
        </p:blipFill>
        <p:spPr>
          <a:xfrm>
            <a:off x="0" y="1600200"/>
            <a:ext cx="3352800" cy="3429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04" name="Google Shape;104;p2" descr="C:\Users\kaycey.bui\Desktop\Scamp on reef relief twitter.jpg"/>
          <p:cNvPicPr preferRelativeResize="0"/>
          <p:nvPr/>
        </p:nvPicPr>
        <p:blipFill rotWithShape="1">
          <a:blip r:embed="rId3">
            <a:alphaModFix/>
          </a:blip>
          <a:srcRect l="21592" t="11088"/>
          <a:stretch/>
        </p:blipFill>
        <p:spPr>
          <a:xfrm>
            <a:off x="0" y="0"/>
            <a:ext cx="9144000" cy="6881812"/>
          </a:xfrm>
          <a:prstGeom prst="rect">
            <a:avLst/>
          </a:prstGeom>
          <a:noFill/>
          <a:ln>
            <a:noFill/>
          </a:ln>
        </p:spPr>
      </p:pic>
      <p:sp>
        <p:nvSpPr>
          <p:cNvPr id="105" name="Google Shape;105;p2"/>
          <p:cNvSpPr txBox="1">
            <a:spLocks noGrp="1"/>
          </p:cNvSpPr>
          <p:nvPr>
            <p:ph type="title"/>
          </p:nvPr>
        </p:nvSpPr>
        <p:spPr>
          <a:xfrm>
            <a:off x="228600" y="762000"/>
            <a:ext cx="8686800" cy="12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800"/>
              <a:buFont typeface="Arial"/>
              <a:buNone/>
            </a:pPr>
            <a:r>
              <a:rPr lang="en-US" sz="4800" b="1" i="0" u="none">
                <a:solidFill>
                  <a:schemeClr val="lt1"/>
                </a:solidFill>
                <a:latin typeface="Arial"/>
                <a:ea typeface="Arial"/>
                <a:cs typeface="Arial"/>
                <a:sym typeface="Arial"/>
              </a:rPr>
              <a:t>Florida Keys </a:t>
            </a:r>
            <a:br>
              <a:rPr lang="en-US" sz="4800" b="1" i="0" u="none">
                <a:solidFill>
                  <a:schemeClr val="lt1"/>
                </a:solidFill>
                <a:latin typeface="Arial"/>
                <a:ea typeface="Arial"/>
                <a:cs typeface="Arial"/>
                <a:sym typeface="Arial"/>
              </a:rPr>
            </a:br>
            <a:r>
              <a:rPr lang="en-US" sz="4800" b="1" i="0" u="none">
                <a:solidFill>
                  <a:schemeClr val="lt1"/>
                </a:solidFill>
                <a:latin typeface="Arial"/>
                <a:ea typeface="Arial"/>
                <a:cs typeface="Arial"/>
                <a:sym typeface="Arial"/>
              </a:rPr>
              <a:t>National Marine Sanctuary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0"/>
          <p:cNvSpPr txBox="1"/>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90" name="Google Shape;290;p20"/>
          <p:cNvSpPr txBox="1">
            <a:spLocks noGrp="1"/>
          </p:cNvSpPr>
          <p:nvPr>
            <p:ph type="title"/>
          </p:nvPr>
        </p:nvSpPr>
        <p:spPr>
          <a:xfrm>
            <a:off x="76200" y="152400"/>
            <a:ext cx="8839200" cy="876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1" i="0" u="none">
                <a:solidFill>
                  <a:schemeClr val="lt1"/>
                </a:solidFill>
                <a:latin typeface="Arial"/>
                <a:ea typeface="Arial"/>
                <a:cs typeface="Arial"/>
                <a:sym typeface="Arial"/>
              </a:rPr>
              <a:t>Trash Talk: What can we do?</a:t>
            </a:r>
            <a:endParaRPr/>
          </a:p>
        </p:txBody>
      </p:sp>
      <p:pic>
        <p:nvPicPr>
          <p:cNvPr id="291" name="Google Shape;291;p20"/>
          <p:cNvPicPr preferRelativeResize="0"/>
          <p:nvPr/>
        </p:nvPicPr>
        <p:blipFill rotWithShape="1">
          <a:blip r:embed="rId3">
            <a:alphaModFix/>
          </a:blip>
          <a:srcRect/>
          <a:stretch/>
        </p:blipFill>
        <p:spPr>
          <a:xfrm>
            <a:off x="0" y="114300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1"/>
          <p:cNvSpPr txBox="1"/>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98" name="Google Shape;298;p21"/>
          <p:cNvSpPr txBox="1">
            <a:spLocks noGrp="1"/>
          </p:cNvSpPr>
          <p:nvPr>
            <p:ph type="title"/>
          </p:nvPr>
        </p:nvSpPr>
        <p:spPr>
          <a:xfrm>
            <a:off x="76200" y="152400"/>
            <a:ext cx="8839200" cy="876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Font typeface="Arial"/>
              <a:buNone/>
            </a:pPr>
            <a:r>
              <a:rPr lang="en-US" sz="3600" b="1" i="0" u="none">
                <a:solidFill>
                  <a:schemeClr val="lt1"/>
                </a:solidFill>
                <a:latin typeface="Arial"/>
                <a:ea typeface="Arial"/>
                <a:cs typeface="Arial"/>
                <a:sym typeface="Arial"/>
              </a:rPr>
              <a:t>How can you prevent marine debris?</a:t>
            </a:r>
            <a:endParaRPr/>
          </a:p>
        </p:txBody>
      </p:sp>
      <p:pic>
        <p:nvPicPr>
          <p:cNvPr id="299" name="Google Shape;299;p21" descr="C:\Users\kaycey.bui\Desktop\fknmsrestoration1_b.jpg"/>
          <p:cNvPicPr preferRelativeResize="0"/>
          <p:nvPr/>
        </p:nvPicPr>
        <p:blipFill rotWithShape="1">
          <a:blip r:embed="rId3">
            <a:alphaModFix/>
          </a:blip>
          <a:srcRect/>
          <a:stretch/>
        </p:blipFill>
        <p:spPr>
          <a:xfrm>
            <a:off x="0" y="998537"/>
            <a:ext cx="3729037" cy="5884862"/>
          </a:xfrm>
          <a:prstGeom prst="rect">
            <a:avLst/>
          </a:prstGeom>
          <a:noFill/>
          <a:ln>
            <a:noFill/>
          </a:ln>
        </p:spPr>
      </p:pic>
      <p:pic>
        <p:nvPicPr>
          <p:cNvPr id="300" name="Google Shape;300;p21" descr="C:\Users\kaycey.bui\Desktop\P9191041.JPG"/>
          <p:cNvPicPr preferRelativeResize="0"/>
          <p:nvPr/>
        </p:nvPicPr>
        <p:blipFill rotWithShape="1">
          <a:blip r:embed="rId4">
            <a:alphaModFix/>
          </a:blip>
          <a:srcRect l="-444"/>
          <a:stretch/>
        </p:blipFill>
        <p:spPr>
          <a:xfrm>
            <a:off x="5561012" y="4100512"/>
            <a:ext cx="3594100" cy="2751137"/>
          </a:xfrm>
          <a:prstGeom prst="rect">
            <a:avLst/>
          </a:prstGeom>
          <a:noFill/>
          <a:ln>
            <a:noFill/>
          </a:ln>
        </p:spPr>
      </p:pic>
      <p:pic>
        <p:nvPicPr>
          <p:cNvPr id="301" name="Google Shape;301;p21" descr="C:\Users\kaycey.bui\Desktop\P3230007.JPG"/>
          <p:cNvPicPr preferRelativeResize="0"/>
          <p:nvPr/>
        </p:nvPicPr>
        <p:blipFill rotWithShape="1">
          <a:blip r:embed="rId5">
            <a:alphaModFix/>
          </a:blip>
          <a:srcRect l="14705"/>
          <a:stretch/>
        </p:blipFill>
        <p:spPr>
          <a:xfrm>
            <a:off x="3736975" y="3917950"/>
            <a:ext cx="3335337" cy="2933700"/>
          </a:xfrm>
          <a:prstGeom prst="rect">
            <a:avLst/>
          </a:prstGeom>
          <a:noFill/>
          <a:ln>
            <a:noFill/>
          </a:ln>
        </p:spPr>
      </p:pic>
      <p:pic>
        <p:nvPicPr>
          <p:cNvPr id="302" name="Google Shape;302;p21" descr="C:\Users\kaycey.bui\Desktop\FKNMS_CoralReefClassroom.jpg"/>
          <p:cNvPicPr preferRelativeResize="0"/>
          <p:nvPr/>
        </p:nvPicPr>
        <p:blipFill rotWithShape="1">
          <a:blip r:embed="rId6">
            <a:alphaModFix/>
          </a:blip>
          <a:srcRect/>
          <a:stretch/>
        </p:blipFill>
        <p:spPr>
          <a:xfrm>
            <a:off x="3729037" y="998537"/>
            <a:ext cx="5434012" cy="3619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22" descr="Logo_TB"/>
          <p:cNvPicPr preferRelativeResize="0"/>
          <p:nvPr/>
        </p:nvPicPr>
        <p:blipFill rotWithShape="1">
          <a:blip r:embed="rId3">
            <a:alphaModFix/>
          </a:blip>
          <a:srcRect b="3753"/>
          <a:stretch/>
        </p:blipFill>
        <p:spPr>
          <a:xfrm>
            <a:off x="3100387" y="1905000"/>
            <a:ext cx="3071812" cy="3505200"/>
          </a:xfrm>
          <a:prstGeom prst="rect">
            <a:avLst/>
          </a:prstGeom>
          <a:noFill/>
          <a:ln>
            <a:noFill/>
          </a:ln>
        </p:spPr>
      </p:pic>
      <p:pic>
        <p:nvPicPr>
          <p:cNvPr id="309" name="Google Shape;309;p22"/>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310" name="Google Shape;310;p22"/>
          <p:cNvSpPr txBox="1"/>
          <p:nvPr/>
        </p:nvSpPr>
        <p:spPr>
          <a:xfrm>
            <a:off x="0" y="6248400"/>
            <a:ext cx="9144000" cy="6096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11" name="Google Shape;311;p22"/>
          <p:cNvSpPr txBox="1"/>
          <p:nvPr/>
        </p:nvSpPr>
        <p:spPr>
          <a:xfrm>
            <a:off x="0" y="6278562"/>
            <a:ext cx="9144000" cy="5794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a:solidFill>
                  <a:schemeClr val="lt1"/>
                </a:solidFill>
                <a:latin typeface="Arial"/>
                <a:ea typeface="Arial"/>
                <a:cs typeface="Arial"/>
                <a:sym typeface="Arial"/>
              </a:rPr>
              <a:t>https://floridakeys.noaa.gov</a:t>
            </a:r>
            <a:endParaRPr/>
          </a:p>
        </p:txBody>
      </p:sp>
      <p:pic>
        <p:nvPicPr>
          <p:cNvPr id="3" name="Picture 2">
            <a:extLst>
              <a:ext uri="{FF2B5EF4-FFF2-40B4-BE49-F238E27FC236}">
                <a16:creationId xmlns:a16="http://schemas.microsoft.com/office/drawing/2014/main" id="{6D380F94-4409-EA2D-C223-8447CD99F1A4}"/>
              </a:ext>
            </a:extLst>
          </p:cNvPr>
          <p:cNvPicPr>
            <a:picLocks noChangeAspect="1"/>
          </p:cNvPicPr>
          <p:nvPr/>
        </p:nvPicPr>
        <p:blipFill>
          <a:blip r:embed="rId5"/>
          <a:stretch>
            <a:fillRect/>
          </a:stretch>
        </p:blipFill>
        <p:spPr>
          <a:xfrm>
            <a:off x="1953610" y="1232338"/>
            <a:ext cx="5236779" cy="523677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67F"/>
        </a:solidFill>
        <a:effectLst/>
      </p:bgPr>
    </p:bg>
    <p:spTree>
      <p:nvGrpSpPr>
        <p:cNvPr id="1" name="Shape 110"/>
        <p:cNvGrpSpPr/>
        <p:nvPr/>
      </p:nvGrpSpPr>
      <p:grpSpPr>
        <a:xfrm>
          <a:off x="0" y="0"/>
          <a:ext cx="0" cy="0"/>
          <a:chOff x="0" y="0"/>
          <a:chExt cx="0" cy="0"/>
        </a:xfrm>
      </p:grpSpPr>
      <p:sp>
        <p:nvSpPr>
          <p:cNvPr id="111" name="Google Shape;111;p3"/>
          <p:cNvSpPr txBox="1">
            <a:spLocks noGrp="1"/>
          </p:cNvSpPr>
          <p:nvPr>
            <p:ph type="title" idx="4294967295"/>
          </p:nvPr>
        </p:nvSpPr>
        <p:spPr>
          <a:xfrm>
            <a:off x="0" y="609600"/>
            <a:ext cx="77724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Arial"/>
              <a:buNone/>
            </a:pPr>
            <a:r>
              <a:rPr lang="en-US" sz="4600" b="0" i="0" u="none" strike="noStrike" cap="none">
                <a:solidFill>
                  <a:schemeClr val="lt1"/>
                </a:solidFill>
                <a:latin typeface="Arial"/>
                <a:ea typeface="Arial"/>
                <a:cs typeface="Arial"/>
                <a:sym typeface="Arial"/>
              </a:rPr>
              <a:t> </a:t>
            </a:r>
            <a:endParaRPr/>
          </a:p>
        </p:txBody>
      </p:sp>
      <p:pic>
        <p:nvPicPr>
          <p:cNvPr id="112" name="Google Shape;112;p3" descr="C:\Users\kaycey.bui\Desktop\Flordia Keys Boundary clip.PNG"/>
          <p:cNvPicPr preferRelativeResize="0"/>
          <p:nvPr/>
        </p:nvPicPr>
        <p:blipFill rotWithShape="1">
          <a:blip r:embed="rId3">
            <a:alphaModFix/>
          </a:blip>
          <a:srcRect l="1309" t="2261" r="1148" b="2004"/>
          <a:stretch/>
        </p:blipFill>
        <p:spPr>
          <a:xfrm>
            <a:off x="479425" y="900112"/>
            <a:ext cx="8202612" cy="4876800"/>
          </a:xfrm>
          <a:prstGeom prst="rect">
            <a:avLst/>
          </a:prstGeom>
          <a:noFill/>
          <a:ln>
            <a:noFill/>
          </a:ln>
        </p:spPr>
      </p:pic>
      <p:pic>
        <p:nvPicPr>
          <p:cNvPr id="113" name="Google Shape;113;p3" descr="C:\Users\kaycey.bui\Desktop\NOAA-ONMS-Seaview-Hickerson-061.JPG"/>
          <p:cNvPicPr preferRelativeResize="0"/>
          <p:nvPr/>
        </p:nvPicPr>
        <p:blipFill rotWithShape="1">
          <a:blip r:embed="rId4">
            <a:alphaModFix/>
          </a:blip>
          <a:srcRect/>
          <a:stretch/>
        </p:blipFill>
        <p:spPr>
          <a:xfrm>
            <a:off x="508000" y="2590800"/>
            <a:ext cx="2632075" cy="3514725"/>
          </a:xfrm>
          <a:prstGeom prst="rect">
            <a:avLst/>
          </a:prstGeom>
          <a:noFill/>
          <a:ln>
            <a:noFill/>
          </a:ln>
        </p:spPr>
      </p:pic>
      <p:pic>
        <p:nvPicPr>
          <p:cNvPr id="114" name="Google Shape;114;p3"/>
          <p:cNvPicPr preferRelativeResize="0"/>
          <p:nvPr/>
        </p:nvPicPr>
        <p:blipFill rotWithShape="1">
          <a:blip r:embed="rId5">
            <a:alphaModFix/>
          </a:blip>
          <a:srcRect/>
          <a:stretch/>
        </p:blipFill>
        <p:spPr>
          <a:xfrm>
            <a:off x="5410200" y="3144837"/>
            <a:ext cx="3508375" cy="2813050"/>
          </a:xfrm>
          <a:prstGeom prst="rect">
            <a:avLst/>
          </a:prstGeom>
          <a:noFill/>
          <a:ln>
            <a:noFill/>
          </a:ln>
        </p:spPr>
      </p:pic>
      <p:pic>
        <p:nvPicPr>
          <p:cNvPr id="115" name="Google Shape;115;p3" descr="C:\Users\kaycey.bui\Desktop\Cormorants Congregating Key West_DRuck.jpg"/>
          <p:cNvPicPr preferRelativeResize="0"/>
          <p:nvPr/>
        </p:nvPicPr>
        <p:blipFill rotWithShape="1">
          <a:blip r:embed="rId6">
            <a:alphaModFix/>
          </a:blip>
          <a:srcRect l="32286"/>
          <a:stretch/>
        </p:blipFill>
        <p:spPr>
          <a:xfrm>
            <a:off x="2779712" y="3619500"/>
            <a:ext cx="3001962" cy="2338387"/>
          </a:xfrm>
          <a:prstGeom prst="rect">
            <a:avLst/>
          </a:prstGeom>
          <a:noFill/>
          <a:ln>
            <a:noFill/>
          </a:ln>
        </p:spPr>
      </p:pic>
      <p:pic>
        <p:nvPicPr>
          <p:cNvPr id="116" name="Google Shape;116;p3" descr="C:\Users\kaycey.bui\Desktop\USGS_RKB_Portait_2010_3.jpg"/>
          <p:cNvPicPr preferRelativeResize="0"/>
          <p:nvPr/>
        </p:nvPicPr>
        <p:blipFill rotWithShape="1">
          <a:blip r:embed="rId7">
            <a:alphaModFix/>
          </a:blip>
          <a:srcRect/>
          <a:stretch/>
        </p:blipFill>
        <p:spPr>
          <a:xfrm>
            <a:off x="2009775" y="900112"/>
            <a:ext cx="3632200" cy="2725737"/>
          </a:xfrm>
          <a:prstGeom prst="rect">
            <a:avLst/>
          </a:prstGeom>
          <a:noFill/>
          <a:ln>
            <a:noFill/>
          </a:ln>
        </p:spPr>
      </p:pic>
      <p:pic>
        <p:nvPicPr>
          <p:cNvPr id="117" name="Google Shape;117;p3" descr="C:\Users\kaycey.bui\Desktop\Lonhart_Aug_8_Hen_IMG_0650.jpg"/>
          <p:cNvPicPr preferRelativeResize="0"/>
          <p:nvPr/>
        </p:nvPicPr>
        <p:blipFill rotWithShape="1">
          <a:blip r:embed="rId8">
            <a:alphaModFix/>
          </a:blip>
          <a:srcRect/>
          <a:stretch/>
        </p:blipFill>
        <p:spPr>
          <a:xfrm>
            <a:off x="5456237" y="690562"/>
            <a:ext cx="3273425" cy="2454275"/>
          </a:xfrm>
          <a:prstGeom prst="rect">
            <a:avLst/>
          </a:prstGeom>
          <a:noFill/>
          <a:ln>
            <a:noFill/>
          </a:ln>
        </p:spPr>
      </p:pic>
      <p:pic>
        <p:nvPicPr>
          <p:cNvPr id="118" name="Google Shape;118;p3" descr="C:\Users\kaycey.bui\Desktop\GOPR9865.JPG"/>
          <p:cNvPicPr preferRelativeResize="0"/>
          <p:nvPr/>
        </p:nvPicPr>
        <p:blipFill rotWithShape="1">
          <a:blip r:embed="rId9">
            <a:alphaModFix/>
          </a:blip>
          <a:srcRect/>
          <a:stretch/>
        </p:blipFill>
        <p:spPr>
          <a:xfrm>
            <a:off x="479425" y="860425"/>
            <a:ext cx="2660650" cy="1997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p:tgtEl>
                                          <p:spTgt spid="11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 calcmode="lin" valueType="num">
                                      <p:cBhvr additive="base">
                                        <p:cTn id="12" dur="500"/>
                                        <p:tgtEl>
                                          <p:spTgt spid="11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7"/>
                                        </p:tgtEl>
                                        <p:attrNameLst>
                                          <p:attrName>style.visibility</p:attrName>
                                        </p:attrNameLst>
                                      </p:cBhvr>
                                      <p:to>
                                        <p:strVal val="visible"/>
                                      </p:to>
                                    </p:set>
                                    <p:anim calcmode="lin" valueType="num">
                                      <p:cBhvr additive="base">
                                        <p:cTn id="17" dur="500"/>
                                        <p:tgtEl>
                                          <p:spTgt spid="11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3"/>
                                        </p:tgtEl>
                                        <p:attrNameLst>
                                          <p:attrName>style.visibility</p:attrName>
                                        </p:attrNameLst>
                                      </p:cBhvr>
                                      <p:to>
                                        <p:strVal val="visible"/>
                                      </p:to>
                                    </p:set>
                                    <p:anim calcmode="lin" valueType="num">
                                      <p:cBhvr additive="base">
                                        <p:cTn id="22" dur="500"/>
                                        <p:tgtEl>
                                          <p:spTgt spid="1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6"/>
                                        </p:tgtEl>
                                        <p:attrNameLst>
                                          <p:attrName>style.visibility</p:attrName>
                                        </p:attrNameLst>
                                      </p:cBhvr>
                                      <p:to>
                                        <p:strVal val="visible"/>
                                      </p:to>
                                    </p:set>
                                    <p:anim calcmode="lin" valueType="num">
                                      <p:cBhvr additive="base">
                                        <p:cTn id="27" dur="500"/>
                                        <p:tgtEl>
                                          <p:spTgt spid="1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5"/>
                                        </p:tgtEl>
                                        <p:attrNameLst>
                                          <p:attrName>style.visibility</p:attrName>
                                        </p:attrNameLst>
                                      </p:cBhvr>
                                      <p:to>
                                        <p:strVal val="visible"/>
                                      </p:to>
                                    </p:set>
                                    <p:anim calcmode="lin" valueType="num">
                                      <p:cBhvr additive="base">
                                        <p:cTn id="32" dur="500"/>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467F"/>
        </a:solidFill>
        <a:effectLst/>
      </p:bgPr>
    </p:bg>
    <p:spTree>
      <p:nvGrpSpPr>
        <p:cNvPr id="1" name="Shape 123"/>
        <p:cNvGrpSpPr/>
        <p:nvPr/>
      </p:nvGrpSpPr>
      <p:grpSpPr>
        <a:xfrm>
          <a:off x="0" y="0"/>
          <a:ext cx="0" cy="0"/>
          <a:chOff x="0" y="0"/>
          <a:chExt cx="0" cy="0"/>
        </a:xfrm>
      </p:grpSpPr>
      <p:sp>
        <p:nvSpPr>
          <p:cNvPr id="124" name="Google Shape;124;p4"/>
          <p:cNvSpPr txBox="1">
            <a:spLocks noGrp="1"/>
          </p:cNvSpPr>
          <p:nvPr>
            <p:ph type="title" idx="4294967295"/>
          </p:nvPr>
        </p:nvSpPr>
        <p:spPr>
          <a:xfrm>
            <a:off x="0" y="609600"/>
            <a:ext cx="77724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Arial"/>
              <a:buNone/>
            </a:pPr>
            <a:r>
              <a:rPr lang="en-US" sz="4600" b="0" i="0" u="none" strike="noStrike" cap="none">
                <a:solidFill>
                  <a:schemeClr val="lt1"/>
                </a:solidFill>
                <a:latin typeface="Arial"/>
                <a:ea typeface="Arial"/>
                <a:cs typeface="Arial"/>
                <a:sym typeface="Arial"/>
              </a:rPr>
              <a:t> </a:t>
            </a:r>
            <a:endParaRPr/>
          </a:p>
        </p:txBody>
      </p:sp>
      <p:pic>
        <p:nvPicPr>
          <p:cNvPr id="125" name="Google Shape;125;p4"/>
          <p:cNvPicPr preferRelativeResize="0"/>
          <p:nvPr/>
        </p:nvPicPr>
        <p:blipFill rotWithShape="1">
          <a:blip r:embed="rId3">
            <a:alphaModFix/>
          </a:blip>
          <a:srcRect/>
          <a:stretch/>
        </p:blipFill>
        <p:spPr>
          <a:xfrm>
            <a:off x="-17462" y="1447800"/>
            <a:ext cx="9161462" cy="5153025"/>
          </a:xfrm>
          <a:prstGeom prst="rect">
            <a:avLst/>
          </a:prstGeom>
          <a:noFill/>
          <a:ln>
            <a:noFill/>
          </a:ln>
        </p:spPr>
      </p:pic>
      <p:sp>
        <p:nvSpPr>
          <p:cNvPr id="126" name="Google Shape;126;p4"/>
          <p:cNvSpPr txBox="1"/>
          <p:nvPr/>
        </p:nvSpPr>
        <p:spPr>
          <a:xfrm>
            <a:off x="457200" y="190500"/>
            <a:ext cx="8229600" cy="87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600"/>
              <a:buFont typeface="Arial"/>
              <a:buNone/>
            </a:pPr>
            <a:r>
              <a:rPr lang="en-US" sz="3600" b="1" i="0" u="none">
                <a:solidFill>
                  <a:schemeClr val="lt1"/>
                </a:solidFill>
                <a:latin typeface="Arial"/>
                <a:ea typeface="Arial"/>
                <a:cs typeface="Arial"/>
                <a:sym typeface="Arial"/>
              </a:rPr>
              <a:t>Dive into Florida Keys National Marine Sanctuary!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33" name="Google Shape;133;p5"/>
          <p:cNvSpPr txBox="1">
            <a:spLocks noGrp="1"/>
          </p:cNvSpPr>
          <p:nvPr>
            <p:ph type="title"/>
          </p:nvPr>
        </p:nvSpPr>
        <p:spPr>
          <a:xfrm>
            <a:off x="228600" y="152400"/>
            <a:ext cx="4765675" cy="876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5000"/>
              <a:buFont typeface="Arial"/>
              <a:buNone/>
            </a:pPr>
            <a:r>
              <a:rPr lang="en-US" sz="5000" b="1" i="0" u="none">
                <a:solidFill>
                  <a:schemeClr val="lt1"/>
                </a:solidFill>
                <a:latin typeface="Arial"/>
                <a:ea typeface="Arial"/>
                <a:cs typeface="Arial"/>
                <a:sym typeface="Arial"/>
              </a:rPr>
              <a:t>Coral Reefs</a:t>
            </a:r>
            <a:endParaRPr/>
          </a:p>
        </p:txBody>
      </p:sp>
      <p:sp>
        <p:nvSpPr>
          <p:cNvPr id="134" name="Google Shape;134;p5"/>
          <p:cNvSpPr txBox="1">
            <a:spLocks noGrp="1"/>
          </p:cNvSpPr>
          <p:nvPr>
            <p:ph type="body" idx="1"/>
          </p:nvPr>
        </p:nvSpPr>
        <p:spPr>
          <a:xfrm>
            <a:off x="0" y="5334000"/>
            <a:ext cx="9144000" cy="144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Corals are alive! They are made up of thousands of tiny animals called polyps.</a:t>
            </a:r>
            <a:endParaRPr/>
          </a:p>
          <a:p>
            <a:pPr marL="342900" marR="0" lvl="0" indent="-114300" algn="l" rtl="0">
              <a:spcBef>
                <a:spcPts val="720"/>
              </a:spcBef>
              <a:spcAft>
                <a:spcPts val="0"/>
              </a:spcAft>
              <a:buClr>
                <a:schemeClr val="lt1"/>
              </a:buClr>
              <a:buSzPts val="3600"/>
              <a:buFont typeface="Arial"/>
              <a:buNone/>
            </a:pPr>
            <a:endParaRPr sz="3600" b="1" i="0" u="none">
              <a:solidFill>
                <a:schemeClr val="lt1"/>
              </a:solidFill>
              <a:latin typeface="Arial"/>
              <a:ea typeface="Arial"/>
              <a:cs typeface="Arial"/>
              <a:sym typeface="Arial"/>
            </a:endParaRPr>
          </a:p>
        </p:txBody>
      </p:sp>
      <p:pic>
        <p:nvPicPr>
          <p:cNvPr id="135" name="Google Shape;135;p5" descr="C:\Users\kaycey.bui\Desktop\GOPR9870.JPG"/>
          <p:cNvPicPr preferRelativeResize="0"/>
          <p:nvPr/>
        </p:nvPicPr>
        <p:blipFill rotWithShape="1">
          <a:blip r:embed="rId3">
            <a:alphaModFix/>
          </a:blip>
          <a:srcRect l="22320" t="793" r="7046"/>
          <a:stretch/>
        </p:blipFill>
        <p:spPr>
          <a:xfrm>
            <a:off x="2771775" y="1143000"/>
            <a:ext cx="2260600" cy="2381250"/>
          </a:xfrm>
          <a:prstGeom prst="rect">
            <a:avLst/>
          </a:prstGeom>
          <a:noFill/>
          <a:ln>
            <a:noFill/>
          </a:ln>
        </p:spPr>
      </p:pic>
      <p:pic>
        <p:nvPicPr>
          <p:cNvPr id="136" name="Google Shape;136;p5"/>
          <p:cNvPicPr preferRelativeResize="0"/>
          <p:nvPr/>
        </p:nvPicPr>
        <p:blipFill rotWithShape="1">
          <a:blip r:embed="rId4">
            <a:alphaModFix/>
          </a:blip>
          <a:srcRect l="9259" b="8138"/>
          <a:stretch/>
        </p:blipFill>
        <p:spPr>
          <a:xfrm>
            <a:off x="2771775" y="3467100"/>
            <a:ext cx="2260600" cy="1714500"/>
          </a:xfrm>
          <a:prstGeom prst="rect">
            <a:avLst/>
          </a:prstGeom>
          <a:noFill/>
          <a:ln>
            <a:noFill/>
          </a:ln>
        </p:spPr>
      </p:pic>
      <p:pic>
        <p:nvPicPr>
          <p:cNvPr id="137" name="Google Shape;137;p5"/>
          <p:cNvPicPr preferRelativeResize="0"/>
          <p:nvPr/>
        </p:nvPicPr>
        <p:blipFill rotWithShape="1">
          <a:blip r:embed="rId5">
            <a:alphaModFix/>
          </a:blip>
          <a:srcRect/>
          <a:stretch/>
        </p:blipFill>
        <p:spPr>
          <a:xfrm>
            <a:off x="-12700" y="1143000"/>
            <a:ext cx="2784475" cy="4038600"/>
          </a:xfrm>
          <a:prstGeom prst="rect">
            <a:avLst/>
          </a:prstGeom>
          <a:noFill/>
          <a:ln>
            <a:noFill/>
          </a:ln>
        </p:spPr>
      </p:pic>
      <p:pic>
        <p:nvPicPr>
          <p:cNvPr id="138" name="Google Shape;138;p5"/>
          <p:cNvPicPr preferRelativeResize="0"/>
          <p:nvPr/>
        </p:nvPicPr>
        <p:blipFill rotWithShape="1">
          <a:blip r:embed="rId6">
            <a:alphaModFix/>
          </a:blip>
          <a:srcRect l="29463" r="11028" b="22065"/>
          <a:stretch/>
        </p:blipFill>
        <p:spPr>
          <a:xfrm>
            <a:off x="5032375" y="1143000"/>
            <a:ext cx="4111625" cy="4038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6"/>
          <p:cNvSpPr txBox="1"/>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45" name="Google Shape;145;p6"/>
          <p:cNvSpPr txBox="1">
            <a:spLocks noGrp="1"/>
          </p:cNvSpPr>
          <p:nvPr>
            <p:ph type="title"/>
          </p:nvPr>
        </p:nvSpPr>
        <p:spPr>
          <a:xfrm>
            <a:off x="457200" y="495300"/>
            <a:ext cx="8229600" cy="876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1" i="0" u="none">
                <a:solidFill>
                  <a:schemeClr val="lt1"/>
                </a:solidFill>
                <a:latin typeface="Arial"/>
                <a:ea typeface="Arial"/>
                <a:cs typeface="Arial"/>
                <a:sym typeface="Arial"/>
              </a:rPr>
              <a:t>Coral reefs are important for ocean life.</a:t>
            </a:r>
            <a:endParaRPr/>
          </a:p>
        </p:txBody>
      </p:sp>
      <p:pic>
        <p:nvPicPr>
          <p:cNvPr id="146" name="Google Shape;146;p6"/>
          <p:cNvPicPr preferRelativeResize="0"/>
          <p:nvPr/>
        </p:nvPicPr>
        <p:blipFill rotWithShape="1">
          <a:blip r:embed="rId3">
            <a:alphaModFix/>
          </a:blip>
          <a:srcRect/>
          <a:stretch/>
        </p:blipFill>
        <p:spPr>
          <a:xfrm>
            <a:off x="0" y="1909762"/>
            <a:ext cx="9144000" cy="39576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7"/>
          <p:cNvSpPr txBox="1"/>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53" name="Google Shape;153;p7"/>
          <p:cNvSpPr txBox="1">
            <a:spLocks noGrp="1"/>
          </p:cNvSpPr>
          <p:nvPr>
            <p:ph type="title"/>
          </p:nvPr>
        </p:nvSpPr>
        <p:spPr>
          <a:xfrm>
            <a:off x="457200" y="152400"/>
            <a:ext cx="8229600" cy="876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1" i="0" u="none">
                <a:solidFill>
                  <a:schemeClr val="lt1"/>
                </a:solidFill>
                <a:latin typeface="Arial"/>
                <a:ea typeface="Arial"/>
                <a:cs typeface="Arial"/>
                <a:sym typeface="Arial"/>
              </a:rPr>
              <a:t>Coral reefs are important for people.</a:t>
            </a:r>
            <a:endParaRPr/>
          </a:p>
        </p:txBody>
      </p:sp>
      <p:pic>
        <p:nvPicPr>
          <p:cNvPr id="154" name="Google Shape;154;p7"/>
          <p:cNvPicPr preferRelativeResize="0"/>
          <p:nvPr/>
        </p:nvPicPr>
        <p:blipFill rotWithShape="1">
          <a:blip r:embed="rId3">
            <a:alphaModFix/>
          </a:blip>
          <a:srcRect/>
          <a:stretch/>
        </p:blipFill>
        <p:spPr>
          <a:xfrm>
            <a:off x="3224212" y="3870325"/>
            <a:ext cx="2349500" cy="2987675"/>
          </a:xfrm>
          <a:prstGeom prst="rect">
            <a:avLst/>
          </a:prstGeom>
          <a:noFill/>
          <a:ln>
            <a:noFill/>
          </a:ln>
        </p:spPr>
      </p:pic>
      <p:pic>
        <p:nvPicPr>
          <p:cNvPr id="155" name="Google Shape;155;p7" descr="C:\Users\marlies.tumolo\Downloads\FKNMS_College Course.JPG"/>
          <p:cNvPicPr preferRelativeResize="0"/>
          <p:nvPr/>
        </p:nvPicPr>
        <p:blipFill rotWithShape="1">
          <a:blip r:embed="rId4">
            <a:alphaModFix/>
          </a:blip>
          <a:srcRect l="13098" r="13052" b="1870"/>
          <a:stretch/>
        </p:blipFill>
        <p:spPr>
          <a:xfrm>
            <a:off x="0" y="3870325"/>
            <a:ext cx="3357562" cy="2987675"/>
          </a:xfrm>
          <a:prstGeom prst="rect">
            <a:avLst/>
          </a:prstGeom>
          <a:noFill/>
          <a:ln>
            <a:noFill/>
          </a:ln>
        </p:spPr>
      </p:pic>
      <p:pic>
        <p:nvPicPr>
          <p:cNvPr id="156" name="Google Shape;156;p7" descr="C:\Users\marlies.tumolo\Downloads\fknmsrestoration1_b.jpg"/>
          <p:cNvPicPr preferRelativeResize="0"/>
          <p:nvPr/>
        </p:nvPicPr>
        <p:blipFill rotWithShape="1">
          <a:blip r:embed="rId5">
            <a:alphaModFix/>
          </a:blip>
          <a:srcRect t="19816" b="50000"/>
          <a:stretch/>
        </p:blipFill>
        <p:spPr>
          <a:xfrm>
            <a:off x="0" y="1260475"/>
            <a:ext cx="5581650" cy="2609850"/>
          </a:xfrm>
          <a:prstGeom prst="rect">
            <a:avLst/>
          </a:prstGeom>
          <a:noFill/>
          <a:ln>
            <a:noFill/>
          </a:ln>
        </p:spPr>
      </p:pic>
      <p:pic>
        <p:nvPicPr>
          <p:cNvPr id="157" name="Google Shape;157;p7"/>
          <p:cNvPicPr preferRelativeResize="0"/>
          <p:nvPr/>
        </p:nvPicPr>
        <p:blipFill rotWithShape="1">
          <a:blip r:embed="rId6">
            <a:alphaModFix/>
          </a:blip>
          <a:srcRect t="5699" b="2733"/>
          <a:stretch/>
        </p:blipFill>
        <p:spPr>
          <a:xfrm>
            <a:off x="5562600" y="1260475"/>
            <a:ext cx="3581400" cy="5597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8"/>
          <p:cNvSpPr txBox="1"/>
          <p:nvPr/>
        </p:nvSpPr>
        <p:spPr>
          <a:xfrm>
            <a:off x="0" y="-20637"/>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64" name="Google Shape;164;p8"/>
          <p:cNvSpPr txBox="1">
            <a:spLocks noGrp="1"/>
          </p:cNvSpPr>
          <p:nvPr>
            <p:ph type="title"/>
          </p:nvPr>
        </p:nvSpPr>
        <p:spPr>
          <a:xfrm>
            <a:off x="-457200" y="-34925"/>
            <a:ext cx="6096000" cy="12620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n-US" sz="4000" b="1" i="0" u="none">
                <a:solidFill>
                  <a:schemeClr val="lt1"/>
                </a:solidFill>
                <a:latin typeface="Arial"/>
                <a:ea typeface="Arial"/>
                <a:cs typeface="Arial"/>
                <a:sym typeface="Arial"/>
              </a:rPr>
              <a:t>Seagrass Meadows</a:t>
            </a:r>
            <a:endParaRPr/>
          </a:p>
        </p:txBody>
      </p:sp>
      <p:pic>
        <p:nvPicPr>
          <p:cNvPr id="165" name="Google Shape;165;p8" descr="C:\Users\kaycey.bui\Desktop\eelgrasswithattachedorgs.jpg"/>
          <p:cNvPicPr preferRelativeResize="0"/>
          <p:nvPr/>
        </p:nvPicPr>
        <p:blipFill rotWithShape="1">
          <a:blip r:embed="rId3">
            <a:alphaModFix/>
          </a:blip>
          <a:srcRect l="3933" b="10829"/>
          <a:stretch/>
        </p:blipFill>
        <p:spPr>
          <a:xfrm>
            <a:off x="0" y="1133475"/>
            <a:ext cx="5813425" cy="4048125"/>
          </a:xfrm>
          <a:prstGeom prst="rect">
            <a:avLst/>
          </a:prstGeom>
          <a:noFill/>
          <a:ln>
            <a:noFill/>
          </a:ln>
        </p:spPr>
      </p:pic>
      <p:pic>
        <p:nvPicPr>
          <p:cNvPr id="166" name="Google Shape;166;p8" descr="C:\Users\kaycey.bui\Desktop\eelgrasskeyssanctuary1.jpg"/>
          <p:cNvPicPr preferRelativeResize="0"/>
          <p:nvPr/>
        </p:nvPicPr>
        <p:blipFill rotWithShape="1">
          <a:blip r:embed="rId4">
            <a:alphaModFix/>
          </a:blip>
          <a:srcRect t="20080"/>
          <a:stretch/>
        </p:blipFill>
        <p:spPr>
          <a:xfrm>
            <a:off x="5105400" y="-22225"/>
            <a:ext cx="4030662" cy="5235575"/>
          </a:xfrm>
          <a:prstGeom prst="rect">
            <a:avLst/>
          </a:prstGeom>
          <a:noFill/>
          <a:ln>
            <a:noFill/>
          </a:ln>
        </p:spPr>
      </p:pic>
      <p:sp>
        <p:nvSpPr>
          <p:cNvPr id="167" name="Google Shape;167;p8"/>
          <p:cNvSpPr txBox="1"/>
          <p:nvPr/>
        </p:nvSpPr>
        <p:spPr>
          <a:xfrm>
            <a:off x="609600" y="5410200"/>
            <a:ext cx="8153400" cy="1200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Arial"/>
              <a:buNone/>
            </a:pPr>
            <a:r>
              <a:rPr lang="en-US" sz="3600" b="1" i="0" u="none">
                <a:solidFill>
                  <a:schemeClr val="lt1"/>
                </a:solidFill>
                <a:latin typeface="Arial"/>
                <a:ea typeface="Arial"/>
                <a:cs typeface="Arial"/>
                <a:sym typeface="Arial"/>
              </a:rPr>
              <a:t>Seagrasses are one of the only land plants that can live in the ocean. </a:t>
            </a:r>
            <a:endParaRPr/>
          </a:p>
        </p:txBody>
      </p:sp>
      <p:sp>
        <p:nvSpPr>
          <p:cNvPr id="168" name="Google Shape;168;p8" descr="Inline image 2"/>
          <p:cNvSpPr txBox="1"/>
          <p:nvPr/>
        </p:nvSpPr>
        <p:spPr>
          <a:xfrm>
            <a:off x="176212" y="-1825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69" name="Google Shape;169;p8"/>
          <p:cNvPicPr preferRelativeResize="0"/>
          <p:nvPr/>
        </p:nvPicPr>
        <p:blipFill rotWithShape="1">
          <a:blip r:embed="rId5">
            <a:alphaModFix/>
          </a:blip>
          <a:srcRect t="13801" b="19218"/>
          <a:stretch/>
        </p:blipFill>
        <p:spPr>
          <a:xfrm>
            <a:off x="5124450" y="-30162"/>
            <a:ext cx="4019550" cy="2441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9"/>
          <p:cNvSpPr txBox="1"/>
          <p:nvPr/>
        </p:nvSpPr>
        <p:spPr>
          <a:xfrm>
            <a:off x="0" y="0"/>
            <a:ext cx="9144000" cy="6858000"/>
          </a:xfrm>
          <a:prstGeom prst="rect">
            <a:avLst/>
          </a:prstGeom>
          <a:solidFill>
            <a:srgbClr val="0053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76" name="Google Shape;176;p9"/>
          <p:cNvSpPr txBox="1">
            <a:spLocks noGrp="1"/>
          </p:cNvSpPr>
          <p:nvPr>
            <p:ph type="title"/>
          </p:nvPr>
        </p:nvSpPr>
        <p:spPr>
          <a:xfrm>
            <a:off x="228600" y="330200"/>
            <a:ext cx="8686800" cy="12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800"/>
              <a:buFont typeface="Arial"/>
              <a:buNone/>
            </a:pPr>
            <a:r>
              <a:rPr lang="en-US" sz="4800" b="1" i="0" u="none">
                <a:solidFill>
                  <a:schemeClr val="lt1"/>
                </a:solidFill>
                <a:latin typeface="Arial"/>
                <a:ea typeface="Arial"/>
                <a:cs typeface="Arial"/>
                <a:sym typeface="Arial"/>
              </a:rPr>
              <a:t>Seagrass meadows are important for ocean life.</a:t>
            </a:r>
            <a:endParaRPr/>
          </a:p>
        </p:txBody>
      </p:sp>
      <p:pic>
        <p:nvPicPr>
          <p:cNvPr id="177" name="Google Shape;177;p9" descr="C:\Users\kaycey.bui\Desktop\pufferfish_seagrass.JPG"/>
          <p:cNvPicPr preferRelativeResize="0">
            <a:picLocks noGrp="1"/>
          </p:cNvPicPr>
          <p:nvPr>
            <p:ph type="body" idx="1"/>
          </p:nvPr>
        </p:nvPicPr>
        <p:blipFill rotWithShape="1">
          <a:blip r:embed="rId3">
            <a:alphaModFix/>
          </a:blip>
          <a:srcRect l="18748"/>
          <a:stretch/>
        </p:blipFill>
        <p:spPr>
          <a:xfrm>
            <a:off x="3886200" y="1985962"/>
            <a:ext cx="5257800" cy="4856162"/>
          </a:xfrm>
          <a:prstGeom prst="rect">
            <a:avLst/>
          </a:prstGeom>
          <a:noFill/>
          <a:ln>
            <a:noFill/>
          </a:ln>
        </p:spPr>
      </p:pic>
      <p:pic>
        <p:nvPicPr>
          <p:cNvPr id="178" name="Google Shape;178;p9" descr="C:\Users\kaycey.bui\Desktop\scorpionfish_seagrass.JPEG"/>
          <p:cNvPicPr preferRelativeResize="0"/>
          <p:nvPr/>
        </p:nvPicPr>
        <p:blipFill rotWithShape="1">
          <a:blip r:embed="rId4">
            <a:alphaModFix/>
          </a:blip>
          <a:srcRect b="44184"/>
          <a:stretch/>
        </p:blipFill>
        <p:spPr>
          <a:xfrm>
            <a:off x="-3175" y="1905000"/>
            <a:ext cx="5091112" cy="2132012"/>
          </a:xfrm>
          <a:prstGeom prst="rect">
            <a:avLst/>
          </a:prstGeom>
          <a:noFill/>
          <a:ln>
            <a:noFill/>
          </a:ln>
        </p:spPr>
      </p:pic>
      <p:pic>
        <p:nvPicPr>
          <p:cNvPr id="179" name="Google Shape;179;p9" descr="C:\Users\kaycey.bui\Desktop\USGS Bonde 2006 USGS_S70B_893-9303.jpg"/>
          <p:cNvPicPr preferRelativeResize="0"/>
          <p:nvPr/>
        </p:nvPicPr>
        <p:blipFill rotWithShape="1">
          <a:blip r:embed="rId5">
            <a:alphaModFix/>
          </a:blip>
          <a:srcRect l="2917" b="9550"/>
          <a:stretch/>
        </p:blipFill>
        <p:spPr>
          <a:xfrm>
            <a:off x="4762" y="4037012"/>
            <a:ext cx="4005262" cy="2797175"/>
          </a:xfrm>
          <a:prstGeom prst="rect">
            <a:avLst/>
          </a:prstGeom>
          <a:noFill/>
          <a:ln>
            <a:noFill/>
          </a:ln>
        </p:spPr>
      </p:pic>
      <p:pic>
        <p:nvPicPr>
          <p:cNvPr id="180" name="Google Shape;180;p9" descr="C:\Users\kaycey.bui\Desktop\femalecrabineelgrass.jpg"/>
          <p:cNvPicPr preferRelativeResize="0"/>
          <p:nvPr/>
        </p:nvPicPr>
        <p:blipFill rotWithShape="1">
          <a:blip r:embed="rId6">
            <a:alphaModFix/>
          </a:blip>
          <a:srcRect/>
          <a:stretch/>
        </p:blipFill>
        <p:spPr>
          <a:xfrm>
            <a:off x="4914900" y="1905000"/>
            <a:ext cx="4229100" cy="2132012"/>
          </a:xfrm>
          <a:prstGeom prst="rect">
            <a:avLst/>
          </a:prstGeom>
          <a:noFill/>
          <a:ln>
            <a:noFill/>
          </a:ln>
        </p:spPr>
      </p:pic>
    </p:spTree>
  </p:cSld>
  <p:clrMapOvr>
    <a:masterClrMapping/>
  </p:clrMapOvr>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2063</Words>
  <Application>Microsoft Macintosh PowerPoint</Application>
  <PresentationFormat>On-screen Show (4:3)</PresentationFormat>
  <Paragraphs>191</Paragraphs>
  <Slides>22</Slides>
  <Notes>22</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22</vt:i4>
      </vt:variant>
    </vt:vector>
  </HeadingPairs>
  <TitlesOfParts>
    <vt:vector size="25" baseType="lpstr">
      <vt:lpstr>Arial</vt:lpstr>
      <vt:lpstr>1_Blank Presentation</vt:lpstr>
      <vt:lpstr>Blank Presentation</vt:lpstr>
      <vt:lpstr>PowerPoint Presentation</vt:lpstr>
      <vt:lpstr>Florida Keys  National Marine Sanctuary</vt:lpstr>
      <vt:lpstr> </vt:lpstr>
      <vt:lpstr> </vt:lpstr>
      <vt:lpstr>Coral Reefs</vt:lpstr>
      <vt:lpstr>Coral reefs are important for ocean life.</vt:lpstr>
      <vt:lpstr>Coral reefs are important for people.</vt:lpstr>
      <vt:lpstr>Seagrass Meadows</vt:lpstr>
      <vt:lpstr>Seagrass meadows are important for ocean life.</vt:lpstr>
      <vt:lpstr>Seagrass meadows are important for people.</vt:lpstr>
      <vt:lpstr>Mangrove Forests</vt:lpstr>
      <vt:lpstr>Mangroves are important to people and ocean life. </vt:lpstr>
      <vt:lpstr>Habitats are interconnected.</vt:lpstr>
      <vt:lpstr>PowerPoint Presentation</vt:lpstr>
      <vt:lpstr>PowerPoint Presentation</vt:lpstr>
      <vt:lpstr>What is marine debris?</vt:lpstr>
      <vt:lpstr>What is marine debris?</vt:lpstr>
      <vt:lpstr>Where does marine debris come from?</vt:lpstr>
      <vt:lpstr>Marine Debris: A Threat to Our Sanctuary </vt:lpstr>
      <vt:lpstr>Trash Talk: What can we do?</vt:lpstr>
      <vt:lpstr>How can you prevent marine debris?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NOS NOS</dc:creator>
  <cp:lastModifiedBy>claire.fackler</cp:lastModifiedBy>
  <cp:revision>2</cp:revision>
  <dcterms:created xsi:type="dcterms:W3CDTF">2013-08-20T12:34:14Z</dcterms:created>
  <dcterms:modified xsi:type="dcterms:W3CDTF">2024-02-03T00:17:21Z</dcterms:modified>
</cp:coreProperties>
</file>