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ixrakX2cK3o5aL+SrCX4YVYJy8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onitor.noaa.gov/150th/artifacts.html" TargetMode="External"/><Relationship Id="rId3" Type="http://schemas.openxmlformats.org/officeDocument/2006/relationships/hyperlink" Target="https://monitor.noaa.gov/150th/sailors2.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Instructional suggestion:</a:t>
            </a:r>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Share with students the purpose of the Ocean Guardians Dive Club: to learn about the importance national marine sanctuaries and how scuba skills can be used to study and protect them. </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Before beginning mapping or sketching a wreck site, students should be familiar with several terms: Bow, stern, port, starboard, baseline (transect), baseline offset, and artifact. Instructor should point to each part and have students repeat the vocabulary word.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Instructor should point out and read each sections’ heading. Tell students that this information is important because they will be assigned to a specific section. After assigning student groups to a section, use this slide to ask “Who has 0-5ft Starboard?,” etc… to make sure students know their section.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Instructor explains that several key measurements are needed to give the general shape and width of the shipwreck. These are called baseline offsets. Demonstrate how each baseline offset is measured from the baseline to the edge of the shipwreck.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Instructor point out the important parts of the log sheet and make sure students understand how to measure and scale the measurement. If needed, handout the Division by 2 chart to the students. For example, if they measure 22 inches, then divide by 2 for an answer of 11. Count down 11 squares from the point they took the measurement.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Instructor explains and demonstrates how to scale measurements (use the Division by 2 sheet if necessary). Then show the students how to plot their scaled points onto the  log sheet. If needed, define the term “plot,” which simply means here to use the coordinate grid system to draw a dot at the correct position on the graph/log sheet.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How to plot: Count over on the baseline the correct number of spaces. For example, if you measured from the 2 feet mark from zero, then come over to the 2</a:t>
            </a:r>
            <a:r>
              <a:rPr baseline="30000" lang="en-US"/>
              <a:t>nd</a:t>
            </a:r>
            <a:r>
              <a:rPr lang="en-US"/>
              <a:t> line from zero. If the measurement is 8 inches, then divide by 2 = 4, then count down along that line four spaces/lines and plot point where they intersect.</a:t>
            </a:r>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Continue to demonstrate and explain how each point is calculated using the Division by 2 chart. Show students how to “connect the dots” to get the general outline of the shipwreck. </a:t>
            </a:r>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For any artifacts in their section, explain that the students should measure to the center of each artifact and plot that point. Then they will measure the length and width of the artifact and sketch it in to scale as accurately as possible. If needed, keep demonstrating using the Division by 2 chart. Being able to accurately measure and plot points is crucial to a site plan (shipwreck map).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Check out these 2 links for artifacts found at the USS</a:t>
            </a:r>
            <a:r>
              <a:rPr i="1" lang="en-US"/>
              <a:t> Monitor </a:t>
            </a:r>
            <a:r>
              <a:rPr lang="en-US"/>
              <a:t>shipwreck. </a:t>
            </a:r>
            <a:endParaRPr/>
          </a:p>
          <a:p>
            <a:pPr indent="0" lvl="0" marL="0" rtl="0" algn="l">
              <a:lnSpc>
                <a:spcPct val="100000"/>
              </a:lnSpc>
              <a:spcBef>
                <a:spcPts val="0"/>
              </a:spcBef>
              <a:spcAft>
                <a:spcPts val="0"/>
              </a:spcAft>
              <a:buSzPts val="1800"/>
              <a:buNone/>
            </a:pPr>
            <a:r>
              <a:rPr lang="en-US" u="sng">
                <a:solidFill>
                  <a:srgbClr val="000000"/>
                </a:solidFill>
                <a:hlinkClick r:id="rId2">
                  <a:extLst>
                    <a:ext uri="{A12FA001-AC4F-418D-AE19-62706E023703}">
                      <ahyp:hlinkClr val="tx"/>
                    </a:ext>
                  </a:extLst>
                </a:hlinkClick>
              </a:rPr>
              <a:t>https://monitor.noaa.gov/150th/artifacts.html</a:t>
            </a:r>
            <a:endParaRPr/>
          </a:p>
          <a:p>
            <a:pPr indent="0" lvl="0" marL="0" rtl="0" algn="l">
              <a:lnSpc>
                <a:spcPct val="100000"/>
              </a:lnSpc>
              <a:spcBef>
                <a:spcPts val="0"/>
              </a:spcBef>
              <a:spcAft>
                <a:spcPts val="0"/>
              </a:spcAft>
              <a:buSzPts val="1800"/>
              <a:buNone/>
            </a:pPr>
            <a:r>
              <a:rPr lang="en-US" u="sng">
                <a:solidFill>
                  <a:srgbClr val="000000"/>
                </a:solidFill>
                <a:hlinkClick r:id="rId3">
                  <a:extLst>
                    <a:ext uri="{A12FA001-AC4F-418D-AE19-62706E023703}">
                      <ahyp:hlinkClr val="tx"/>
                    </a:ext>
                  </a:extLst>
                </a:hlinkClick>
              </a:rPr>
              <a:t>https://monitor.noaa.gov/150th/sailors2.html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Explain that at the end of both the deck and pool activities, the log sheets will be brought together and taped to make the complete sketch of the shipwreck that they completed as a team. </a:t>
            </a:r>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a:t>Our sanctuary deserves to be protected and preserved so that everyone can enjoy it now and in the future. This is exactly why We Need Guardians like you!</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Let’s learn how to scuba and save our sanctuary!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US" sz="1100">
                <a:latin typeface="Arial"/>
                <a:ea typeface="Arial"/>
                <a:cs typeface="Arial"/>
                <a:sym typeface="Arial"/>
              </a:rPr>
              <a:t>Instructional suggestion:</a:t>
            </a:r>
            <a:endParaRPr sz="1100"/>
          </a:p>
          <a:p>
            <a:pPr indent="0" lvl="0" marL="0" rtl="0" algn="l">
              <a:lnSpc>
                <a:spcPct val="100000"/>
              </a:lnSpc>
              <a:spcBef>
                <a:spcPts val="0"/>
              </a:spcBef>
              <a:spcAft>
                <a:spcPts val="0"/>
              </a:spcAft>
              <a:buClr>
                <a:schemeClr val="dk1"/>
              </a:buClr>
              <a:buSzPts val="1200"/>
              <a:buFont typeface="Arial"/>
              <a:buNone/>
            </a:pPr>
            <a:r>
              <a:rPr lang="en-US" sz="1100">
                <a:latin typeface="Arial"/>
                <a:ea typeface="Arial"/>
                <a:cs typeface="Arial"/>
                <a:sym typeface="Arial"/>
              </a:rPr>
              <a:t>Use the images to lay the groundwork for the types of habitats and organisms provided protection by national marine sanctuaries. </a:t>
            </a:r>
            <a:endParaRPr sz="1100"/>
          </a:p>
          <a:p>
            <a:pPr indent="0" lvl="0" marL="0" rtl="0" algn="l">
              <a:lnSpc>
                <a:spcPct val="100000"/>
              </a:lnSpc>
              <a:spcBef>
                <a:spcPts val="0"/>
              </a:spcBef>
              <a:spcAft>
                <a:spcPts val="0"/>
              </a:spcAft>
              <a:buClr>
                <a:schemeClr val="dk1"/>
              </a:buClr>
              <a:buSzPts val="1200"/>
              <a:buFont typeface="Arial"/>
              <a:buNone/>
            </a:pPr>
            <a:r>
              <a:rPr lang="en-US" sz="1100">
                <a:latin typeface="Arial"/>
                <a:ea typeface="Arial"/>
                <a:cs typeface="Arial"/>
                <a:sym typeface="Arial"/>
              </a:rPr>
              <a:t>Some organisms shown include: sea turtles, whales and dolphins, sharks, and invertebrates, like corals and sea stars. </a:t>
            </a:r>
            <a:endParaRPr sz="1100"/>
          </a:p>
          <a:p>
            <a:pPr indent="0" lvl="0" marL="0" rtl="0" algn="l">
              <a:lnSpc>
                <a:spcPct val="100000"/>
              </a:lnSpc>
              <a:spcBef>
                <a:spcPts val="0"/>
              </a:spcBef>
              <a:spcAft>
                <a:spcPts val="0"/>
              </a:spcAft>
              <a:buClr>
                <a:schemeClr val="dk1"/>
              </a:buClr>
              <a:buSzPts val="1200"/>
              <a:buFont typeface="Calibri"/>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b="1" lang="en-US" sz="1100">
                <a:latin typeface="Arial"/>
                <a:ea typeface="Arial"/>
                <a:cs typeface="Arial"/>
                <a:sym typeface="Arial"/>
              </a:rPr>
              <a:t>Instructor Notes: </a:t>
            </a:r>
            <a:endParaRPr sz="1100"/>
          </a:p>
          <a:p>
            <a:pPr indent="0" lvl="0" marL="0" rtl="0" algn="l">
              <a:lnSpc>
                <a:spcPct val="100000"/>
              </a:lnSpc>
              <a:spcBef>
                <a:spcPts val="0"/>
              </a:spcBef>
              <a:spcAft>
                <a:spcPts val="0"/>
              </a:spcAft>
              <a:buClr>
                <a:schemeClr val="dk1"/>
              </a:buClr>
              <a:buSzPts val="1200"/>
              <a:buFont typeface="Arial"/>
              <a:buNone/>
            </a:pPr>
            <a:r>
              <a:rPr lang="en-US" sz="1100">
                <a:latin typeface="Arial"/>
                <a:ea typeface="Arial"/>
                <a:cs typeface="Arial"/>
                <a:sym typeface="Arial"/>
              </a:rPr>
              <a:t>Few places on the planet can compete with the diversity of the National Marine Sanctuary System, which protects America's most incredible natural and cultural marine resources. Sanctuaries are America’s ocean and Great Lake treasures.  </a:t>
            </a:r>
            <a:endParaRPr sz="1100">
              <a:latin typeface="Arial"/>
              <a:ea typeface="Arial"/>
              <a:cs typeface="Arial"/>
              <a:sym typeface="Arial"/>
            </a:endParaRPr>
          </a:p>
        </p:txBody>
      </p:sp>
      <p:sp>
        <p:nvSpPr>
          <p:cNvPr id="73" name="Google Shape;73;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1" name="Google Shape;251;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i="0" lang="en-US"/>
              <a:t>Monitor </a:t>
            </a:r>
            <a:r>
              <a:rPr lang="en-US"/>
              <a:t>National Marine Sanctuary is located off the North Carolina coast, 16 miles south-southeast of the Cape Hatteras Lighthouse. Resting at 230 feet below the ocean’s surface, the USS </a:t>
            </a:r>
            <a:r>
              <a:rPr i="1" lang="en-US"/>
              <a:t>Monitor</a:t>
            </a:r>
            <a:r>
              <a:rPr lang="en-US"/>
              <a:t> wreck site is not easily accessed by the average diver. However, for those qualified technical divers, the experience of coming face-to-face with history is one that will never be forgotten.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Optional: Fortunately, for those who don't want to get their feet wet, there are many places on shore that offer the opportunity to discover the wonders of this great ship. One of these places is The Mariners’ Museum and Park in Newport News, Virginia, where visitors can learn about the history and legacy of </a:t>
            </a:r>
            <a:r>
              <a:rPr i="1" lang="en-US"/>
              <a:t>Monitor</a:t>
            </a:r>
            <a:r>
              <a:rPr lang="en-US"/>
              <a:t> and its crew.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Photo Credit: NOAA</a:t>
            </a:r>
            <a:endParaRPr/>
          </a:p>
        </p:txBody>
      </p:sp>
      <p:sp>
        <p:nvSpPr>
          <p:cNvPr id="85" name="Google Shape;85;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Why is </a:t>
            </a:r>
            <a:r>
              <a:rPr i="1" lang="en-US"/>
              <a:t>Monitor</a:t>
            </a:r>
            <a:r>
              <a:rPr lang="en-US"/>
              <a:t> National Marine Sanctuary unique? (Instructor points out Cape Hatteras and </a:t>
            </a:r>
            <a:r>
              <a:rPr i="1" lang="en-US"/>
              <a:t>Monitor </a:t>
            </a:r>
            <a:r>
              <a:rPr lang="en-US"/>
              <a:t>National Marine Sanctuary)</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i="1" lang="en-US"/>
              <a:t>Monitor</a:t>
            </a:r>
            <a:r>
              <a:rPr lang="en-US"/>
              <a:t> National Marine Sanctuary was designated as the nation's first national marine sanctuary on January 30, 1975. The site is named after the wreck of </a:t>
            </a:r>
            <a:r>
              <a:rPr i="1" lang="en-US"/>
              <a:t>USS Monitor</a:t>
            </a:r>
            <a:r>
              <a:rPr lang="en-US"/>
              <a:t>, a Civil War ironclad, designed by Swedish-American engineer John Ericsson. The </a:t>
            </a:r>
            <a:r>
              <a:rPr i="1" lang="en-US"/>
              <a:t>USS Monitor </a:t>
            </a:r>
            <a:r>
              <a:rPr lang="en-US"/>
              <a:t>lies beneath 230 feet of water off Cape Hatteras, North Carolina. The sanctuary is approximately 1-mile in diameter. This vessel contained all of the emerging innovations that revolutionized warfare at sea in the 19th century during the U.S. Civil War.</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In response to the Confederate Navy building an ironclad ship, the Union army began designing an ironclad ship under the direction of President Abraham Lincoln. The design by Ericsson included a rotating gun turret, had low draft and a sleek profile. Ericsson claimed it as an "Impregnable Battery.” The </a:t>
            </a:r>
            <a:r>
              <a:rPr i="0" lang="en-US"/>
              <a:t>USS</a:t>
            </a:r>
            <a:r>
              <a:rPr i="1" lang="en-US"/>
              <a:t> Monitor </a:t>
            </a:r>
            <a:r>
              <a:rPr lang="en-US"/>
              <a:t>was constructed in under 100 days at the Continental Ironworks in Greenpoint, Brooklyn, NY, and it was launched into the East River on January 30, 1862.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The design and innovations of the </a:t>
            </a:r>
            <a:r>
              <a:rPr i="0" lang="en-US"/>
              <a:t>USS </a:t>
            </a:r>
            <a:r>
              <a:rPr i="1" lang="en-US"/>
              <a:t>Monitor </a:t>
            </a:r>
            <a:r>
              <a:rPr lang="en-US"/>
              <a:t>changed naval warfare for all time.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Photo credits: Map, NOAA</a:t>
            </a:r>
            <a:endParaRPr/>
          </a:p>
          <a:p>
            <a:pPr indent="0" lvl="0" marL="0" rtl="0" algn="l">
              <a:lnSpc>
                <a:spcPct val="100000"/>
              </a:lnSpc>
              <a:spcBef>
                <a:spcPts val="0"/>
              </a:spcBef>
              <a:spcAft>
                <a:spcPts val="0"/>
              </a:spcAft>
              <a:buSzPts val="1800"/>
              <a:buNone/>
            </a:pPr>
            <a:r>
              <a:rPr lang="en-US"/>
              <a:t>Inset image: Drawing of USS </a:t>
            </a:r>
            <a:r>
              <a:rPr i="1" lang="en-US"/>
              <a:t>Monitor</a:t>
            </a:r>
            <a:r>
              <a:rPr i="0" lang="en-US"/>
              <a:t>, NOAA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Read the highlights on the slide to the students.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On March 9, 1862, USS Monitor and CSS Virginia battled for four hours in the Battle of Hampton Roads. Cannon balls bounced off of both vessels with neither side able to claim victory. Although the battle was fought to a draw, what did change that day was naval technology. The era of the wooden battleship had come to an end. Also, ever since, the rotating turret has been on every US naval vessel in some form or another.</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Photo Credits: top left- Library of Congress</a:t>
            </a:r>
            <a:endParaRPr/>
          </a:p>
          <a:p>
            <a:pPr indent="0" lvl="0" marL="0" rtl="0" algn="l">
              <a:lnSpc>
                <a:spcPct val="100000"/>
              </a:lnSpc>
              <a:spcBef>
                <a:spcPts val="0"/>
              </a:spcBef>
              <a:spcAft>
                <a:spcPts val="0"/>
              </a:spcAft>
              <a:buSzPts val="1800"/>
              <a:buNone/>
            </a:pPr>
            <a:r>
              <a:rPr lang="en-US"/>
              <a:t>Top right- One of eight known stereoscopic images taken by James F. Gibson of USS </a:t>
            </a:r>
            <a:r>
              <a:rPr i="1" lang="en-US"/>
              <a:t>Monitor</a:t>
            </a:r>
            <a:r>
              <a:rPr i="0" lang="en-US"/>
              <a:t>. Photos were taken on July 9, 1862, while </a:t>
            </a:r>
            <a:r>
              <a:rPr i="1" lang="en-US"/>
              <a:t>Monitor </a:t>
            </a:r>
            <a:r>
              <a:rPr i="0" lang="en-US"/>
              <a:t>was docked on the James River in Hampton Roads, Virginia.</a:t>
            </a:r>
            <a:r>
              <a:rPr lang="en-US"/>
              <a:t> The glass plate is missing a portion of the lower left corner. </a:t>
            </a:r>
            <a:r>
              <a:rPr i="1" lang="en-US"/>
              <a:t>(Courtesy of Library of Congress)</a:t>
            </a:r>
            <a:endParaRPr/>
          </a:p>
          <a:p>
            <a:pPr indent="0" lvl="0" marL="0" rtl="0" algn="l">
              <a:lnSpc>
                <a:spcPct val="100000"/>
              </a:lnSpc>
              <a:spcBef>
                <a:spcPts val="0"/>
              </a:spcBef>
              <a:spcAft>
                <a:spcPts val="0"/>
              </a:spcAft>
              <a:buSzPts val="1800"/>
              <a:buNone/>
            </a:pPr>
            <a:r>
              <a:rPr lang="en-US"/>
              <a:t>Bottom right- Painting of </a:t>
            </a:r>
            <a:r>
              <a:rPr i="1" lang="en-US"/>
              <a:t>Monitor </a:t>
            </a:r>
            <a:r>
              <a:rPr lang="en-US"/>
              <a:t>sinking on December 31, 1862, off Cape Hatteras, North Carolina. (Courtesy of the Monitor Collection, NOAA).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Humans, ships, and the ocean have long been intricately bound together. Even in ancient times, ships provided the fastest and most economical method to move goods, people, and ideas from one place to another. However, the ocean can be an unforgiving place and some ships will inevitably wreck.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The preservation and research of sunken vessels provide a variety of information, such as the history of shipbuilding, a better sense of the physical development of the area, an understanding of innovations of the day, a look at the culture of the people on the ship, the identification of products that were coming into and through a region, the social structure in ship construction, and so much more.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Photo credit: NOAA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Maritime archaeology is the study of human interaction with the ocean, seas, lakes, and rivers through the study of associated physical remains. It is the job of maritime archaeologists to find and study these links to our past in order to better understand our history, conserve our heritage, and honor the memory of those who died defending our nation’s future. To better understand these cultural resources, maritime archaeologists often document them by physically mapping the shipwrecks.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Photo credits: NOAA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Maritime archaeologists can map a shipwreck using a variety of technology and tools. Top left are two sonar mages. One shows a NOAA ship using multibeam sonar to map a large area of the ocean floor. These type of images can also show anomalies, which sometimes require additional investigation to determine if it is a shipwreck. The other sonar image shows the details of a shipwreck as it lies on the ocean floor. The rainbow of colors help scientists to determine the depth of objects.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In the top center, a side scan sonar is connected to a ROV (remotely operated vehicle) that is tethered to a boat/ship and operated by a ROV driver. ROVs can go deeper than divers and stay down for a longer period of time to collect more data.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When shipwrecks are within diving limits, divers may dive on the wrecks site to accurately measure the wreck, its key structural features, and note any artifacts. In the top right image, two divers have run a baseline down the center of the wreck from bow to stern to aid in measuring. Maritime archaeologists use the baseline to measure offsets from the baseline to various points on the wreck and prominent features.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In the bottom left image, a maritime archaeologist is recording his measurements and sketching in details on his dive slate. Video and still images also aide in the documentation to fill in any missed information.  Once the shipwreck is documented and mapped, a scaled drawing called a site plan (inset white image) is created to show the shipwreck and its artifacts as they lie on the bottom’s surface at that moment in time.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With the collection of hundreds of images, maritime archaeologists use computer programs to “stitch” them together to create a photomosaic (bottom blue colored image) of the shipwreck site, which can be used for further study of the ship and its features.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All Photo credits: NOAA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To create a shipwreck map (site plan), maritime archaeologists will work in teams to sketch the outline of a shipwreck. Usually, each team is assigned a section of the shipwreck. After a general outline is sketched, they sketch the key features and any significant artifacts located in their sections. Once all sections of the wreck have been sketched, the sections are put together to form a complete sketch of the wreck site.</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Photo credits: NOAA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1" name="Google Shape;51;p3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3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3" name="Google Shape;5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3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6" name="Google Shape;5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0" name="Google Shape;6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pic>
        <p:nvPicPr>
          <p:cNvPr descr="ContentSlide_Header" id="14" name="Google Shape;14;p23"/>
          <p:cNvPicPr preferRelativeResize="0"/>
          <p:nvPr/>
        </p:nvPicPr>
        <p:blipFill rotWithShape="1">
          <a:blip r:embed="rId2">
            <a:alphaModFix/>
          </a:blip>
          <a:srcRect b="0" l="0" r="0" t="0"/>
          <a:stretch/>
        </p:blipFill>
        <p:spPr>
          <a:xfrm>
            <a:off x="-4763" y="0"/>
            <a:ext cx="9153526" cy="5143500"/>
          </a:xfrm>
          <a:prstGeom prst="rect">
            <a:avLst/>
          </a:prstGeom>
          <a:noFill/>
          <a:ln>
            <a:noFill/>
          </a:ln>
        </p:spPr>
      </p:pic>
      <p:sp>
        <p:nvSpPr>
          <p:cNvPr id="15" name="Google Shape;15;p23"/>
          <p:cNvSpPr txBox="1"/>
          <p:nvPr>
            <p:ph type="title"/>
          </p:nvPr>
        </p:nvSpPr>
        <p:spPr>
          <a:xfrm>
            <a:off x="685800" y="171450"/>
            <a:ext cx="7772400" cy="8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p:txBody>
      </p:sp>
      <p:sp>
        <p:nvSpPr>
          <p:cNvPr id="16" name="Google Shape;16;p23"/>
          <p:cNvSpPr txBox="1"/>
          <p:nvPr>
            <p:ph idx="1" type="body"/>
          </p:nvPr>
        </p:nvSpPr>
        <p:spPr>
          <a:xfrm>
            <a:off x="685800" y="1485900"/>
            <a:ext cx="7772400" cy="30861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lt1"/>
              </a:buClr>
              <a:buSzPts val="1400"/>
              <a:buChar char="•"/>
              <a:defRPr/>
            </a:lvl1pPr>
            <a:lvl2pPr indent="-317500" lvl="1" marL="914400" algn="l">
              <a:lnSpc>
                <a:spcPct val="100000"/>
              </a:lnSpc>
              <a:spcBef>
                <a:spcPts val="300"/>
              </a:spcBef>
              <a:spcAft>
                <a:spcPts val="0"/>
              </a:spcAft>
              <a:buClr>
                <a:schemeClr val="lt1"/>
              </a:buClr>
              <a:buSzPts val="1400"/>
              <a:buChar char="–"/>
              <a:defRPr/>
            </a:lvl2pPr>
            <a:lvl3pPr indent="-317500" lvl="2" marL="1371600" algn="l">
              <a:lnSpc>
                <a:spcPct val="100000"/>
              </a:lnSpc>
              <a:spcBef>
                <a:spcPts val="300"/>
              </a:spcBef>
              <a:spcAft>
                <a:spcPts val="0"/>
              </a:spcAft>
              <a:buClr>
                <a:schemeClr val="lt1"/>
              </a:buClr>
              <a:buSzPts val="1400"/>
              <a:buChar char="•"/>
              <a:defRPr/>
            </a:lvl3pPr>
            <a:lvl4pPr indent="-317500" lvl="3" marL="1828800" algn="l">
              <a:lnSpc>
                <a:spcPct val="100000"/>
              </a:lnSpc>
              <a:spcBef>
                <a:spcPts val="300"/>
              </a:spcBef>
              <a:spcAft>
                <a:spcPts val="0"/>
              </a:spcAft>
              <a:buClr>
                <a:schemeClr val="lt1"/>
              </a:buClr>
              <a:buSzPts val="1400"/>
              <a:buChar char="–"/>
              <a:defRPr/>
            </a:lvl4pPr>
            <a:lvl5pPr indent="-317500" lvl="4" marL="2286000" algn="l">
              <a:lnSpc>
                <a:spcPct val="100000"/>
              </a:lnSpc>
              <a:spcBef>
                <a:spcPts val="300"/>
              </a:spcBef>
              <a:spcAft>
                <a:spcPts val="0"/>
              </a:spcAft>
              <a:buClr>
                <a:schemeClr val="lt1"/>
              </a:buClr>
              <a:buSzPts val="1400"/>
              <a:buChar char="»"/>
              <a:defRPr/>
            </a:lvl5pPr>
            <a:lvl6pPr indent="-317500" lvl="5" marL="2743200" algn="l">
              <a:lnSpc>
                <a:spcPct val="100000"/>
              </a:lnSpc>
              <a:spcBef>
                <a:spcPts val="300"/>
              </a:spcBef>
              <a:spcAft>
                <a:spcPts val="0"/>
              </a:spcAft>
              <a:buClr>
                <a:schemeClr val="lt1"/>
              </a:buClr>
              <a:buSzPts val="1400"/>
              <a:buChar char="»"/>
              <a:defRPr/>
            </a:lvl6pPr>
            <a:lvl7pPr indent="-317500" lvl="6" marL="3200400" algn="l">
              <a:lnSpc>
                <a:spcPct val="100000"/>
              </a:lnSpc>
              <a:spcBef>
                <a:spcPts val="300"/>
              </a:spcBef>
              <a:spcAft>
                <a:spcPts val="0"/>
              </a:spcAft>
              <a:buClr>
                <a:schemeClr val="lt1"/>
              </a:buClr>
              <a:buSzPts val="1400"/>
              <a:buChar char="»"/>
              <a:defRPr/>
            </a:lvl7pPr>
            <a:lvl8pPr indent="-317500" lvl="7" marL="3657600" algn="l">
              <a:lnSpc>
                <a:spcPct val="100000"/>
              </a:lnSpc>
              <a:spcBef>
                <a:spcPts val="300"/>
              </a:spcBef>
              <a:spcAft>
                <a:spcPts val="0"/>
              </a:spcAft>
              <a:buClr>
                <a:schemeClr val="lt1"/>
              </a:buClr>
              <a:buSzPts val="1400"/>
              <a:buChar char="»"/>
              <a:defRPr/>
            </a:lvl8pPr>
            <a:lvl9pPr indent="-317500" lvl="8" marL="4114800" algn="l">
              <a:lnSpc>
                <a:spcPct val="100000"/>
              </a:lnSpc>
              <a:spcBef>
                <a:spcPts val="300"/>
              </a:spcBef>
              <a:spcAft>
                <a:spcPts val="0"/>
              </a:spcAft>
              <a:buClr>
                <a:schemeClr val="lt1"/>
              </a:buClr>
              <a:buSzPts val="1400"/>
              <a:buChar char="»"/>
              <a:defRPr/>
            </a:lvl9pPr>
          </a:lstStyle>
          <a:p/>
        </p:txBody>
      </p:sp>
      <p:sp>
        <p:nvSpPr>
          <p:cNvPr id="17" name="Google Shape;17;p23"/>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23"/>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23"/>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0" name="Shape 20"/>
        <p:cNvGrpSpPr/>
        <p:nvPr/>
      </p:nvGrpSpPr>
      <p:grpSpPr>
        <a:xfrm>
          <a:off x="0" y="0"/>
          <a:ext cx="0" cy="0"/>
          <a:chOff x="0" y="0"/>
          <a:chExt cx="0" cy="0"/>
        </a:xfrm>
      </p:grpSpPr>
      <p:sp>
        <p:nvSpPr>
          <p:cNvPr id="21" name="Google Shape;21;p2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1600"/>
              </a:spcBef>
              <a:spcAft>
                <a:spcPts val="0"/>
              </a:spcAft>
              <a:buClr>
                <a:srgbClr val="888888"/>
              </a:buClr>
              <a:buSzPts val="1500"/>
              <a:buNone/>
              <a:defRPr sz="1500">
                <a:solidFill>
                  <a:srgbClr val="888888"/>
                </a:solidFill>
              </a:defRPr>
            </a:lvl2pPr>
            <a:lvl3pPr indent="-228600" lvl="2" marL="1371600" algn="l">
              <a:lnSpc>
                <a:spcPct val="90000"/>
              </a:lnSpc>
              <a:spcBef>
                <a:spcPts val="1600"/>
              </a:spcBef>
              <a:spcAft>
                <a:spcPts val="0"/>
              </a:spcAft>
              <a:buClr>
                <a:srgbClr val="888888"/>
              </a:buClr>
              <a:buSzPts val="1400"/>
              <a:buNone/>
              <a:defRPr sz="1400">
                <a:solidFill>
                  <a:srgbClr val="888888"/>
                </a:solidFill>
              </a:defRPr>
            </a:lvl3pPr>
            <a:lvl4pPr indent="-228600" lvl="3" marL="1828800" algn="l">
              <a:lnSpc>
                <a:spcPct val="90000"/>
              </a:lnSpc>
              <a:spcBef>
                <a:spcPts val="1600"/>
              </a:spcBef>
              <a:spcAft>
                <a:spcPts val="0"/>
              </a:spcAft>
              <a:buClr>
                <a:srgbClr val="888888"/>
              </a:buClr>
              <a:buSzPts val="1200"/>
              <a:buNone/>
              <a:defRPr sz="1200">
                <a:solidFill>
                  <a:srgbClr val="888888"/>
                </a:solidFill>
              </a:defRPr>
            </a:lvl4pPr>
            <a:lvl5pPr indent="-228600" lvl="4" marL="2286000" algn="l">
              <a:lnSpc>
                <a:spcPct val="90000"/>
              </a:lnSpc>
              <a:spcBef>
                <a:spcPts val="1600"/>
              </a:spcBef>
              <a:spcAft>
                <a:spcPts val="0"/>
              </a:spcAft>
              <a:buClr>
                <a:srgbClr val="888888"/>
              </a:buClr>
              <a:buSzPts val="1200"/>
              <a:buNone/>
              <a:defRPr sz="1200">
                <a:solidFill>
                  <a:srgbClr val="888888"/>
                </a:solidFill>
              </a:defRPr>
            </a:lvl5pPr>
            <a:lvl6pPr indent="-228600" lvl="5" marL="2743200" algn="l">
              <a:lnSpc>
                <a:spcPct val="90000"/>
              </a:lnSpc>
              <a:spcBef>
                <a:spcPts val="1600"/>
              </a:spcBef>
              <a:spcAft>
                <a:spcPts val="0"/>
              </a:spcAft>
              <a:buClr>
                <a:srgbClr val="888888"/>
              </a:buClr>
              <a:buSzPts val="1200"/>
              <a:buNone/>
              <a:defRPr sz="1200">
                <a:solidFill>
                  <a:srgbClr val="888888"/>
                </a:solidFill>
              </a:defRPr>
            </a:lvl6pPr>
            <a:lvl7pPr indent="-228600" lvl="6" marL="3200400" algn="l">
              <a:lnSpc>
                <a:spcPct val="90000"/>
              </a:lnSpc>
              <a:spcBef>
                <a:spcPts val="1600"/>
              </a:spcBef>
              <a:spcAft>
                <a:spcPts val="0"/>
              </a:spcAft>
              <a:buClr>
                <a:srgbClr val="888888"/>
              </a:buClr>
              <a:buSzPts val="1200"/>
              <a:buNone/>
              <a:defRPr sz="1200">
                <a:solidFill>
                  <a:srgbClr val="888888"/>
                </a:solidFill>
              </a:defRPr>
            </a:lvl7pPr>
            <a:lvl8pPr indent="-228600" lvl="7" marL="3657600" algn="l">
              <a:lnSpc>
                <a:spcPct val="90000"/>
              </a:lnSpc>
              <a:spcBef>
                <a:spcPts val="1600"/>
              </a:spcBef>
              <a:spcAft>
                <a:spcPts val="0"/>
              </a:spcAft>
              <a:buClr>
                <a:srgbClr val="888888"/>
              </a:buClr>
              <a:buSzPts val="1200"/>
              <a:buNone/>
              <a:defRPr sz="1200">
                <a:solidFill>
                  <a:srgbClr val="888888"/>
                </a:solidFill>
              </a:defRPr>
            </a:lvl8pPr>
            <a:lvl9pPr indent="-228600" lvl="8" marL="4114800" algn="l">
              <a:lnSpc>
                <a:spcPct val="90000"/>
              </a:lnSpc>
              <a:spcBef>
                <a:spcPts val="1600"/>
              </a:spcBef>
              <a:spcAft>
                <a:spcPts val="1600"/>
              </a:spcAft>
              <a:buClr>
                <a:srgbClr val="888888"/>
              </a:buClr>
              <a:buSzPts val="1200"/>
              <a:buNone/>
              <a:defRPr sz="1200">
                <a:solidFill>
                  <a:srgbClr val="888888"/>
                </a:solidFill>
              </a:defRPr>
            </a:lvl9pPr>
          </a:lstStyle>
          <a:p/>
        </p:txBody>
      </p:sp>
      <p:sp>
        <p:nvSpPr>
          <p:cNvPr id="23" name="Google Shape;2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4" name="Google Shape;2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5" name="Google Shape;2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2" name="Google Shape;3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4" name="Google Shape;4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7" name="Google Shape;4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8.jp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0"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2.jpg"/><Relationship Id="rId5" Type="http://schemas.openxmlformats.org/officeDocument/2006/relationships/image" Target="../media/image32.jpg"/><Relationship Id="rId6" Type="http://schemas.openxmlformats.org/officeDocument/2006/relationships/image" Target="../media/image23.jpg"/><Relationship Id="rId7" Type="http://schemas.openxmlformats.org/officeDocument/2006/relationships/image" Target="../media/image11.jpg"/><Relationship Id="rId8"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27.jpg"/><Relationship Id="rId5"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
          <p:cNvPicPr preferRelativeResize="0"/>
          <p:nvPr/>
        </p:nvPicPr>
        <p:blipFill rotWithShape="1">
          <a:blip r:embed="rId3">
            <a:alphaModFix/>
          </a:blip>
          <a:srcRect b="0" l="0" r="0" t="0"/>
          <a:stretch/>
        </p:blipFill>
        <p:spPr>
          <a:xfrm>
            <a:off x="1" y="1"/>
            <a:ext cx="9155527" cy="5143501"/>
          </a:xfrm>
          <a:prstGeom prst="rect">
            <a:avLst/>
          </a:prstGeom>
          <a:noFill/>
          <a:ln>
            <a:noFill/>
          </a:ln>
        </p:spPr>
      </p:pic>
      <p:sp>
        <p:nvSpPr>
          <p:cNvPr id="68" name="Google Shape;68;p1"/>
          <p:cNvSpPr txBox="1"/>
          <p:nvPr/>
        </p:nvSpPr>
        <p:spPr>
          <a:xfrm>
            <a:off x="92529" y="187276"/>
            <a:ext cx="7266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1" lang="en-US" sz="2200" u="none" cap="none" strike="noStrike">
                <a:solidFill>
                  <a:schemeClr val="lt1"/>
                </a:solidFill>
                <a:latin typeface="Arial"/>
                <a:ea typeface="Arial"/>
                <a:cs typeface="Arial"/>
                <a:sym typeface="Arial"/>
              </a:rPr>
              <a:t>Monitor</a:t>
            </a:r>
            <a:r>
              <a:rPr b="0" i="0" lang="en-US" sz="2200" u="none" cap="none" strike="noStrike">
                <a:solidFill>
                  <a:schemeClr val="lt1"/>
                </a:solidFill>
                <a:latin typeface="Arial"/>
                <a:ea typeface="Arial"/>
                <a:cs typeface="Arial"/>
                <a:sym typeface="Arial"/>
              </a:rPr>
              <a:t> National Marine Sanctuary</a:t>
            </a:r>
            <a:endParaRPr/>
          </a:p>
        </p:txBody>
      </p:sp>
      <p:pic>
        <p:nvPicPr>
          <p:cNvPr id="69" name="Google Shape;69;p1"/>
          <p:cNvPicPr preferRelativeResize="0"/>
          <p:nvPr/>
        </p:nvPicPr>
        <p:blipFill rotWithShape="1">
          <a:blip r:embed="rId4">
            <a:alphaModFix/>
          </a:blip>
          <a:srcRect b="0" l="0" r="0" t="0"/>
          <a:stretch/>
        </p:blipFill>
        <p:spPr>
          <a:xfrm>
            <a:off x="-3962" y="1256830"/>
            <a:ext cx="9144001" cy="36735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0"/>
          <p:cNvPicPr preferRelativeResize="0"/>
          <p:nvPr/>
        </p:nvPicPr>
        <p:blipFill rotWithShape="1">
          <a:blip r:embed="rId3">
            <a:alphaModFix/>
          </a:blip>
          <a:srcRect b="0" l="0" r="0" t="0"/>
          <a:stretch/>
        </p:blipFill>
        <p:spPr>
          <a:xfrm>
            <a:off x="0" y="0"/>
            <a:ext cx="9155527" cy="5143501"/>
          </a:xfrm>
          <a:prstGeom prst="rect">
            <a:avLst/>
          </a:prstGeom>
          <a:noFill/>
          <a:ln>
            <a:noFill/>
          </a:ln>
        </p:spPr>
      </p:pic>
      <p:sp>
        <p:nvSpPr>
          <p:cNvPr id="153" name="Google Shape;153;p10"/>
          <p:cNvSpPr txBox="1"/>
          <p:nvPr/>
        </p:nvSpPr>
        <p:spPr>
          <a:xfrm>
            <a:off x="341729" y="163829"/>
            <a:ext cx="65832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How to Make a Site Plan</a:t>
            </a:r>
            <a:endParaRPr b="0" i="0" sz="2500" u="none" cap="none" strike="noStrike">
              <a:solidFill>
                <a:schemeClr val="lt1"/>
              </a:solidFill>
              <a:latin typeface="Arial"/>
              <a:ea typeface="Arial"/>
              <a:cs typeface="Arial"/>
              <a:sym typeface="Arial"/>
            </a:endParaRPr>
          </a:p>
        </p:txBody>
      </p:sp>
      <p:pic>
        <p:nvPicPr>
          <p:cNvPr id="154" name="Google Shape;154;p10"/>
          <p:cNvPicPr preferRelativeResize="0"/>
          <p:nvPr/>
        </p:nvPicPr>
        <p:blipFill rotWithShape="1">
          <a:blip r:embed="rId4">
            <a:alphaModFix/>
          </a:blip>
          <a:srcRect b="0" l="0" r="0" t="0"/>
          <a:stretch/>
        </p:blipFill>
        <p:spPr>
          <a:xfrm>
            <a:off x="999457" y="2565034"/>
            <a:ext cx="6890672" cy="2578466"/>
          </a:xfrm>
          <a:prstGeom prst="rect">
            <a:avLst/>
          </a:prstGeom>
          <a:noFill/>
          <a:ln cap="flat" cmpd="sng" w="9525">
            <a:solidFill>
              <a:schemeClr val="accent1"/>
            </a:solidFill>
            <a:prstDash val="solid"/>
            <a:miter lim="800000"/>
            <a:headEnd len="sm" w="sm" type="none"/>
            <a:tailEnd len="sm" w="sm" type="none"/>
          </a:ln>
        </p:spPr>
      </p:pic>
      <p:sp>
        <p:nvSpPr>
          <p:cNvPr id="155" name="Google Shape;155;p10"/>
          <p:cNvSpPr txBox="1"/>
          <p:nvPr/>
        </p:nvSpPr>
        <p:spPr>
          <a:xfrm>
            <a:off x="0" y="1114425"/>
            <a:ext cx="9143999" cy="1311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0" i="0" lang="en-US" sz="2400" u="none" cap="none" strike="noStrike">
                <a:solidFill>
                  <a:schemeClr val="lt1"/>
                </a:solidFill>
                <a:latin typeface="Arial"/>
                <a:ea typeface="Arial"/>
                <a:cs typeface="Arial"/>
                <a:sym typeface="Arial"/>
              </a:rPr>
              <a:t>The next slides will introduce vocabulary and how the work is divided into sections to create our </a:t>
            </a:r>
            <a:r>
              <a:rPr b="1" i="0" lang="en-US" sz="2400" u="none" cap="none" strike="noStrike">
                <a:solidFill>
                  <a:schemeClr val="lt1"/>
                </a:solidFill>
                <a:latin typeface="Arial"/>
                <a:ea typeface="Arial"/>
                <a:cs typeface="Arial"/>
                <a:sym typeface="Arial"/>
              </a:rPr>
              <a:t>site plan</a:t>
            </a:r>
            <a:r>
              <a:rPr b="0" i="0" lang="en-US" sz="2400" u="none" cap="none" strike="noStrike">
                <a:solidFill>
                  <a:schemeClr val="lt1"/>
                </a:solidFill>
                <a:latin typeface="Arial"/>
                <a:ea typeface="Arial"/>
                <a:cs typeface="Arial"/>
                <a:sym typeface="Arial"/>
              </a:rPr>
              <a:t>, also known as a </a:t>
            </a:r>
            <a:r>
              <a:rPr b="1" i="0" lang="en-US" sz="2400" u="none" cap="none" strike="noStrike">
                <a:solidFill>
                  <a:schemeClr val="lt1"/>
                </a:solidFill>
                <a:latin typeface="Arial"/>
                <a:ea typeface="Arial"/>
                <a:cs typeface="Arial"/>
                <a:sym typeface="Arial"/>
              </a:rPr>
              <a:t>shipwreck map</a:t>
            </a:r>
            <a:r>
              <a:rPr b="0" i="0" lang="en-US" sz="2400" u="none" cap="none" strike="noStrike">
                <a:solidFill>
                  <a:schemeClr val="lt1"/>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1"/>
          <p:cNvPicPr preferRelativeResize="0"/>
          <p:nvPr/>
        </p:nvPicPr>
        <p:blipFill rotWithShape="1">
          <a:blip r:embed="rId3">
            <a:alphaModFix/>
          </a:blip>
          <a:srcRect b="0" l="0" r="0" t="0"/>
          <a:stretch/>
        </p:blipFill>
        <p:spPr>
          <a:xfrm>
            <a:off x="0" y="0"/>
            <a:ext cx="9155527" cy="5143501"/>
          </a:xfrm>
          <a:prstGeom prst="rect">
            <a:avLst/>
          </a:prstGeom>
          <a:noFill/>
          <a:ln>
            <a:noFill/>
          </a:ln>
        </p:spPr>
      </p:pic>
      <p:sp>
        <p:nvSpPr>
          <p:cNvPr id="161" name="Google Shape;161;p11"/>
          <p:cNvSpPr txBox="1"/>
          <p:nvPr/>
        </p:nvSpPr>
        <p:spPr>
          <a:xfrm>
            <a:off x="341729" y="163829"/>
            <a:ext cx="65832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Parts of a Ship - Vocabulary</a:t>
            </a:r>
            <a:endParaRPr b="0" i="0" sz="2500" u="none" cap="none" strike="noStrike">
              <a:solidFill>
                <a:schemeClr val="lt1"/>
              </a:solidFill>
              <a:latin typeface="Arial"/>
              <a:ea typeface="Arial"/>
              <a:cs typeface="Arial"/>
              <a:sym typeface="Arial"/>
            </a:endParaRPr>
          </a:p>
        </p:txBody>
      </p:sp>
      <p:pic>
        <p:nvPicPr>
          <p:cNvPr id="162" name="Google Shape;162;p11"/>
          <p:cNvPicPr preferRelativeResize="0"/>
          <p:nvPr/>
        </p:nvPicPr>
        <p:blipFill rotWithShape="1">
          <a:blip r:embed="rId4">
            <a:alphaModFix/>
          </a:blip>
          <a:srcRect b="0" l="0" r="0" t="0"/>
          <a:stretch/>
        </p:blipFill>
        <p:spPr>
          <a:xfrm>
            <a:off x="803276" y="1878598"/>
            <a:ext cx="6572249" cy="2240893"/>
          </a:xfrm>
          <a:prstGeom prst="rect">
            <a:avLst/>
          </a:prstGeom>
          <a:noFill/>
          <a:ln cap="flat" cmpd="sng" w="9525">
            <a:solidFill>
              <a:schemeClr val="accent1"/>
            </a:solidFill>
            <a:prstDash val="solid"/>
            <a:miter lim="800000"/>
            <a:headEnd len="sm" w="sm" type="none"/>
            <a:tailEnd len="sm" w="sm" type="none"/>
          </a:ln>
        </p:spPr>
      </p:pic>
      <p:cxnSp>
        <p:nvCxnSpPr>
          <p:cNvPr id="163" name="Google Shape;163;p11"/>
          <p:cNvCxnSpPr/>
          <p:nvPr/>
        </p:nvCxnSpPr>
        <p:spPr>
          <a:xfrm>
            <a:off x="1768474" y="1551585"/>
            <a:ext cx="457200" cy="1487400"/>
          </a:xfrm>
          <a:prstGeom prst="straightConnector1">
            <a:avLst/>
          </a:prstGeom>
          <a:noFill/>
          <a:ln cap="flat" cmpd="sng" w="38100">
            <a:solidFill>
              <a:srgbClr val="FF0000"/>
            </a:solidFill>
            <a:prstDash val="solid"/>
            <a:miter lim="800000"/>
            <a:headEnd len="sm" w="sm" type="none"/>
            <a:tailEnd len="med" w="med" type="triangle"/>
          </a:ln>
        </p:spPr>
      </p:cxnSp>
      <p:sp>
        <p:nvSpPr>
          <p:cNvPr id="164" name="Google Shape;164;p11"/>
          <p:cNvSpPr txBox="1"/>
          <p:nvPr/>
        </p:nvSpPr>
        <p:spPr>
          <a:xfrm>
            <a:off x="0" y="1104900"/>
            <a:ext cx="9144000" cy="68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 baseline</a:t>
            </a:r>
            <a:r>
              <a:rPr b="0" i="0" lang="en-US" sz="1800" u="none" cap="none" strike="noStrike">
                <a:solidFill>
                  <a:srgbClr val="FFFF00"/>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is created by running a tape measure down the center of a ship from bow to stern dividing the ship in two.</a:t>
            </a:r>
            <a:endParaRPr b="0" i="0" sz="1400" u="none" cap="none" strike="noStrike">
              <a:solidFill>
                <a:srgbClr val="000000"/>
              </a:solidFill>
              <a:latin typeface="Arial"/>
              <a:ea typeface="Arial"/>
              <a:cs typeface="Arial"/>
              <a:sym typeface="Arial"/>
            </a:endParaRPr>
          </a:p>
        </p:txBody>
      </p:sp>
      <p:sp>
        <p:nvSpPr>
          <p:cNvPr id="165" name="Google Shape;165;p11"/>
          <p:cNvSpPr txBox="1"/>
          <p:nvPr/>
        </p:nvSpPr>
        <p:spPr>
          <a:xfrm>
            <a:off x="739775" y="4292022"/>
            <a:ext cx="2971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Bow – front of the ship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Stern – back of the ship</a:t>
            </a:r>
            <a:endParaRPr b="0" i="0" sz="1400" u="none" cap="none" strike="noStrike">
              <a:solidFill>
                <a:srgbClr val="000000"/>
              </a:solidFill>
              <a:latin typeface="Arial"/>
              <a:ea typeface="Arial"/>
              <a:cs typeface="Arial"/>
              <a:sym typeface="Arial"/>
            </a:endParaRPr>
          </a:p>
        </p:txBody>
      </p:sp>
      <p:sp>
        <p:nvSpPr>
          <p:cNvPr id="166" name="Google Shape;166;p11"/>
          <p:cNvSpPr txBox="1"/>
          <p:nvPr/>
        </p:nvSpPr>
        <p:spPr>
          <a:xfrm>
            <a:off x="4668825" y="4143275"/>
            <a:ext cx="4475100" cy="100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Port – left side when facing the bow</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Starboard – right side when facing the bow</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2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2"/>
          <p:cNvPicPr preferRelativeResize="0"/>
          <p:nvPr/>
        </p:nvPicPr>
        <p:blipFill rotWithShape="1">
          <a:blip r:embed="rId3">
            <a:alphaModFix/>
          </a:blip>
          <a:srcRect b="0" l="0" r="0" t="0"/>
          <a:stretch/>
        </p:blipFill>
        <p:spPr>
          <a:xfrm>
            <a:off x="0" y="0"/>
            <a:ext cx="9155527" cy="5143501"/>
          </a:xfrm>
          <a:prstGeom prst="rect">
            <a:avLst/>
          </a:prstGeom>
          <a:noFill/>
          <a:ln>
            <a:noFill/>
          </a:ln>
        </p:spPr>
      </p:pic>
      <p:pic>
        <p:nvPicPr>
          <p:cNvPr id="172" name="Google Shape;172;p12"/>
          <p:cNvPicPr preferRelativeResize="0"/>
          <p:nvPr/>
        </p:nvPicPr>
        <p:blipFill rotWithShape="1">
          <a:blip r:embed="rId4">
            <a:alphaModFix/>
          </a:blip>
          <a:srcRect b="0" l="0" r="0" t="0"/>
          <a:stretch/>
        </p:blipFill>
        <p:spPr>
          <a:xfrm>
            <a:off x="1674650" y="1709226"/>
            <a:ext cx="5680075" cy="2991886"/>
          </a:xfrm>
          <a:prstGeom prst="rect">
            <a:avLst/>
          </a:prstGeom>
          <a:noFill/>
          <a:ln>
            <a:noFill/>
          </a:ln>
        </p:spPr>
      </p:pic>
      <p:cxnSp>
        <p:nvCxnSpPr>
          <p:cNvPr id="173" name="Google Shape;173;p12"/>
          <p:cNvCxnSpPr/>
          <p:nvPr/>
        </p:nvCxnSpPr>
        <p:spPr>
          <a:xfrm>
            <a:off x="3009900" y="1307464"/>
            <a:ext cx="0" cy="4174294"/>
          </a:xfrm>
          <a:prstGeom prst="straightConnector1">
            <a:avLst/>
          </a:prstGeom>
          <a:noFill/>
          <a:ln cap="flat" cmpd="sng" w="57150">
            <a:solidFill>
              <a:srgbClr val="C00000"/>
            </a:solidFill>
            <a:prstDash val="solid"/>
            <a:miter lim="800000"/>
            <a:headEnd len="sm" w="sm" type="none"/>
            <a:tailEnd len="sm" w="sm" type="none"/>
          </a:ln>
        </p:spPr>
      </p:cxnSp>
      <p:cxnSp>
        <p:nvCxnSpPr>
          <p:cNvPr id="174" name="Google Shape;174;p12"/>
          <p:cNvCxnSpPr/>
          <p:nvPr/>
        </p:nvCxnSpPr>
        <p:spPr>
          <a:xfrm>
            <a:off x="5143500" y="1263770"/>
            <a:ext cx="0" cy="4217988"/>
          </a:xfrm>
          <a:prstGeom prst="straightConnector1">
            <a:avLst/>
          </a:prstGeom>
          <a:noFill/>
          <a:ln cap="flat" cmpd="sng" w="57150">
            <a:solidFill>
              <a:srgbClr val="C00000"/>
            </a:solidFill>
            <a:prstDash val="solid"/>
            <a:miter lim="800000"/>
            <a:headEnd len="sm" w="sm" type="none"/>
            <a:tailEnd len="sm" w="sm" type="none"/>
          </a:ln>
        </p:spPr>
      </p:cxnSp>
      <p:cxnSp>
        <p:nvCxnSpPr>
          <p:cNvPr id="175" name="Google Shape;175;p12"/>
          <p:cNvCxnSpPr/>
          <p:nvPr/>
        </p:nvCxnSpPr>
        <p:spPr>
          <a:xfrm flipH="1">
            <a:off x="7353300" y="1307464"/>
            <a:ext cx="1425" cy="4174294"/>
          </a:xfrm>
          <a:prstGeom prst="straightConnector1">
            <a:avLst/>
          </a:prstGeom>
          <a:noFill/>
          <a:ln cap="flat" cmpd="sng" w="57150">
            <a:solidFill>
              <a:srgbClr val="C00000"/>
            </a:solidFill>
            <a:prstDash val="solid"/>
            <a:miter lim="800000"/>
            <a:headEnd len="sm" w="sm" type="none"/>
            <a:tailEnd len="sm" w="sm" type="none"/>
          </a:ln>
        </p:spPr>
      </p:cxnSp>
      <p:cxnSp>
        <p:nvCxnSpPr>
          <p:cNvPr id="176" name="Google Shape;176;p12"/>
          <p:cNvCxnSpPr/>
          <p:nvPr/>
        </p:nvCxnSpPr>
        <p:spPr>
          <a:xfrm flipH="1" rot="10800000">
            <a:off x="647700" y="3119558"/>
            <a:ext cx="7848600" cy="17462"/>
          </a:xfrm>
          <a:prstGeom prst="straightConnector1">
            <a:avLst/>
          </a:prstGeom>
          <a:noFill/>
          <a:ln cap="flat" cmpd="sng" w="57150">
            <a:solidFill>
              <a:srgbClr val="C00000"/>
            </a:solidFill>
            <a:prstDash val="solid"/>
            <a:miter lim="800000"/>
            <a:headEnd len="sm" w="sm" type="none"/>
            <a:tailEnd len="sm" w="sm" type="none"/>
          </a:ln>
        </p:spPr>
      </p:cxnSp>
      <p:sp>
        <p:nvSpPr>
          <p:cNvPr id="177" name="Google Shape;177;p12"/>
          <p:cNvSpPr txBox="1"/>
          <p:nvPr/>
        </p:nvSpPr>
        <p:spPr>
          <a:xfrm>
            <a:off x="733425" y="1252658"/>
            <a:ext cx="21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0-5 ft. Starboard</a:t>
            </a:r>
            <a:endParaRPr b="0" i="0" sz="1400" u="none" cap="none" strike="noStrike">
              <a:solidFill>
                <a:schemeClr val="lt1"/>
              </a:solidFill>
              <a:latin typeface="Arial"/>
              <a:ea typeface="Arial"/>
              <a:cs typeface="Arial"/>
              <a:sym typeface="Arial"/>
            </a:endParaRPr>
          </a:p>
        </p:txBody>
      </p:sp>
      <p:sp>
        <p:nvSpPr>
          <p:cNvPr id="178" name="Google Shape;178;p12"/>
          <p:cNvSpPr txBox="1"/>
          <p:nvPr/>
        </p:nvSpPr>
        <p:spPr>
          <a:xfrm>
            <a:off x="3076575" y="1239958"/>
            <a:ext cx="21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5-10 ft. Starboard</a:t>
            </a:r>
            <a:endParaRPr b="0" i="0" sz="1400" u="none" cap="none" strike="noStrike">
              <a:solidFill>
                <a:schemeClr val="lt1"/>
              </a:solidFill>
              <a:latin typeface="Arial"/>
              <a:ea typeface="Arial"/>
              <a:cs typeface="Arial"/>
              <a:sym typeface="Arial"/>
            </a:endParaRPr>
          </a:p>
        </p:txBody>
      </p:sp>
      <p:sp>
        <p:nvSpPr>
          <p:cNvPr id="179" name="Google Shape;179;p12"/>
          <p:cNvSpPr txBox="1"/>
          <p:nvPr/>
        </p:nvSpPr>
        <p:spPr>
          <a:xfrm>
            <a:off x="5200650" y="1263770"/>
            <a:ext cx="21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10-15 ft. Starboard</a:t>
            </a:r>
            <a:endParaRPr b="0" i="0" sz="1400" u="none" cap="none" strike="noStrike">
              <a:solidFill>
                <a:schemeClr val="lt1"/>
              </a:solidFill>
              <a:latin typeface="Arial"/>
              <a:ea typeface="Arial"/>
              <a:cs typeface="Arial"/>
              <a:sym typeface="Arial"/>
            </a:endParaRPr>
          </a:p>
        </p:txBody>
      </p:sp>
      <p:sp>
        <p:nvSpPr>
          <p:cNvPr id="180" name="Google Shape;180;p12"/>
          <p:cNvSpPr txBox="1"/>
          <p:nvPr/>
        </p:nvSpPr>
        <p:spPr>
          <a:xfrm>
            <a:off x="5343525" y="4730870"/>
            <a:ext cx="21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10-15 ft. Port</a:t>
            </a:r>
            <a:endParaRPr b="0" i="0" sz="1400" u="none" cap="none" strike="noStrike">
              <a:solidFill>
                <a:schemeClr val="lt1"/>
              </a:solidFill>
              <a:latin typeface="Arial"/>
              <a:ea typeface="Arial"/>
              <a:cs typeface="Arial"/>
              <a:sym typeface="Arial"/>
            </a:endParaRPr>
          </a:p>
        </p:txBody>
      </p:sp>
      <p:sp>
        <p:nvSpPr>
          <p:cNvPr id="181" name="Google Shape;181;p12"/>
          <p:cNvSpPr txBox="1"/>
          <p:nvPr/>
        </p:nvSpPr>
        <p:spPr>
          <a:xfrm>
            <a:off x="3175000" y="4730870"/>
            <a:ext cx="2125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5-10 ft. Port </a:t>
            </a:r>
            <a:endParaRPr b="0" i="0" sz="1400" u="none" cap="none" strike="noStrike">
              <a:solidFill>
                <a:schemeClr val="lt1"/>
              </a:solidFill>
              <a:latin typeface="Arial"/>
              <a:ea typeface="Arial"/>
              <a:cs typeface="Arial"/>
              <a:sym typeface="Arial"/>
            </a:endParaRPr>
          </a:p>
        </p:txBody>
      </p:sp>
      <p:sp>
        <p:nvSpPr>
          <p:cNvPr id="182" name="Google Shape;182;p12"/>
          <p:cNvSpPr txBox="1"/>
          <p:nvPr/>
        </p:nvSpPr>
        <p:spPr>
          <a:xfrm>
            <a:off x="1087437" y="4708645"/>
            <a:ext cx="21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0-5 ft. Port</a:t>
            </a:r>
            <a:endParaRPr b="0" i="0" sz="1400" u="none" cap="none" strike="noStrike">
              <a:solidFill>
                <a:schemeClr val="lt1"/>
              </a:solidFill>
              <a:latin typeface="Arial"/>
              <a:ea typeface="Arial"/>
              <a:cs typeface="Arial"/>
              <a:sym typeface="Arial"/>
            </a:endParaRPr>
          </a:p>
        </p:txBody>
      </p:sp>
      <p:sp>
        <p:nvSpPr>
          <p:cNvPr id="183" name="Google Shape;183;p12"/>
          <p:cNvSpPr txBox="1"/>
          <p:nvPr/>
        </p:nvSpPr>
        <p:spPr>
          <a:xfrm>
            <a:off x="228600" y="219075"/>
            <a:ext cx="7543800" cy="585000"/>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1600" u="none" cap="none" strike="noStrike">
                <a:solidFill>
                  <a:schemeClr val="lt1"/>
                </a:solidFill>
                <a:latin typeface="Arial"/>
                <a:ea typeface="Arial"/>
                <a:cs typeface="Arial"/>
                <a:sym typeface="Arial"/>
              </a:rPr>
              <a:t>After the baseline is set, the shipwreck is divided into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0" i="0" lang="en-US" sz="1600" u="none" cap="none" strike="noStrike">
                <a:solidFill>
                  <a:schemeClr val="lt1"/>
                </a:solidFill>
                <a:latin typeface="Arial"/>
                <a:ea typeface="Arial"/>
                <a:cs typeface="Arial"/>
                <a:sym typeface="Arial"/>
              </a:rPr>
              <a:t>5-foot sections across the baseline. Each section has a starboard and port side.</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3"/>
          <p:cNvPicPr preferRelativeResize="0"/>
          <p:nvPr/>
        </p:nvPicPr>
        <p:blipFill rotWithShape="1">
          <a:blip r:embed="rId3">
            <a:alphaModFix/>
          </a:blip>
          <a:srcRect b="0" l="0" r="0" t="0"/>
          <a:stretch/>
        </p:blipFill>
        <p:spPr>
          <a:xfrm>
            <a:off x="0" y="0"/>
            <a:ext cx="9155527" cy="5143501"/>
          </a:xfrm>
          <a:prstGeom prst="rect">
            <a:avLst/>
          </a:prstGeom>
          <a:noFill/>
          <a:ln>
            <a:noFill/>
          </a:ln>
        </p:spPr>
      </p:pic>
      <p:pic>
        <p:nvPicPr>
          <p:cNvPr id="189" name="Google Shape;189;p13"/>
          <p:cNvPicPr preferRelativeResize="0"/>
          <p:nvPr/>
        </p:nvPicPr>
        <p:blipFill rotWithShape="1">
          <a:blip r:embed="rId4">
            <a:alphaModFix/>
          </a:blip>
          <a:srcRect b="0" l="0" r="0" t="0"/>
          <a:stretch/>
        </p:blipFill>
        <p:spPr>
          <a:xfrm>
            <a:off x="949325" y="1061817"/>
            <a:ext cx="6810375" cy="3587253"/>
          </a:xfrm>
          <a:prstGeom prst="rect">
            <a:avLst/>
          </a:prstGeom>
          <a:noFill/>
          <a:ln>
            <a:noFill/>
          </a:ln>
        </p:spPr>
      </p:pic>
      <p:cxnSp>
        <p:nvCxnSpPr>
          <p:cNvPr id="190" name="Google Shape;190;p13"/>
          <p:cNvCxnSpPr/>
          <p:nvPr/>
        </p:nvCxnSpPr>
        <p:spPr>
          <a:xfrm>
            <a:off x="3076084" y="1061817"/>
            <a:ext cx="1" cy="4255393"/>
          </a:xfrm>
          <a:prstGeom prst="straightConnector1">
            <a:avLst/>
          </a:prstGeom>
          <a:noFill/>
          <a:ln cap="flat" cmpd="sng" w="57150">
            <a:solidFill>
              <a:srgbClr val="C00000"/>
            </a:solidFill>
            <a:prstDash val="solid"/>
            <a:miter lim="800000"/>
            <a:headEnd len="sm" w="sm" type="none"/>
            <a:tailEnd len="sm" w="sm" type="none"/>
          </a:ln>
        </p:spPr>
      </p:cxnSp>
      <p:cxnSp>
        <p:nvCxnSpPr>
          <p:cNvPr id="191" name="Google Shape;191;p13"/>
          <p:cNvCxnSpPr/>
          <p:nvPr/>
        </p:nvCxnSpPr>
        <p:spPr>
          <a:xfrm>
            <a:off x="4881698" y="1061817"/>
            <a:ext cx="1" cy="4255393"/>
          </a:xfrm>
          <a:prstGeom prst="straightConnector1">
            <a:avLst/>
          </a:prstGeom>
          <a:noFill/>
          <a:ln cap="flat" cmpd="sng" w="57150">
            <a:solidFill>
              <a:srgbClr val="C00000"/>
            </a:solidFill>
            <a:prstDash val="solid"/>
            <a:miter lim="800000"/>
            <a:headEnd len="sm" w="sm" type="none"/>
            <a:tailEnd len="sm" w="sm" type="none"/>
          </a:ln>
        </p:spPr>
      </p:cxnSp>
      <p:cxnSp>
        <p:nvCxnSpPr>
          <p:cNvPr id="192" name="Google Shape;192;p13"/>
          <p:cNvCxnSpPr/>
          <p:nvPr/>
        </p:nvCxnSpPr>
        <p:spPr>
          <a:xfrm>
            <a:off x="6797499" y="1056768"/>
            <a:ext cx="1" cy="4255393"/>
          </a:xfrm>
          <a:prstGeom prst="straightConnector1">
            <a:avLst/>
          </a:prstGeom>
          <a:noFill/>
          <a:ln cap="flat" cmpd="sng" w="57150">
            <a:solidFill>
              <a:srgbClr val="C00000"/>
            </a:solidFill>
            <a:prstDash val="solid"/>
            <a:miter lim="800000"/>
            <a:headEnd len="sm" w="sm" type="none"/>
            <a:tailEnd len="sm" w="sm" type="none"/>
          </a:ln>
        </p:spPr>
      </p:cxnSp>
      <p:cxnSp>
        <p:nvCxnSpPr>
          <p:cNvPr id="193" name="Google Shape;193;p13"/>
          <p:cNvCxnSpPr/>
          <p:nvPr/>
        </p:nvCxnSpPr>
        <p:spPr>
          <a:xfrm flipH="1" rot="10800000">
            <a:off x="949325" y="2665661"/>
            <a:ext cx="7032163" cy="50"/>
          </a:xfrm>
          <a:prstGeom prst="straightConnector1">
            <a:avLst/>
          </a:prstGeom>
          <a:noFill/>
          <a:ln cap="flat" cmpd="sng" w="57150">
            <a:solidFill>
              <a:srgbClr val="C00000"/>
            </a:solidFill>
            <a:prstDash val="solid"/>
            <a:miter lim="800000"/>
            <a:headEnd len="sm" w="sm" type="none"/>
            <a:tailEnd len="sm" w="sm" type="none"/>
          </a:ln>
        </p:spPr>
      </p:cxnSp>
      <p:sp>
        <p:nvSpPr>
          <p:cNvPr id="194" name="Google Shape;194;p13"/>
          <p:cNvSpPr txBox="1"/>
          <p:nvPr/>
        </p:nvSpPr>
        <p:spPr>
          <a:xfrm>
            <a:off x="419100" y="48967"/>
            <a:ext cx="69723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1600" u="none" cap="none" strike="noStrike">
                <a:solidFill>
                  <a:schemeClr val="lt1"/>
                </a:solidFill>
                <a:latin typeface="Arial"/>
                <a:ea typeface="Arial"/>
                <a:cs typeface="Arial"/>
                <a:sym typeface="Arial"/>
              </a:rPr>
              <a:t>To get the general dimensions and a sketch of the shipwreck in your section, measure from the baseline to the edge in a couple of key places. See yellow arrows. These are called baseline offsets.</a:t>
            </a:r>
            <a:endParaRPr b="0" i="0" sz="1600" u="none" cap="none" strike="noStrike">
              <a:solidFill>
                <a:srgbClr val="000000"/>
              </a:solidFill>
              <a:latin typeface="Arial"/>
              <a:ea typeface="Arial"/>
              <a:cs typeface="Arial"/>
              <a:sym typeface="Arial"/>
            </a:endParaRPr>
          </a:p>
        </p:txBody>
      </p:sp>
      <p:sp>
        <p:nvSpPr>
          <p:cNvPr id="195" name="Google Shape;195;p13"/>
          <p:cNvSpPr txBox="1"/>
          <p:nvPr/>
        </p:nvSpPr>
        <p:spPr>
          <a:xfrm>
            <a:off x="5343526" y="4692430"/>
            <a:ext cx="190315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10-15 ft. Port</a:t>
            </a:r>
            <a:endParaRPr b="0" i="0" sz="1400" u="none" cap="none" strike="noStrike">
              <a:solidFill>
                <a:schemeClr val="lt1"/>
              </a:solidFill>
              <a:latin typeface="Arial"/>
              <a:ea typeface="Arial"/>
              <a:cs typeface="Arial"/>
              <a:sym typeface="Arial"/>
            </a:endParaRPr>
          </a:p>
        </p:txBody>
      </p:sp>
      <p:sp>
        <p:nvSpPr>
          <p:cNvPr id="196" name="Google Shape;196;p13"/>
          <p:cNvSpPr txBox="1"/>
          <p:nvPr/>
        </p:nvSpPr>
        <p:spPr>
          <a:xfrm>
            <a:off x="3390900" y="4692430"/>
            <a:ext cx="190457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5-10 ft. Port </a:t>
            </a:r>
            <a:endParaRPr b="0" i="0" sz="1400" u="none" cap="none" strike="noStrike">
              <a:solidFill>
                <a:schemeClr val="lt1"/>
              </a:solidFill>
              <a:latin typeface="Arial"/>
              <a:ea typeface="Arial"/>
              <a:cs typeface="Arial"/>
              <a:sym typeface="Arial"/>
            </a:endParaRPr>
          </a:p>
        </p:txBody>
      </p:sp>
      <p:sp>
        <p:nvSpPr>
          <p:cNvPr id="197" name="Google Shape;197;p13"/>
          <p:cNvSpPr txBox="1"/>
          <p:nvPr/>
        </p:nvSpPr>
        <p:spPr>
          <a:xfrm>
            <a:off x="1303338" y="4670205"/>
            <a:ext cx="190315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0-5 ft. Port</a:t>
            </a:r>
            <a:endParaRPr b="0" i="0" sz="1400" u="none" cap="none" strike="noStrike">
              <a:solidFill>
                <a:schemeClr val="lt1"/>
              </a:solidFill>
              <a:latin typeface="Arial"/>
              <a:ea typeface="Arial"/>
              <a:cs typeface="Arial"/>
              <a:sym typeface="Arial"/>
            </a:endParaRPr>
          </a:p>
        </p:txBody>
      </p:sp>
      <p:sp>
        <p:nvSpPr>
          <p:cNvPr id="198" name="Google Shape;198;p13"/>
          <p:cNvSpPr/>
          <p:nvPr/>
        </p:nvSpPr>
        <p:spPr>
          <a:xfrm>
            <a:off x="1303337" y="2908078"/>
            <a:ext cx="281631" cy="735371"/>
          </a:xfrm>
          <a:prstGeom prst="downArrow">
            <a:avLst>
              <a:gd fmla="val 19365"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9" name="Google Shape;199;p13"/>
          <p:cNvSpPr/>
          <p:nvPr/>
        </p:nvSpPr>
        <p:spPr>
          <a:xfrm>
            <a:off x="2102644" y="2896967"/>
            <a:ext cx="281631" cy="1140752"/>
          </a:xfrm>
          <a:prstGeom prst="downArrow">
            <a:avLst>
              <a:gd fmla="val 2024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0" name="Google Shape;200;p13"/>
          <p:cNvSpPr/>
          <p:nvPr/>
        </p:nvSpPr>
        <p:spPr>
          <a:xfrm>
            <a:off x="2624534" y="2896967"/>
            <a:ext cx="305103" cy="1359798"/>
          </a:xfrm>
          <a:prstGeom prst="downArrow">
            <a:avLst>
              <a:gd fmla="val 20323"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4"/>
          <p:cNvPicPr preferRelativeResize="0"/>
          <p:nvPr/>
        </p:nvPicPr>
        <p:blipFill rotWithShape="1">
          <a:blip r:embed="rId3">
            <a:alphaModFix/>
          </a:blip>
          <a:srcRect b="0" l="0" r="0" t="0"/>
          <a:stretch/>
        </p:blipFill>
        <p:spPr>
          <a:xfrm>
            <a:off x="-155643" y="0"/>
            <a:ext cx="9311170" cy="5143501"/>
          </a:xfrm>
          <a:prstGeom prst="rect">
            <a:avLst/>
          </a:prstGeom>
          <a:noFill/>
          <a:ln>
            <a:noFill/>
          </a:ln>
        </p:spPr>
      </p:pic>
      <p:pic>
        <p:nvPicPr>
          <p:cNvPr id="206" name="Google Shape;206;p14"/>
          <p:cNvPicPr preferRelativeResize="0"/>
          <p:nvPr/>
        </p:nvPicPr>
        <p:blipFill rotWithShape="1">
          <a:blip r:embed="rId4">
            <a:alphaModFix/>
          </a:blip>
          <a:srcRect b="0" l="0" r="0" t="0"/>
          <a:stretch/>
        </p:blipFill>
        <p:spPr>
          <a:xfrm>
            <a:off x="558214" y="1096448"/>
            <a:ext cx="4838700" cy="3738005"/>
          </a:xfrm>
          <a:prstGeom prst="rect">
            <a:avLst/>
          </a:prstGeom>
          <a:noFill/>
          <a:ln cap="flat" cmpd="sng" w="9525">
            <a:solidFill>
              <a:schemeClr val="accent1"/>
            </a:solidFill>
            <a:prstDash val="solid"/>
            <a:miter lim="800000"/>
            <a:headEnd len="sm" w="sm" type="none"/>
            <a:tailEnd len="sm" w="sm" type="none"/>
          </a:ln>
        </p:spPr>
      </p:pic>
      <p:sp>
        <p:nvSpPr>
          <p:cNvPr id="207" name="Google Shape;207;p14"/>
          <p:cNvSpPr txBox="1"/>
          <p:nvPr/>
        </p:nvSpPr>
        <p:spPr>
          <a:xfrm>
            <a:off x="127000" y="141111"/>
            <a:ext cx="70104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1800" u="none" cap="none" strike="noStrike">
                <a:solidFill>
                  <a:schemeClr val="lt1"/>
                </a:solidFill>
                <a:latin typeface="Arial"/>
                <a:ea typeface="Arial"/>
                <a:cs typeface="Arial"/>
                <a:sym typeface="Arial"/>
              </a:rPr>
              <a:t>Each team has a log sheet that corresponds to the section they will map. Below is </a:t>
            </a:r>
            <a:r>
              <a:rPr b="0" i="0" lang="en-US" sz="1800" u="none" cap="none" strike="noStrike">
                <a:solidFill>
                  <a:srgbClr val="FFFF00"/>
                </a:solidFill>
                <a:latin typeface="Arial"/>
                <a:ea typeface="Arial"/>
                <a:cs typeface="Arial"/>
                <a:sym typeface="Arial"/>
              </a:rPr>
              <a:t>starboard</a:t>
            </a:r>
            <a:r>
              <a:rPr b="0" i="0" lang="en-US" sz="1800" u="none" cap="none" strike="noStrike">
                <a:solidFill>
                  <a:schemeClr val="lt1"/>
                </a:solidFill>
                <a:latin typeface="Arial"/>
                <a:ea typeface="Arial"/>
                <a:cs typeface="Arial"/>
                <a:sym typeface="Arial"/>
              </a:rPr>
              <a:t>, </a:t>
            </a:r>
            <a:r>
              <a:rPr b="0" i="0" lang="en-US" sz="1800" u="none" cap="none" strike="noStrike">
                <a:solidFill>
                  <a:srgbClr val="FFFF00"/>
                </a:solidFill>
                <a:latin typeface="Arial"/>
                <a:ea typeface="Arial"/>
                <a:cs typeface="Arial"/>
                <a:sym typeface="Arial"/>
              </a:rPr>
              <a:t>0-5</a:t>
            </a:r>
            <a:r>
              <a:rPr b="0" i="0" lang="en-US" sz="1800" u="none" cap="none" strike="noStrike">
                <a:solidFill>
                  <a:schemeClr val="lt1"/>
                </a:solidFill>
                <a:latin typeface="Arial"/>
                <a:ea typeface="Arial"/>
                <a:cs typeface="Arial"/>
                <a:sym typeface="Arial"/>
              </a:rPr>
              <a:t> ft.</a:t>
            </a:r>
            <a:endParaRPr b="0" i="0" sz="1800" u="none" cap="none" strike="noStrike">
              <a:solidFill>
                <a:srgbClr val="000000"/>
              </a:solidFill>
              <a:latin typeface="Arial"/>
              <a:ea typeface="Arial"/>
              <a:cs typeface="Arial"/>
              <a:sym typeface="Arial"/>
            </a:endParaRPr>
          </a:p>
        </p:txBody>
      </p:sp>
      <p:sp>
        <p:nvSpPr>
          <p:cNvPr id="208" name="Google Shape;208;p14"/>
          <p:cNvSpPr txBox="1"/>
          <p:nvPr/>
        </p:nvSpPr>
        <p:spPr>
          <a:xfrm>
            <a:off x="5974556" y="1217613"/>
            <a:ext cx="2325687" cy="1938337"/>
          </a:xfrm>
          <a:prstGeom prst="rect">
            <a:avLst/>
          </a:prstGeom>
          <a:solidFill>
            <a:srgbClr val="00468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Note that ‘0’ is on the right side of the graph because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this is starboard.</a:t>
            </a:r>
            <a:endParaRPr b="0" i="0" sz="1400" u="none" cap="none" strike="noStrike">
              <a:solidFill>
                <a:srgbClr val="000000"/>
              </a:solidFill>
              <a:latin typeface="Arial"/>
              <a:ea typeface="Arial"/>
              <a:cs typeface="Arial"/>
              <a:sym typeface="Arial"/>
            </a:endParaRPr>
          </a:p>
        </p:txBody>
      </p:sp>
      <p:cxnSp>
        <p:nvCxnSpPr>
          <p:cNvPr id="209" name="Google Shape;209;p14"/>
          <p:cNvCxnSpPr/>
          <p:nvPr/>
        </p:nvCxnSpPr>
        <p:spPr>
          <a:xfrm rot="10800000">
            <a:off x="4222457" y="1331119"/>
            <a:ext cx="1714500" cy="276225"/>
          </a:xfrm>
          <a:prstGeom prst="straightConnector1">
            <a:avLst/>
          </a:prstGeom>
          <a:noFill/>
          <a:ln cap="flat" cmpd="sng" w="28575">
            <a:solidFill>
              <a:srgbClr val="FF0000"/>
            </a:solidFill>
            <a:prstDash val="solid"/>
            <a:miter lim="800000"/>
            <a:headEnd len="sm" w="sm" type="none"/>
            <a:tailEnd len="med" w="med" type="triangle"/>
          </a:ln>
        </p:spPr>
      </p:cxnSp>
      <p:sp>
        <p:nvSpPr>
          <p:cNvPr id="210" name="Google Shape;210;p14"/>
          <p:cNvSpPr txBox="1"/>
          <p:nvPr/>
        </p:nvSpPr>
        <p:spPr>
          <a:xfrm>
            <a:off x="127000" y="4589980"/>
            <a:ext cx="5747133" cy="461962"/>
          </a:xfrm>
          <a:prstGeom prst="rect">
            <a:avLst/>
          </a:prstGeom>
          <a:solidFill>
            <a:srgbClr val="00468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Note the scale:  1 square = 2 inches</a:t>
            </a:r>
            <a:endParaRPr b="0" i="0" sz="1400" u="none" cap="none" strike="noStrike">
              <a:solidFill>
                <a:srgbClr val="000000"/>
              </a:solidFill>
              <a:latin typeface="Arial"/>
              <a:ea typeface="Arial"/>
              <a:cs typeface="Arial"/>
              <a:sym typeface="Arial"/>
            </a:endParaRPr>
          </a:p>
        </p:txBody>
      </p:sp>
      <p:cxnSp>
        <p:nvCxnSpPr>
          <p:cNvPr id="211" name="Google Shape;211;p14"/>
          <p:cNvCxnSpPr/>
          <p:nvPr/>
        </p:nvCxnSpPr>
        <p:spPr>
          <a:xfrm flipH="1" rot="10800000">
            <a:off x="3098800" y="2575323"/>
            <a:ext cx="1123657" cy="2014657"/>
          </a:xfrm>
          <a:prstGeom prst="straightConnector1">
            <a:avLst/>
          </a:prstGeom>
          <a:noFill/>
          <a:ln cap="flat" cmpd="sng" w="28575">
            <a:solidFill>
              <a:srgbClr val="007637"/>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15"/>
          <p:cNvPicPr preferRelativeResize="0"/>
          <p:nvPr/>
        </p:nvPicPr>
        <p:blipFill rotWithShape="1">
          <a:blip r:embed="rId3">
            <a:alphaModFix/>
          </a:blip>
          <a:srcRect b="0" l="0" r="0" t="0"/>
          <a:stretch/>
        </p:blipFill>
        <p:spPr>
          <a:xfrm>
            <a:off x="0" y="0"/>
            <a:ext cx="9155527" cy="5143501"/>
          </a:xfrm>
          <a:prstGeom prst="rect">
            <a:avLst/>
          </a:prstGeom>
          <a:noFill/>
          <a:ln>
            <a:noFill/>
          </a:ln>
        </p:spPr>
      </p:pic>
      <p:pic>
        <p:nvPicPr>
          <p:cNvPr id="217" name="Google Shape;217;p15"/>
          <p:cNvPicPr preferRelativeResize="0"/>
          <p:nvPr/>
        </p:nvPicPr>
        <p:blipFill rotWithShape="1">
          <a:blip r:embed="rId4">
            <a:alphaModFix/>
          </a:blip>
          <a:srcRect b="42572" l="0" r="27585" t="0"/>
          <a:stretch/>
        </p:blipFill>
        <p:spPr>
          <a:xfrm>
            <a:off x="800100" y="1052053"/>
            <a:ext cx="7391400" cy="4000499"/>
          </a:xfrm>
          <a:prstGeom prst="rect">
            <a:avLst/>
          </a:prstGeom>
          <a:noFill/>
          <a:ln>
            <a:noFill/>
          </a:ln>
        </p:spPr>
      </p:pic>
      <p:sp>
        <p:nvSpPr>
          <p:cNvPr id="218" name="Google Shape;218;p15"/>
          <p:cNvSpPr txBox="1"/>
          <p:nvPr/>
        </p:nvSpPr>
        <p:spPr>
          <a:xfrm>
            <a:off x="115529" y="152400"/>
            <a:ext cx="7391400" cy="7249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1900" u="none" cap="none" strike="noStrike">
                <a:solidFill>
                  <a:schemeClr val="lt1"/>
                </a:solidFill>
                <a:latin typeface="Arial"/>
                <a:ea typeface="Arial"/>
                <a:cs typeface="Arial"/>
                <a:sym typeface="Arial"/>
              </a:rPr>
              <a:t>Take your measurement and use the scale 1sq. = 2in to calculate how many squares to count down from the baseline and plot point</a:t>
            </a:r>
            <a:endParaRPr b="0" i="0" sz="1900" u="none" cap="none" strike="noStrike">
              <a:solidFill>
                <a:schemeClr val="dk2"/>
              </a:solidFill>
              <a:latin typeface="Arial"/>
              <a:ea typeface="Arial"/>
              <a:cs typeface="Arial"/>
              <a:sym typeface="Arial"/>
            </a:endParaRPr>
          </a:p>
        </p:txBody>
      </p:sp>
      <p:sp>
        <p:nvSpPr>
          <p:cNvPr id="219" name="Google Shape;219;p15"/>
          <p:cNvSpPr txBox="1"/>
          <p:nvPr/>
        </p:nvSpPr>
        <p:spPr>
          <a:xfrm>
            <a:off x="4920555" y="2571750"/>
            <a:ext cx="2846100" cy="2308800"/>
          </a:xfrm>
          <a:prstGeom prst="rect">
            <a:avLst/>
          </a:prstGeom>
          <a:solidFill>
            <a:srgbClr val="004681"/>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US" sz="1800" u="none" cap="none" strike="noStrike">
                <a:solidFill>
                  <a:schemeClr val="lt1"/>
                </a:solidFill>
                <a:latin typeface="Arial"/>
                <a:ea typeface="Arial"/>
                <a:cs typeface="Arial"/>
                <a:sym typeface="Arial"/>
              </a:rPr>
              <a:t>Example: First measurement from the 2 ft. mark is 8 inches. Divide 8 by 2, which equals 4. </a:t>
            </a:r>
            <a:r>
              <a:rPr lang="en-US" sz="1800">
                <a:solidFill>
                  <a:schemeClr val="lt1"/>
                </a:solidFill>
              </a:rPr>
              <a:t>Count down</a:t>
            </a:r>
            <a:r>
              <a:rPr b="0" i="0" lang="en-US" sz="1800" u="none" cap="none" strike="noStrike">
                <a:solidFill>
                  <a:schemeClr val="lt1"/>
                </a:solidFill>
                <a:latin typeface="Arial"/>
                <a:ea typeface="Arial"/>
                <a:cs typeface="Arial"/>
                <a:sym typeface="Arial"/>
              </a:rPr>
              <a:t> four squares from the 2 ft. point you measured from and plot point.</a:t>
            </a:r>
            <a:endParaRPr b="0" i="0" sz="1800" u="none" cap="none" strike="noStrike">
              <a:solidFill>
                <a:srgbClr val="000000"/>
              </a:solidFill>
              <a:latin typeface="Arial"/>
              <a:ea typeface="Arial"/>
              <a:cs typeface="Arial"/>
              <a:sym typeface="Arial"/>
            </a:endParaRPr>
          </a:p>
        </p:txBody>
      </p:sp>
      <p:cxnSp>
        <p:nvCxnSpPr>
          <p:cNvPr id="220" name="Google Shape;220;p15"/>
          <p:cNvCxnSpPr/>
          <p:nvPr/>
        </p:nvCxnSpPr>
        <p:spPr>
          <a:xfrm rot="10800000">
            <a:off x="3886200" y="2819400"/>
            <a:ext cx="609600" cy="609600"/>
          </a:xfrm>
          <a:prstGeom prst="straightConnector1">
            <a:avLst/>
          </a:prstGeom>
          <a:noFill/>
          <a:ln cap="flat" cmpd="sng" w="38100">
            <a:solidFill>
              <a:srgbClr val="C0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2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6"/>
          <p:cNvPicPr preferRelativeResize="0"/>
          <p:nvPr/>
        </p:nvPicPr>
        <p:blipFill rotWithShape="1">
          <a:blip r:embed="rId3">
            <a:alphaModFix/>
          </a:blip>
          <a:srcRect b="0" l="0" r="0" t="0"/>
          <a:stretch/>
        </p:blipFill>
        <p:spPr>
          <a:xfrm>
            <a:off x="0" y="0"/>
            <a:ext cx="9155527" cy="5143501"/>
          </a:xfrm>
          <a:prstGeom prst="rect">
            <a:avLst/>
          </a:prstGeom>
          <a:noFill/>
          <a:ln>
            <a:noFill/>
          </a:ln>
        </p:spPr>
      </p:pic>
      <p:sp>
        <p:nvSpPr>
          <p:cNvPr id="226" name="Google Shape;226;p16"/>
          <p:cNvSpPr txBox="1"/>
          <p:nvPr/>
        </p:nvSpPr>
        <p:spPr>
          <a:xfrm>
            <a:off x="248264" y="0"/>
            <a:ext cx="7125929" cy="9438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1900" u="none" cap="none" strike="noStrike">
                <a:solidFill>
                  <a:schemeClr val="lt1"/>
                </a:solidFill>
                <a:latin typeface="Arial"/>
                <a:ea typeface="Arial"/>
                <a:cs typeface="Arial"/>
                <a:sym typeface="Arial"/>
              </a:rPr>
              <a:t>Continue to measure, scale, and plot points for the ship’s outer edge. Once you have several points, sketch in the outline of the shipwreck. </a:t>
            </a:r>
            <a:endParaRPr b="0" i="0" sz="1900" u="none" cap="none" strike="noStrike">
              <a:solidFill>
                <a:schemeClr val="dk2"/>
              </a:solidFill>
              <a:latin typeface="Arial"/>
              <a:ea typeface="Arial"/>
              <a:cs typeface="Arial"/>
              <a:sym typeface="Arial"/>
            </a:endParaRPr>
          </a:p>
        </p:txBody>
      </p:sp>
      <p:pic>
        <p:nvPicPr>
          <p:cNvPr id="227" name="Google Shape;227;p16"/>
          <p:cNvPicPr preferRelativeResize="0"/>
          <p:nvPr/>
        </p:nvPicPr>
        <p:blipFill rotWithShape="1">
          <a:blip r:embed="rId4">
            <a:alphaModFix/>
          </a:blip>
          <a:srcRect b="15765" l="0" r="0" t="0"/>
          <a:stretch/>
        </p:blipFill>
        <p:spPr>
          <a:xfrm>
            <a:off x="1103671" y="1128252"/>
            <a:ext cx="6830962" cy="38419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7"/>
          <p:cNvPicPr preferRelativeResize="0"/>
          <p:nvPr/>
        </p:nvPicPr>
        <p:blipFill rotWithShape="1">
          <a:blip r:embed="rId3">
            <a:alphaModFix/>
          </a:blip>
          <a:srcRect b="0" l="0" r="0" t="0"/>
          <a:stretch/>
        </p:blipFill>
        <p:spPr>
          <a:xfrm>
            <a:off x="1" y="0"/>
            <a:ext cx="9174982" cy="5143501"/>
          </a:xfrm>
          <a:prstGeom prst="rect">
            <a:avLst/>
          </a:prstGeom>
          <a:noFill/>
          <a:ln>
            <a:noFill/>
          </a:ln>
        </p:spPr>
      </p:pic>
      <p:sp>
        <p:nvSpPr>
          <p:cNvPr id="233" name="Google Shape;233;p17"/>
          <p:cNvSpPr txBox="1"/>
          <p:nvPr/>
        </p:nvSpPr>
        <p:spPr>
          <a:xfrm>
            <a:off x="0" y="0"/>
            <a:ext cx="7143135" cy="9340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1800" u="none" cap="none" strike="noStrike">
                <a:solidFill>
                  <a:schemeClr val="lt1"/>
                </a:solidFill>
                <a:latin typeface="Arial"/>
                <a:ea typeface="Arial"/>
                <a:cs typeface="Arial"/>
                <a:sym typeface="Arial"/>
              </a:rPr>
              <a:t>After completing the outer edge, determine the key features or artifacts in your section. Measure from the baseline to the center or edge of the feature and plot point. Sketch the feature or artifact. </a:t>
            </a:r>
            <a:endParaRPr b="0" i="0" sz="1800" u="none" cap="none" strike="noStrike">
              <a:solidFill>
                <a:schemeClr val="dk2"/>
              </a:solidFill>
              <a:latin typeface="Arial"/>
              <a:ea typeface="Arial"/>
              <a:cs typeface="Arial"/>
              <a:sym typeface="Arial"/>
            </a:endParaRPr>
          </a:p>
        </p:txBody>
      </p:sp>
      <p:pic>
        <p:nvPicPr>
          <p:cNvPr id="234" name="Google Shape;234;p17"/>
          <p:cNvPicPr preferRelativeResize="0"/>
          <p:nvPr/>
        </p:nvPicPr>
        <p:blipFill rotWithShape="1">
          <a:blip r:embed="rId4">
            <a:alphaModFix/>
          </a:blip>
          <a:srcRect b="21629" l="-558" r="-1" t="-1610"/>
          <a:stretch/>
        </p:blipFill>
        <p:spPr>
          <a:xfrm>
            <a:off x="854920" y="934065"/>
            <a:ext cx="7434160" cy="40951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8"/>
          <p:cNvPicPr preferRelativeResize="0"/>
          <p:nvPr/>
        </p:nvPicPr>
        <p:blipFill rotWithShape="1">
          <a:blip r:embed="rId3">
            <a:alphaModFix/>
          </a:blip>
          <a:srcRect b="0" l="0" r="0" t="0"/>
          <a:stretch/>
        </p:blipFill>
        <p:spPr>
          <a:xfrm>
            <a:off x="0" y="0"/>
            <a:ext cx="9155527" cy="5143501"/>
          </a:xfrm>
          <a:prstGeom prst="rect">
            <a:avLst/>
          </a:prstGeom>
          <a:noFill/>
          <a:ln>
            <a:noFill/>
          </a:ln>
        </p:spPr>
      </p:pic>
      <p:pic>
        <p:nvPicPr>
          <p:cNvPr id="240" name="Google Shape;240;p18"/>
          <p:cNvPicPr preferRelativeResize="0"/>
          <p:nvPr/>
        </p:nvPicPr>
        <p:blipFill rotWithShape="1">
          <a:blip r:embed="rId4">
            <a:alphaModFix/>
          </a:blip>
          <a:srcRect b="0" l="0" r="0" t="0"/>
          <a:stretch/>
        </p:blipFill>
        <p:spPr>
          <a:xfrm>
            <a:off x="1966604" y="1076632"/>
            <a:ext cx="4718249" cy="3952568"/>
          </a:xfrm>
          <a:prstGeom prst="rect">
            <a:avLst/>
          </a:prstGeom>
          <a:noFill/>
          <a:ln cap="flat" cmpd="sng" w="9525">
            <a:solidFill>
              <a:schemeClr val="accent1"/>
            </a:solidFill>
            <a:prstDash val="solid"/>
            <a:miter lim="800000"/>
            <a:headEnd len="sm" w="sm" type="none"/>
            <a:tailEnd len="sm" w="sm" type="none"/>
          </a:ln>
        </p:spPr>
      </p:pic>
      <p:sp>
        <p:nvSpPr>
          <p:cNvPr id="241" name="Google Shape;241;p18"/>
          <p:cNvSpPr txBox="1"/>
          <p:nvPr/>
        </p:nvSpPr>
        <p:spPr>
          <a:xfrm>
            <a:off x="127819" y="0"/>
            <a:ext cx="7158037" cy="9438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1900" u="none" cap="none" strike="noStrike">
                <a:solidFill>
                  <a:schemeClr val="lt1"/>
                </a:solidFill>
                <a:latin typeface="Arial"/>
                <a:ea typeface="Arial"/>
                <a:cs typeface="Arial"/>
                <a:sym typeface="Arial"/>
              </a:rPr>
              <a:t>When all sections have been sketched, put the log sheets in order and on the correct side (bow or starboard) to create the site plan.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9"/>
          <p:cNvPicPr preferRelativeResize="0"/>
          <p:nvPr/>
        </p:nvPicPr>
        <p:blipFill rotWithShape="1">
          <a:blip r:embed="rId3">
            <a:alphaModFix/>
          </a:blip>
          <a:srcRect b="0" l="0" r="0" t="0"/>
          <a:stretch/>
        </p:blipFill>
        <p:spPr>
          <a:xfrm>
            <a:off x="0" y="0"/>
            <a:ext cx="9155527" cy="5143501"/>
          </a:xfrm>
          <a:prstGeom prst="rect">
            <a:avLst/>
          </a:prstGeom>
          <a:noFill/>
          <a:ln>
            <a:noFill/>
          </a:ln>
        </p:spPr>
      </p:pic>
      <p:pic>
        <p:nvPicPr>
          <p:cNvPr id="247" name="Google Shape;247;p19"/>
          <p:cNvPicPr preferRelativeResize="0"/>
          <p:nvPr/>
        </p:nvPicPr>
        <p:blipFill rotWithShape="1">
          <a:blip r:embed="rId4">
            <a:alphaModFix/>
          </a:blip>
          <a:srcRect b="0" l="0" r="0" t="0"/>
          <a:stretch/>
        </p:blipFill>
        <p:spPr>
          <a:xfrm>
            <a:off x="-3962" y="1256830"/>
            <a:ext cx="9144001" cy="36735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ph type="title"/>
          </p:nvPr>
        </p:nvSpPr>
        <p:spPr>
          <a:xfrm>
            <a:off x="0" y="171450"/>
            <a:ext cx="9144000" cy="8574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1100"/>
              <a:buNone/>
            </a:pPr>
            <a:r>
              <a:rPr lang="en-US"/>
              <a:t> </a:t>
            </a:r>
            <a:endParaRPr/>
          </a:p>
        </p:txBody>
      </p:sp>
      <p:sp>
        <p:nvSpPr>
          <p:cNvPr id="76" name="Google Shape;76;p2"/>
          <p:cNvSpPr txBox="1"/>
          <p:nvPr/>
        </p:nvSpPr>
        <p:spPr>
          <a:xfrm>
            <a:off x="579023" y="289917"/>
            <a:ext cx="6993600" cy="857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3600"/>
              <a:buFont typeface="Arial"/>
              <a:buNone/>
            </a:pPr>
            <a:r>
              <a:rPr b="0" i="0" lang="en-US" sz="3600" u="none" cap="none" strike="noStrike">
                <a:solidFill>
                  <a:srgbClr val="FFFFFF"/>
                </a:solidFill>
                <a:latin typeface="Arial"/>
                <a:ea typeface="Arial"/>
                <a:cs typeface="Arial"/>
                <a:sym typeface="Arial"/>
              </a:rPr>
              <a:t>National Marine Sanctuaries                   </a:t>
            </a:r>
            <a:br>
              <a:rPr b="0" i="0" lang="en-US" sz="800" u="none" cap="none" strike="noStrike">
                <a:solidFill>
                  <a:srgbClr val="FFFFFF"/>
                </a:solidFill>
                <a:latin typeface="Arial"/>
                <a:ea typeface="Arial"/>
                <a:cs typeface="Arial"/>
                <a:sym typeface="Arial"/>
              </a:rPr>
            </a:br>
            <a:endParaRPr b="0" i="0" sz="2400" u="none" cap="none" strike="noStrike">
              <a:solidFill>
                <a:srgbClr val="FFFFFF"/>
              </a:solidFill>
              <a:latin typeface="Arial"/>
              <a:ea typeface="Arial"/>
              <a:cs typeface="Arial"/>
              <a:sym typeface="Arial"/>
            </a:endParaRPr>
          </a:p>
        </p:txBody>
      </p:sp>
      <p:pic>
        <p:nvPicPr>
          <p:cNvPr descr="https://lh4.googleusercontent.com/xkzrUlL4gq4r7pXjCunRh2F97FFAi2DQB4YVQRcD6lsMSEaWPNxLQW50HGiTtjiDmU4jw9HJILC3pkQy2PhvPFRMDLLlQpkavrxxvzuJYDUPjF_mHtQp4pQjwENmX2fke9PXDya8" id="77" name="Google Shape;77;p2"/>
          <p:cNvPicPr preferRelativeResize="0"/>
          <p:nvPr/>
        </p:nvPicPr>
        <p:blipFill rotWithShape="1">
          <a:blip r:embed="rId3">
            <a:alphaModFix/>
          </a:blip>
          <a:srcRect b="0" l="0" r="0" t="0"/>
          <a:stretch/>
        </p:blipFill>
        <p:spPr>
          <a:xfrm>
            <a:off x="0" y="1265634"/>
            <a:ext cx="9144001" cy="2612231"/>
          </a:xfrm>
          <a:prstGeom prst="rect">
            <a:avLst/>
          </a:prstGeom>
          <a:noFill/>
          <a:ln>
            <a:noFill/>
          </a:ln>
        </p:spPr>
      </p:pic>
      <p:sp>
        <p:nvSpPr>
          <p:cNvPr id="78" name="Google Shape;78;p2"/>
          <p:cNvSpPr/>
          <p:nvPr/>
        </p:nvSpPr>
        <p:spPr>
          <a:xfrm>
            <a:off x="915229" y="4476693"/>
            <a:ext cx="73137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700"/>
              <a:buFont typeface="Arial"/>
              <a:buNone/>
            </a:pPr>
            <a:r>
              <a:rPr b="0" i="0" lang="en-US" sz="2700" u="none" cap="none" strike="noStrike">
                <a:solidFill>
                  <a:srgbClr val="FFFFFF"/>
                </a:solidFill>
                <a:latin typeface="Arial"/>
                <a:ea typeface="Arial"/>
                <a:cs typeface="Arial"/>
                <a:sym typeface="Arial"/>
              </a:rPr>
              <a:t>“America’s Ocean and Great Lakes Treasures”</a:t>
            </a:r>
            <a:endParaRPr b="0" i="0" sz="2700" u="none" cap="none" strike="noStrike">
              <a:solidFill>
                <a:srgbClr val="FFFFFF"/>
              </a:solidFill>
              <a:latin typeface="Arial"/>
              <a:ea typeface="Arial"/>
              <a:cs typeface="Arial"/>
              <a:sym typeface="Arial"/>
            </a:endParaRPr>
          </a:p>
        </p:txBody>
      </p:sp>
      <p:pic>
        <p:nvPicPr>
          <p:cNvPr id="79" name="Google Shape;79;p2"/>
          <p:cNvPicPr preferRelativeResize="0"/>
          <p:nvPr/>
        </p:nvPicPr>
        <p:blipFill rotWithShape="1">
          <a:blip r:embed="rId4">
            <a:alphaModFix/>
          </a:blip>
          <a:srcRect b="83333" l="81339" r="0" t="0"/>
          <a:stretch/>
        </p:blipFill>
        <p:spPr>
          <a:xfrm>
            <a:off x="7298623" y="58353"/>
            <a:ext cx="1706310" cy="857250"/>
          </a:xfrm>
          <a:prstGeom prst="rect">
            <a:avLst/>
          </a:prstGeom>
          <a:noFill/>
          <a:ln>
            <a:noFill/>
          </a:ln>
        </p:spPr>
      </p:pic>
      <p:sp>
        <p:nvSpPr>
          <p:cNvPr id="80" name="Google Shape;80;p2"/>
          <p:cNvSpPr/>
          <p:nvPr/>
        </p:nvSpPr>
        <p:spPr>
          <a:xfrm>
            <a:off x="4478705" y="2433251"/>
            <a:ext cx="1866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81" name="Google Shape;81;p2"/>
          <p:cNvSpPr/>
          <p:nvPr/>
        </p:nvSpPr>
        <p:spPr>
          <a:xfrm>
            <a:off x="4478705" y="2433251"/>
            <a:ext cx="1866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54" name="Google Shape;254;p20"/>
          <p:cNvSpPr txBox="1"/>
          <p:nvPr/>
        </p:nvSpPr>
        <p:spPr>
          <a:xfrm>
            <a:off x="1017533" y="1469226"/>
            <a:ext cx="7108933" cy="869438"/>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4100"/>
              <a:buFont typeface="Arial"/>
              <a:buNone/>
            </a:pPr>
            <a:r>
              <a:rPr b="1" i="0" lang="en-US" sz="2600" u="none" cap="none" strike="noStrike">
                <a:solidFill>
                  <a:schemeClr val="lt1"/>
                </a:solidFill>
                <a:latin typeface="Arial"/>
                <a:ea typeface="Arial"/>
                <a:cs typeface="Arial"/>
                <a:sym typeface="Arial"/>
              </a:rPr>
              <a:t>Learn more at </a:t>
            </a:r>
            <a:endParaRPr b="1" i="0" sz="2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monitor.noaa.gov</a:t>
            </a:r>
            <a:endParaRPr b="0" i="0" sz="2600" u="none" cap="none" strike="noStrike">
              <a:solidFill>
                <a:schemeClr val="lt1"/>
              </a:solidFill>
              <a:latin typeface="Arial"/>
              <a:ea typeface="Arial"/>
              <a:cs typeface="Arial"/>
              <a:sym typeface="Arial"/>
            </a:endParaRPr>
          </a:p>
        </p:txBody>
      </p:sp>
      <p:pic>
        <p:nvPicPr>
          <p:cNvPr id="255" name="Google Shape;255;p20"/>
          <p:cNvPicPr preferRelativeResize="0"/>
          <p:nvPr/>
        </p:nvPicPr>
        <p:blipFill rotWithShape="1">
          <a:blip r:embed="rId4">
            <a:alphaModFix/>
          </a:blip>
          <a:srcRect b="0" l="0" r="0" t="0"/>
          <a:stretch/>
        </p:blipFill>
        <p:spPr>
          <a:xfrm>
            <a:off x="2828925" y="2040806"/>
            <a:ext cx="3486150" cy="348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3"/>
          <p:cNvPicPr preferRelativeResize="0"/>
          <p:nvPr/>
        </p:nvPicPr>
        <p:blipFill rotWithShape="1">
          <a:blip r:embed="rId3">
            <a:alphaModFix/>
          </a:blip>
          <a:srcRect b="0" l="0" r="0" t="0"/>
          <a:stretch/>
        </p:blipFill>
        <p:spPr>
          <a:xfrm>
            <a:off x="0" y="0"/>
            <a:ext cx="9144002" cy="5143501"/>
          </a:xfrm>
          <a:prstGeom prst="rect">
            <a:avLst/>
          </a:prstGeom>
          <a:noFill/>
          <a:ln>
            <a:noFill/>
          </a:ln>
        </p:spPr>
      </p:pic>
      <p:sp>
        <p:nvSpPr>
          <p:cNvPr id="88" name="Google Shape;88;p3"/>
          <p:cNvSpPr/>
          <p:nvPr/>
        </p:nvSpPr>
        <p:spPr>
          <a:xfrm>
            <a:off x="0" y="4639235"/>
            <a:ext cx="9144000" cy="504300"/>
          </a:xfrm>
          <a:prstGeom prst="rect">
            <a:avLst/>
          </a:prstGeom>
          <a:solidFill>
            <a:srgbClr val="00538D"/>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9" name="Google Shape;89;p3"/>
          <p:cNvSpPr txBox="1"/>
          <p:nvPr/>
        </p:nvSpPr>
        <p:spPr>
          <a:xfrm>
            <a:off x="917090" y="4695713"/>
            <a:ext cx="7309800" cy="654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sanctuaries.noaa.gov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mnms_ppt_header" id="90" name="Google Shape;90;p3"/>
          <p:cNvPicPr preferRelativeResize="0"/>
          <p:nvPr/>
        </p:nvPicPr>
        <p:blipFill rotWithShape="1">
          <a:blip r:embed="rId4">
            <a:alphaModFix/>
          </a:blip>
          <a:srcRect b="0" l="0" r="0" t="0"/>
          <a:stretch/>
        </p:blipFill>
        <p:spPr>
          <a:xfrm>
            <a:off x="358765" y="1065773"/>
            <a:ext cx="8426450" cy="3573462"/>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4"/>
          <p:cNvPicPr preferRelativeResize="0"/>
          <p:nvPr/>
        </p:nvPicPr>
        <p:blipFill rotWithShape="1">
          <a:blip r:embed="rId3">
            <a:alphaModFix/>
          </a:blip>
          <a:srcRect b="0" l="0" r="0" t="0"/>
          <a:stretch/>
        </p:blipFill>
        <p:spPr>
          <a:xfrm>
            <a:off x="0" y="0"/>
            <a:ext cx="9155527" cy="5143501"/>
          </a:xfrm>
          <a:prstGeom prst="rect">
            <a:avLst/>
          </a:prstGeom>
          <a:noFill/>
          <a:ln>
            <a:noFill/>
          </a:ln>
        </p:spPr>
      </p:pic>
      <p:sp>
        <p:nvSpPr>
          <p:cNvPr id="96" name="Google Shape;96;p4"/>
          <p:cNvSpPr txBox="1"/>
          <p:nvPr/>
        </p:nvSpPr>
        <p:spPr>
          <a:xfrm>
            <a:off x="341729" y="163829"/>
            <a:ext cx="65832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xx</a:t>
            </a:r>
            <a:endParaRPr b="0" i="0" sz="2500" u="none" cap="none" strike="noStrike">
              <a:solidFill>
                <a:schemeClr val="lt1"/>
              </a:solidFill>
              <a:latin typeface="Arial"/>
              <a:ea typeface="Arial"/>
              <a:cs typeface="Arial"/>
              <a:sym typeface="Arial"/>
            </a:endParaRPr>
          </a:p>
        </p:txBody>
      </p:sp>
      <p:pic>
        <p:nvPicPr>
          <p:cNvPr descr="monitor_2000" id="97" name="Google Shape;97;p4"/>
          <p:cNvPicPr preferRelativeResize="0"/>
          <p:nvPr/>
        </p:nvPicPr>
        <p:blipFill rotWithShape="1">
          <a:blip r:embed="rId4">
            <a:alphaModFix/>
          </a:blip>
          <a:srcRect b="0" l="0" r="0" t="0"/>
          <a:stretch/>
        </p:blipFill>
        <p:spPr>
          <a:xfrm>
            <a:off x="0" y="-6526306"/>
            <a:ext cx="9144000" cy="12991749"/>
          </a:xfrm>
          <a:prstGeom prst="rect">
            <a:avLst/>
          </a:prstGeom>
          <a:noFill/>
          <a:ln>
            <a:noFill/>
          </a:ln>
        </p:spPr>
      </p:pic>
      <p:sp>
        <p:nvSpPr>
          <p:cNvPr id="98" name="Google Shape;98;p4"/>
          <p:cNvSpPr/>
          <p:nvPr/>
        </p:nvSpPr>
        <p:spPr>
          <a:xfrm flipH="1" rot="10800000">
            <a:off x="4854722" y="2147590"/>
            <a:ext cx="2361300" cy="600900"/>
          </a:xfrm>
          <a:prstGeom prst="leftArrow">
            <a:avLst>
              <a:gd fmla="val 1446" name="adj1"/>
              <a:gd fmla="val 50000" name="adj2"/>
            </a:avLst>
          </a:prstGeom>
          <a:solidFill>
            <a:srgbClr val="FF0000"/>
          </a:solid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 name="Google Shape;99;p4"/>
          <p:cNvSpPr txBox="1"/>
          <p:nvPr/>
        </p:nvSpPr>
        <p:spPr>
          <a:xfrm>
            <a:off x="354105" y="431007"/>
            <a:ext cx="7723094" cy="461624"/>
          </a:xfrm>
          <a:prstGeom prst="rect">
            <a:avLst/>
          </a:prstGeom>
          <a:solidFill>
            <a:srgbClr val="DAEDEF"/>
          </a:solidFill>
          <a:ln cap="flat" cmpd="sng" w="9525">
            <a:solidFill>
              <a:srgbClr val="0070C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800"/>
              <a:buFont typeface="Arial"/>
              <a:buNone/>
            </a:pPr>
            <a:r>
              <a:rPr b="0" i="0" lang="en-US" sz="2400" u="none" cap="none" strike="noStrike">
                <a:solidFill>
                  <a:srgbClr val="0070C0"/>
                </a:solidFill>
                <a:latin typeface="Arial"/>
                <a:ea typeface="Arial"/>
                <a:cs typeface="Arial"/>
                <a:sym typeface="Arial"/>
              </a:rPr>
              <a:t>Why is Monitor National Marine Sanctuary unique? </a:t>
            </a:r>
            <a:endParaRPr b="0" i="0" sz="2400" u="none" cap="none" strike="noStrike">
              <a:solidFill>
                <a:srgbClr val="000000"/>
              </a:solidFill>
              <a:latin typeface="Arial"/>
              <a:ea typeface="Arial"/>
              <a:cs typeface="Arial"/>
              <a:sym typeface="Arial"/>
            </a:endParaRPr>
          </a:p>
        </p:txBody>
      </p:sp>
      <p:pic>
        <p:nvPicPr>
          <p:cNvPr id="100" name="Google Shape;100;p4"/>
          <p:cNvPicPr preferRelativeResize="0"/>
          <p:nvPr/>
        </p:nvPicPr>
        <p:blipFill rotWithShape="1">
          <a:blip r:embed="rId5">
            <a:alphaModFix/>
          </a:blip>
          <a:srcRect b="0" l="0" r="0" t="0"/>
          <a:stretch/>
        </p:blipFill>
        <p:spPr>
          <a:xfrm>
            <a:off x="1711059" y="3783297"/>
            <a:ext cx="2952750" cy="1095375"/>
          </a:xfrm>
          <a:prstGeom prst="rect">
            <a:avLst/>
          </a:prstGeom>
          <a:noFill/>
          <a:ln cap="flat" cmpd="sng" w="9525">
            <a:solidFill>
              <a:schemeClr val="dk1"/>
            </a:solidFill>
            <a:prstDash val="solid"/>
            <a:miter lim="8000"/>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b="0" l="0" r="0" t="0"/>
          <a:stretch/>
        </p:blipFill>
        <p:spPr>
          <a:xfrm>
            <a:off x="0" y="0"/>
            <a:ext cx="9155527" cy="5143501"/>
          </a:xfrm>
          <a:prstGeom prst="rect">
            <a:avLst/>
          </a:prstGeom>
          <a:noFill/>
          <a:ln>
            <a:noFill/>
          </a:ln>
        </p:spPr>
      </p:pic>
      <p:sp>
        <p:nvSpPr>
          <p:cNvPr id="106" name="Google Shape;106;p5"/>
          <p:cNvSpPr txBox="1"/>
          <p:nvPr/>
        </p:nvSpPr>
        <p:spPr>
          <a:xfrm>
            <a:off x="341729" y="163829"/>
            <a:ext cx="6583200" cy="56935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500" u="none" cap="none" strike="noStrike">
                <a:solidFill>
                  <a:schemeClr val="lt1"/>
                </a:solidFill>
                <a:latin typeface="Arial"/>
                <a:ea typeface="Arial"/>
                <a:cs typeface="Arial"/>
                <a:sym typeface="Arial"/>
              </a:rPr>
              <a:t>History of the </a:t>
            </a:r>
            <a:r>
              <a:rPr b="0" i="1" lang="en-US" sz="2500" u="none" cap="none" strike="noStrike">
                <a:solidFill>
                  <a:schemeClr val="lt1"/>
                </a:solidFill>
                <a:latin typeface="Arial"/>
                <a:ea typeface="Arial"/>
                <a:cs typeface="Arial"/>
                <a:sym typeface="Arial"/>
              </a:rPr>
              <a:t>USS Monitor</a:t>
            </a:r>
            <a:endParaRPr b="0" i="0" sz="2500" u="none" cap="none" strike="noStrike">
              <a:solidFill>
                <a:srgbClr val="000000"/>
              </a:solidFill>
              <a:latin typeface="Arial"/>
              <a:ea typeface="Arial"/>
              <a:cs typeface="Arial"/>
              <a:sym typeface="Arial"/>
            </a:endParaRPr>
          </a:p>
        </p:txBody>
      </p:sp>
      <p:sp>
        <p:nvSpPr>
          <p:cNvPr id="107" name="Google Shape;107;p5"/>
          <p:cNvSpPr txBox="1"/>
          <p:nvPr/>
        </p:nvSpPr>
        <p:spPr>
          <a:xfrm>
            <a:off x="89892" y="3263283"/>
            <a:ext cx="4796397"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J.O. Davidson painting of the Battle of Hampton Roads between USS </a:t>
            </a:r>
            <a:r>
              <a:rPr b="0" i="1" lang="en-US" sz="1600" u="none" cap="none" strike="noStrike">
                <a:solidFill>
                  <a:schemeClr val="lt1"/>
                </a:solidFill>
                <a:latin typeface="Arial"/>
                <a:ea typeface="Arial"/>
                <a:cs typeface="Arial"/>
                <a:sym typeface="Arial"/>
              </a:rPr>
              <a:t>Monitor</a:t>
            </a:r>
            <a:r>
              <a:rPr b="0" i="0" lang="en-US" sz="1600" u="none" cap="none" strike="noStrike">
                <a:solidFill>
                  <a:schemeClr val="lt1"/>
                </a:solidFill>
                <a:latin typeface="Arial"/>
                <a:ea typeface="Arial"/>
                <a:cs typeface="Arial"/>
                <a:sym typeface="Arial"/>
              </a:rPr>
              <a:t> and CSS </a:t>
            </a:r>
            <a:r>
              <a:rPr b="0" i="1" lang="en-US" sz="1600" u="none" cap="none" strike="noStrike">
                <a:solidFill>
                  <a:schemeClr val="lt1"/>
                </a:solidFill>
                <a:latin typeface="Arial"/>
                <a:ea typeface="Arial"/>
                <a:cs typeface="Arial"/>
                <a:sym typeface="Arial"/>
              </a:rPr>
              <a:t>Virginia</a:t>
            </a:r>
            <a:r>
              <a:rPr b="0" i="0" lang="en-US" sz="1600" u="none" cap="none" strike="noStrike">
                <a:solidFill>
                  <a:schemeClr val="lt1"/>
                </a:solidFill>
                <a:latin typeface="Arial"/>
                <a:ea typeface="Arial"/>
                <a:cs typeface="Arial"/>
                <a:sym typeface="Arial"/>
              </a:rPr>
              <a:t> on March 9, 1862. </a:t>
            </a:r>
            <a:endParaRPr b="0" i="0" sz="1400" u="none" cap="none" strike="noStrike">
              <a:solidFill>
                <a:srgbClr val="000000"/>
              </a:solidFill>
              <a:latin typeface="Arial"/>
              <a:ea typeface="Arial"/>
              <a:cs typeface="Arial"/>
              <a:sym typeface="Arial"/>
            </a:endParaRPr>
          </a:p>
        </p:txBody>
      </p:sp>
      <p:pic>
        <p:nvPicPr>
          <p:cNvPr id="108" name="Google Shape;108;p5"/>
          <p:cNvPicPr preferRelativeResize="0"/>
          <p:nvPr/>
        </p:nvPicPr>
        <p:blipFill rotWithShape="1">
          <a:blip r:embed="rId4">
            <a:alphaModFix/>
          </a:blip>
          <a:srcRect b="0" l="0" r="0" t="0"/>
          <a:stretch/>
        </p:blipFill>
        <p:spPr>
          <a:xfrm>
            <a:off x="5986583" y="1050925"/>
            <a:ext cx="2219203" cy="1772957"/>
          </a:xfrm>
          <a:prstGeom prst="rect">
            <a:avLst/>
          </a:prstGeom>
          <a:noFill/>
          <a:ln cap="flat" cmpd="sng" w="9525">
            <a:solidFill>
              <a:srgbClr val="000000"/>
            </a:solidFill>
            <a:prstDash val="solid"/>
            <a:miter lim="800000"/>
            <a:headEnd len="sm" w="sm" type="none"/>
            <a:tailEnd len="sm" w="sm" type="none"/>
          </a:ln>
        </p:spPr>
      </p:pic>
      <p:sp>
        <p:nvSpPr>
          <p:cNvPr id="109" name="Google Shape;109;p5"/>
          <p:cNvSpPr txBox="1"/>
          <p:nvPr/>
        </p:nvSpPr>
        <p:spPr>
          <a:xfrm>
            <a:off x="3960559" y="1491742"/>
            <a:ext cx="202602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rial"/>
              <a:buNone/>
            </a:pPr>
            <a:r>
              <a:rPr b="0" i="1" lang="en-US" sz="1600" u="none" cap="none" strike="noStrike">
                <a:solidFill>
                  <a:schemeClr val="lt1"/>
                </a:solidFill>
                <a:latin typeface="Arial"/>
                <a:ea typeface="Arial"/>
                <a:cs typeface="Arial"/>
                <a:sym typeface="Arial"/>
              </a:rPr>
              <a:t>Monitor</a:t>
            </a:r>
            <a:r>
              <a:rPr b="0" i="0" lang="en-US" sz="1600" u="none" cap="none" strike="noStrike">
                <a:solidFill>
                  <a:schemeClr val="lt1"/>
                </a:solidFill>
                <a:latin typeface="Arial"/>
                <a:ea typeface="Arial"/>
                <a:cs typeface="Arial"/>
                <a:sym typeface="Arial"/>
              </a:rPr>
              <a:t> and its crew on July 9, 1862</a:t>
            </a:r>
            <a:endParaRPr b="0" i="0" sz="1400" u="none" cap="none" strike="noStrike">
              <a:solidFill>
                <a:srgbClr val="000000"/>
              </a:solidFill>
              <a:latin typeface="Arial"/>
              <a:ea typeface="Arial"/>
              <a:cs typeface="Arial"/>
              <a:sym typeface="Arial"/>
            </a:endParaRPr>
          </a:p>
        </p:txBody>
      </p:sp>
      <p:pic>
        <p:nvPicPr>
          <p:cNvPr descr="monitor_lastvoyage_3" id="110" name="Google Shape;110;p5"/>
          <p:cNvPicPr preferRelativeResize="0"/>
          <p:nvPr/>
        </p:nvPicPr>
        <p:blipFill rotWithShape="1">
          <a:blip r:embed="rId5">
            <a:alphaModFix/>
          </a:blip>
          <a:srcRect b="0" l="0" r="0" t="0"/>
          <a:stretch/>
        </p:blipFill>
        <p:spPr>
          <a:xfrm>
            <a:off x="6164636" y="3057332"/>
            <a:ext cx="2979364" cy="2070486"/>
          </a:xfrm>
          <a:prstGeom prst="rect">
            <a:avLst/>
          </a:prstGeom>
          <a:noFill/>
          <a:ln>
            <a:noFill/>
          </a:ln>
        </p:spPr>
      </p:pic>
      <p:sp>
        <p:nvSpPr>
          <p:cNvPr id="111" name="Google Shape;111;p5"/>
          <p:cNvSpPr txBox="1"/>
          <p:nvPr/>
        </p:nvSpPr>
        <p:spPr>
          <a:xfrm>
            <a:off x="876603" y="4223476"/>
            <a:ext cx="5483597"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On December 30, 1862, USS </a:t>
            </a:r>
            <a:r>
              <a:rPr b="0" i="1" lang="en-US" sz="1600" u="none" cap="none" strike="noStrike">
                <a:solidFill>
                  <a:schemeClr val="lt1"/>
                </a:solidFill>
                <a:latin typeface="Arial"/>
                <a:ea typeface="Arial"/>
                <a:cs typeface="Arial"/>
                <a:sym typeface="Arial"/>
              </a:rPr>
              <a:t>Monitor</a:t>
            </a:r>
            <a:r>
              <a:rPr b="0" i="0" lang="en-US" sz="1600" u="none" cap="none" strike="noStrike">
                <a:solidFill>
                  <a:schemeClr val="lt1"/>
                </a:solidFill>
                <a:latin typeface="Arial"/>
                <a:ea typeface="Arial"/>
                <a:cs typeface="Arial"/>
                <a:sym typeface="Arial"/>
              </a:rPr>
              <a:t> was under tow of USS </a:t>
            </a:r>
            <a:r>
              <a:rPr b="0" i="1" lang="en-US" sz="1600" u="none" cap="none" strike="noStrike">
                <a:solidFill>
                  <a:schemeClr val="lt1"/>
                </a:solidFill>
                <a:latin typeface="Arial"/>
                <a:ea typeface="Arial"/>
                <a:cs typeface="Arial"/>
                <a:sym typeface="Arial"/>
              </a:rPr>
              <a:t>Rhode Island </a:t>
            </a:r>
            <a:r>
              <a:rPr b="0" i="0" lang="en-US" sz="1600" u="none" cap="none" strike="noStrike">
                <a:solidFill>
                  <a:schemeClr val="lt1"/>
                </a:solidFill>
                <a:latin typeface="Arial"/>
                <a:ea typeface="Arial"/>
                <a:cs typeface="Arial"/>
                <a:sym typeface="Arial"/>
              </a:rPr>
              <a:t>when one of the ropes snapped. USS </a:t>
            </a:r>
            <a:r>
              <a:rPr b="0" i="1" lang="en-US" sz="1600" u="none" cap="none" strike="noStrike">
                <a:solidFill>
                  <a:schemeClr val="lt1"/>
                </a:solidFill>
                <a:latin typeface="Arial"/>
                <a:ea typeface="Arial"/>
                <a:cs typeface="Arial"/>
                <a:sym typeface="Arial"/>
              </a:rPr>
              <a:t>Monitor </a:t>
            </a:r>
            <a:r>
              <a:rPr b="0" i="0" lang="en-US" sz="1600" u="none" cap="none" strike="noStrike">
                <a:solidFill>
                  <a:schemeClr val="lt1"/>
                </a:solidFill>
                <a:latin typeface="Arial"/>
                <a:ea typeface="Arial"/>
                <a:cs typeface="Arial"/>
                <a:sym typeface="Arial"/>
              </a:rPr>
              <a:t>sank hours later off the coast of Cape Hatteras. </a:t>
            </a:r>
            <a:endParaRPr b="0" i="0" sz="1400" u="none" cap="none" strike="noStrike">
              <a:solidFill>
                <a:srgbClr val="000000"/>
              </a:solidFill>
              <a:latin typeface="Arial"/>
              <a:ea typeface="Arial"/>
              <a:cs typeface="Arial"/>
              <a:sym typeface="Arial"/>
            </a:endParaRPr>
          </a:p>
        </p:txBody>
      </p:sp>
      <p:pic>
        <p:nvPicPr>
          <p:cNvPr id="112" name="Google Shape;112;p5"/>
          <p:cNvPicPr preferRelativeResize="0"/>
          <p:nvPr/>
        </p:nvPicPr>
        <p:blipFill rotWithShape="1">
          <a:blip r:embed="rId6">
            <a:alphaModFix/>
          </a:blip>
          <a:srcRect b="0" l="0" r="0" t="0"/>
          <a:stretch/>
        </p:blipFill>
        <p:spPr>
          <a:xfrm>
            <a:off x="164585" y="986380"/>
            <a:ext cx="3238126" cy="22507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6"/>
          <p:cNvPicPr preferRelativeResize="0"/>
          <p:nvPr/>
        </p:nvPicPr>
        <p:blipFill rotWithShape="1">
          <a:blip r:embed="rId3">
            <a:alphaModFix/>
          </a:blip>
          <a:srcRect b="0" l="0" r="0" t="0"/>
          <a:stretch/>
        </p:blipFill>
        <p:spPr>
          <a:xfrm>
            <a:off x="0" y="0"/>
            <a:ext cx="9381744" cy="6858000"/>
          </a:xfrm>
          <a:prstGeom prst="rect">
            <a:avLst/>
          </a:prstGeom>
          <a:noFill/>
          <a:ln cap="flat" cmpd="sng" w="9525">
            <a:solidFill>
              <a:schemeClr val="accent1"/>
            </a:solidFill>
            <a:prstDash val="solid"/>
            <a:miter lim="800000"/>
            <a:headEnd len="sm" w="sm" type="none"/>
            <a:tailEnd len="sm" w="sm" type="none"/>
          </a:ln>
        </p:spPr>
      </p:pic>
      <p:sp>
        <p:nvSpPr>
          <p:cNvPr id="118" name="Google Shape;118;p6"/>
          <p:cNvSpPr txBox="1"/>
          <p:nvPr/>
        </p:nvSpPr>
        <p:spPr>
          <a:xfrm>
            <a:off x="6553200" y="381000"/>
            <a:ext cx="2286000" cy="1905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Why are shipwrecks important?</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7"/>
          <p:cNvPicPr preferRelativeResize="0"/>
          <p:nvPr/>
        </p:nvPicPr>
        <p:blipFill rotWithShape="1">
          <a:blip r:embed="rId3">
            <a:alphaModFix/>
          </a:blip>
          <a:srcRect b="0" l="0" r="0" t="0"/>
          <a:stretch/>
        </p:blipFill>
        <p:spPr>
          <a:xfrm>
            <a:off x="0" y="0"/>
            <a:ext cx="9143999" cy="6857999"/>
          </a:xfrm>
          <a:prstGeom prst="rect">
            <a:avLst/>
          </a:prstGeom>
          <a:noFill/>
          <a:ln cap="flat" cmpd="sng" w="9525">
            <a:solidFill>
              <a:schemeClr val="accent1"/>
            </a:solidFill>
            <a:prstDash val="solid"/>
            <a:miter lim="800000"/>
            <a:headEnd len="sm" w="sm" type="none"/>
            <a:tailEnd len="sm" w="sm" type="none"/>
          </a:ln>
        </p:spPr>
      </p:pic>
      <p:sp>
        <p:nvSpPr>
          <p:cNvPr id="124" name="Google Shape;124;p7"/>
          <p:cNvSpPr txBox="1"/>
          <p:nvPr/>
        </p:nvSpPr>
        <p:spPr>
          <a:xfrm>
            <a:off x="660400" y="3578178"/>
            <a:ext cx="75024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What is maritime archaeology? </a:t>
            </a:r>
            <a:endParaRPr/>
          </a:p>
          <a:p>
            <a:pPr indent="0" lvl="0" marL="0" marR="0" rtl="0" algn="l">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Who studies shipwrecks?</a:t>
            </a:r>
            <a:endParaRPr b="1" i="0" sz="5200" u="none" cap="none" strike="noStrike">
              <a:solidFill>
                <a:schemeClr val="lt1"/>
              </a:solidFill>
              <a:latin typeface="Arial"/>
              <a:ea typeface="Arial"/>
              <a:cs typeface="Arial"/>
              <a:sym typeface="Arial"/>
            </a:endParaRPr>
          </a:p>
        </p:txBody>
      </p:sp>
      <p:pic>
        <p:nvPicPr>
          <p:cNvPr id="125" name="Google Shape;125;p7"/>
          <p:cNvPicPr preferRelativeResize="0"/>
          <p:nvPr/>
        </p:nvPicPr>
        <p:blipFill rotWithShape="1">
          <a:blip r:embed="rId4">
            <a:alphaModFix/>
          </a:blip>
          <a:srcRect b="0" l="0" r="0" t="0"/>
          <a:stretch/>
        </p:blipFill>
        <p:spPr>
          <a:xfrm>
            <a:off x="302652" y="357095"/>
            <a:ext cx="3689350" cy="20748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8"/>
          <p:cNvPicPr preferRelativeResize="0"/>
          <p:nvPr/>
        </p:nvPicPr>
        <p:blipFill rotWithShape="1">
          <a:blip r:embed="rId3">
            <a:alphaModFix/>
          </a:blip>
          <a:srcRect b="0" l="0" r="0" t="0"/>
          <a:stretch/>
        </p:blipFill>
        <p:spPr>
          <a:xfrm>
            <a:off x="0" y="0"/>
            <a:ext cx="9155527" cy="5143501"/>
          </a:xfrm>
          <a:prstGeom prst="rect">
            <a:avLst/>
          </a:prstGeom>
          <a:noFill/>
          <a:ln>
            <a:noFill/>
          </a:ln>
        </p:spPr>
      </p:pic>
      <p:sp>
        <p:nvSpPr>
          <p:cNvPr id="131" name="Google Shape;131;p8"/>
          <p:cNvSpPr txBox="1"/>
          <p:nvPr/>
        </p:nvSpPr>
        <p:spPr>
          <a:xfrm>
            <a:off x="341729" y="163829"/>
            <a:ext cx="65832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Tools Used to Study a Shipwreck</a:t>
            </a:r>
            <a:endParaRPr b="0" i="0" sz="2500" u="none" cap="none" strike="noStrike">
              <a:solidFill>
                <a:schemeClr val="lt1"/>
              </a:solidFill>
              <a:latin typeface="Arial"/>
              <a:ea typeface="Arial"/>
              <a:cs typeface="Arial"/>
              <a:sym typeface="Arial"/>
            </a:endParaRPr>
          </a:p>
        </p:txBody>
      </p:sp>
      <p:pic>
        <p:nvPicPr>
          <p:cNvPr descr="YP mosaic.tif" id="132" name="Google Shape;132;p8"/>
          <p:cNvPicPr preferRelativeResize="0"/>
          <p:nvPr/>
        </p:nvPicPr>
        <p:blipFill rotWithShape="1">
          <a:blip r:embed="rId4">
            <a:alphaModFix/>
          </a:blip>
          <a:srcRect b="0" l="0" r="0" t="0"/>
          <a:stretch/>
        </p:blipFill>
        <p:spPr>
          <a:xfrm>
            <a:off x="78977" y="3383752"/>
            <a:ext cx="4978400" cy="1535706"/>
          </a:xfrm>
          <a:prstGeom prst="rect">
            <a:avLst/>
          </a:prstGeom>
          <a:noFill/>
          <a:ln cap="flat" cmpd="sng" w="9525">
            <a:solidFill>
              <a:schemeClr val="accent1"/>
            </a:solidFill>
            <a:prstDash val="solid"/>
            <a:miter lim="800000"/>
            <a:headEnd len="sm" w="sm" type="none"/>
            <a:tailEnd len="sm" w="sm" type="none"/>
          </a:ln>
        </p:spPr>
      </p:pic>
      <p:pic>
        <p:nvPicPr>
          <p:cNvPr descr="u85 last day_91.jpg" id="133" name="Google Shape;133;p8"/>
          <p:cNvPicPr preferRelativeResize="0"/>
          <p:nvPr/>
        </p:nvPicPr>
        <p:blipFill rotWithShape="1">
          <a:blip r:embed="rId5">
            <a:alphaModFix/>
          </a:blip>
          <a:srcRect b="0" l="0" r="0" t="0"/>
          <a:stretch/>
        </p:blipFill>
        <p:spPr>
          <a:xfrm>
            <a:off x="6262687" y="1054100"/>
            <a:ext cx="2551112" cy="2754312"/>
          </a:xfrm>
          <a:prstGeom prst="rect">
            <a:avLst/>
          </a:prstGeom>
          <a:noFill/>
          <a:ln cap="flat" cmpd="sng" w="9525">
            <a:solidFill>
              <a:schemeClr val="accent1"/>
            </a:solidFill>
            <a:prstDash val="solid"/>
            <a:miter lim="800000"/>
            <a:headEnd len="sm" w="sm" type="none"/>
            <a:tailEnd len="sm" w="sm" type="none"/>
          </a:ln>
        </p:spPr>
      </p:pic>
      <p:pic>
        <p:nvPicPr>
          <p:cNvPr id="134" name="Google Shape;134;p8"/>
          <p:cNvPicPr preferRelativeResize="0"/>
          <p:nvPr/>
        </p:nvPicPr>
        <p:blipFill rotWithShape="1">
          <a:blip r:embed="rId6">
            <a:alphaModFix/>
          </a:blip>
          <a:srcRect b="0" l="0" r="0" t="0"/>
          <a:stretch/>
        </p:blipFill>
        <p:spPr>
          <a:xfrm>
            <a:off x="177384" y="1122765"/>
            <a:ext cx="2317750" cy="1738312"/>
          </a:xfrm>
          <a:prstGeom prst="rect">
            <a:avLst/>
          </a:prstGeom>
          <a:noFill/>
          <a:ln cap="flat" cmpd="sng" w="9525">
            <a:solidFill>
              <a:schemeClr val="accent1"/>
            </a:solidFill>
            <a:prstDash val="solid"/>
            <a:miter lim="800000"/>
            <a:headEnd len="sm" w="sm" type="none"/>
            <a:tailEnd len="sm" w="sm" type="none"/>
          </a:ln>
        </p:spPr>
      </p:pic>
      <p:pic>
        <p:nvPicPr>
          <p:cNvPr descr="POSTER UBOATS MK email size.jpg" id="135" name="Google Shape;135;p8"/>
          <p:cNvPicPr preferRelativeResize="0"/>
          <p:nvPr/>
        </p:nvPicPr>
        <p:blipFill rotWithShape="1">
          <a:blip r:embed="rId7">
            <a:alphaModFix/>
          </a:blip>
          <a:srcRect b="0" l="0" r="0" t="0"/>
          <a:stretch/>
        </p:blipFill>
        <p:spPr>
          <a:xfrm>
            <a:off x="6308724" y="3442494"/>
            <a:ext cx="2727325" cy="1606550"/>
          </a:xfrm>
          <a:prstGeom prst="rect">
            <a:avLst/>
          </a:prstGeom>
          <a:noFill/>
          <a:ln cap="flat" cmpd="sng" w="9525">
            <a:solidFill>
              <a:schemeClr val="accent1"/>
            </a:solidFill>
            <a:prstDash val="solid"/>
            <a:miter lim="524288"/>
            <a:headEnd len="sm" w="sm" type="none"/>
            <a:tailEnd len="sm" w="sm" type="none"/>
          </a:ln>
        </p:spPr>
      </p:pic>
      <p:pic>
        <p:nvPicPr>
          <p:cNvPr id="136" name="Google Shape;136;p8"/>
          <p:cNvPicPr preferRelativeResize="0"/>
          <p:nvPr/>
        </p:nvPicPr>
        <p:blipFill rotWithShape="1">
          <a:blip r:embed="rId8">
            <a:alphaModFix/>
          </a:blip>
          <a:srcRect b="0" l="0" r="0" t="0"/>
          <a:stretch/>
        </p:blipFill>
        <p:spPr>
          <a:xfrm>
            <a:off x="2606259" y="1119297"/>
            <a:ext cx="2994441" cy="1738312"/>
          </a:xfrm>
          <a:prstGeom prst="rect">
            <a:avLst/>
          </a:prstGeom>
          <a:noFill/>
          <a:ln cap="flat" cmpd="sng" w="9525">
            <a:solidFill>
              <a:schemeClr val="accent1"/>
            </a:solidFill>
            <a:prstDash val="solid"/>
            <a:miter lim="800000"/>
            <a:headEnd len="sm" w="sm" type="none"/>
            <a:tailEnd len="sm" w="sm" type="none"/>
          </a:ln>
        </p:spPr>
      </p:pic>
      <p:pic>
        <p:nvPicPr>
          <p:cNvPr id="137" name="Google Shape;137;p8"/>
          <p:cNvPicPr preferRelativeResize="0"/>
          <p:nvPr/>
        </p:nvPicPr>
        <p:blipFill rotWithShape="1">
          <a:blip r:embed="rId9">
            <a:alphaModFix/>
          </a:blip>
          <a:srcRect b="0" l="0" r="0" t="0"/>
          <a:stretch/>
        </p:blipFill>
        <p:spPr>
          <a:xfrm rot="5400000">
            <a:off x="935423" y="2372134"/>
            <a:ext cx="1021164" cy="2231608"/>
          </a:xfrm>
          <a:prstGeom prst="rect">
            <a:avLst/>
          </a:prstGeom>
          <a:noFill/>
          <a:ln cap="flat" cmpd="sng" w="9525">
            <a:solidFill>
              <a:schemeClr val="accent1"/>
            </a:solidFill>
            <a:prstDash val="solid"/>
            <a:miter lim="800000"/>
            <a:headEnd len="sm" w="sm" type="none"/>
            <a:tailEnd len="sm" w="sm" type="none"/>
          </a:ln>
        </p:spPr>
      </p:pic>
      <p:pic>
        <p:nvPicPr>
          <p:cNvPr descr="u85 last day_50.jpg" id="138" name="Google Shape;138;p8"/>
          <p:cNvPicPr preferRelativeResize="0"/>
          <p:nvPr/>
        </p:nvPicPr>
        <p:blipFill rotWithShape="1">
          <a:blip r:embed="rId10">
            <a:alphaModFix/>
          </a:blip>
          <a:srcRect b="0" l="0" r="0" t="0"/>
          <a:stretch/>
        </p:blipFill>
        <p:spPr>
          <a:xfrm>
            <a:off x="4407692" y="3010694"/>
            <a:ext cx="1871662" cy="2038350"/>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9"/>
          <p:cNvPicPr preferRelativeResize="0"/>
          <p:nvPr/>
        </p:nvPicPr>
        <p:blipFill rotWithShape="1">
          <a:blip r:embed="rId3">
            <a:alphaModFix/>
          </a:blip>
          <a:srcRect b="0" l="0" r="0" t="0"/>
          <a:stretch/>
        </p:blipFill>
        <p:spPr>
          <a:xfrm>
            <a:off x="0" y="0"/>
            <a:ext cx="9155527" cy="5143501"/>
          </a:xfrm>
          <a:prstGeom prst="rect">
            <a:avLst/>
          </a:prstGeom>
          <a:noFill/>
          <a:ln>
            <a:noFill/>
          </a:ln>
        </p:spPr>
      </p:pic>
      <p:sp>
        <p:nvSpPr>
          <p:cNvPr id="144" name="Google Shape;144;p9"/>
          <p:cNvSpPr txBox="1"/>
          <p:nvPr/>
        </p:nvSpPr>
        <p:spPr>
          <a:xfrm>
            <a:off x="341729" y="163829"/>
            <a:ext cx="65832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Mud Mapping</a:t>
            </a:r>
            <a:endParaRPr b="0" i="0" sz="2500" u="none" cap="none" strike="noStrike">
              <a:solidFill>
                <a:schemeClr val="lt1"/>
              </a:solidFill>
              <a:latin typeface="Arial"/>
              <a:ea typeface="Arial"/>
              <a:cs typeface="Arial"/>
              <a:sym typeface="Arial"/>
            </a:endParaRPr>
          </a:p>
        </p:txBody>
      </p:sp>
      <p:pic>
        <p:nvPicPr>
          <p:cNvPr id="145" name="Google Shape;145;p9"/>
          <p:cNvPicPr preferRelativeResize="0"/>
          <p:nvPr/>
        </p:nvPicPr>
        <p:blipFill rotWithShape="1">
          <a:blip r:embed="rId4">
            <a:alphaModFix/>
          </a:blip>
          <a:srcRect b="0" l="0" r="0" t="0"/>
          <a:stretch/>
        </p:blipFill>
        <p:spPr>
          <a:xfrm>
            <a:off x="220527" y="1040250"/>
            <a:ext cx="4991913" cy="3328875"/>
          </a:xfrm>
          <a:prstGeom prst="rect">
            <a:avLst/>
          </a:prstGeom>
          <a:noFill/>
          <a:ln cap="flat" cmpd="sng" w="9525">
            <a:solidFill>
              <a:schemeClr val="accent1"/>
            </a:solidFill>
            <a:prstDash val="solid"/>
            <a:miter lim="800000"/>
            <a:headEnd len="sm" w="sm" type="none"/>
            <a:tailEnd len="sm" w="sm" type="none"/>
          </a:ln>
        </p:spPr>
      </p:pic>
      <p:sp>
        <p:nvSpPr>
          <p:cNvPr id="146" name="Google Shape;146;p9"/>
          <p:cNvSpPr txBox="1"/>
          <p:nvPr/>
        </p:nvSpPr>
        <p:spPr>
          <a:xfrm>
            <a:off x="5401850" y="1330900"/>
            <a:ext cx="36936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000" u="none" cap="none" strike="noStrike">
                <a:solidFill>
                  <a:schemeClr val="lt1"/>
                </a:solidFill>
                <a:latin typeface="Arial"/>
                <a:ea typeface="Arial"/>
                <a:cs typeface="Arial"/>
                <a:sym typeface="Arial"/>
              </a:rPr>
              <a:t>A shipwreck map (site plan) is a general sketch of a shipwreck site. It provides needed information to maritime archaeologists for planning future dives and study. </a:t>
            </a:r>
            <a:endParaRPr b="0" i="0" sz="2000" u="none" cap="none" strike="noStrike">
              <a:solidFill>
                <a:srgbClr val="000000"/>
              </a:solidFill>
              <a:latin typeface="Arial"/>
              <a:ea typeface="Arial"/>
              <a:cs typeface="Arial"/>
              <a:sym typeface="Arial"/>
            </a:endParaRPr>
          </a:p>
        </p:txBody>
      </p:sp>
      <p:pic>
        <p:nvPicPr>
          <p:cNvPr id="147" name="Google Shape;147;p9"/>
          <p:cNvPicPr preferRelativeResize="0"/>
          <p:nvPr/>
        </p:nvPicPr>
        <p:blipFill rotWithShape="1">
          <a:blip r:embed="rId5">
            <a:alphaModFix/>
          </a:blip>
          <a:srcRect b="0" l="0" r="0" t="0"/>
          <a:stretch/>
        </p:blipFill>
        <p:spPr>
          <a:xfrm>
            <a:off x="3759725" y="3462988"/>
            <a:ext cx="2167731" cy="1506537"/>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