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5143500" type="screen16x9"/>
  <p:notesSz cx="6858000" cy="9144000"/>
  <p:embeddedFontLst>
    <p:embeddedFont>
      <p:font typeface="Calibri" panose="020F0502020204030204" pitchFamily="34" charset="0"/>
      <p:regular r:id="rId15"/>
      <p:bold r:id="rId16"/>
      <p:italic r:id="rId17"/>
      <p:boldItalic r:id="rId18"/>
    </p:embeddedFont>
    <p:embeddedFont>
      <p:font typeface="Helvetica Neue" panose="02000503000000020004" pitchFamily="2"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3" roundtripDataSignature="AMtx7micD+QxwmU3DPUPOXpJgGwsmObk/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03"/>
  </p:normalViewPr>
  <p:slideViewPr>
    <p:cSldViewPr snapToGrid="0">
      <p:cViewPr varScale="1">
        <p:scale>
          <a:sx n="145" d="100"/>
          <a:sy n="145" d="100"/>
        </p:scale>
        <p:origin x="680"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1.fntdata"/><Relationship Id="rId23" Type="http://customschemas.google.com/relationships/presentationmetadata" Target="metadata"/><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sanctuaries.noaa.gov/vr/american-samoa/"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 name="Google Shape;5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 name="Google Shape;141;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Instructional suggestion:</a:t>
            </a:r>
            <a:endParaRPr>
              <a:solidFill>
                <a:schemeClr val="dk1"/>
              </a:solidFill>
            </a:endParaRPr>
          </a:p>
          <a:p>
            <a:pPr marL="0" lvl="0" indent="0" algn="l" rtl="0">
              <a:lnSpc>
                <a:spcPct val="100000"/>
              </a:lnSpc>
              <a:spcBef>
                <a:spcPts val="0"/>
              </a:spcBef>
              <a:spcAft>
                <a:spcPts val="0"/>
              </a:spcAft>
              <a:buSzPts val="1100"/>
              <a:buNone/>
            </a:pPr>
            <a:r>
              <a:rPr lang="en">
                <a:solidFill>
                  <a:schemeClr val="dk1"/>
                </a:solidFill>
              </a:rPr>
              <a:t>Prompt students to think what scientists might be measuring/observing with the buoy and diver surveys. Accept all reasonable answers. Possible answers include evidence of bleaching, disease, and predation.</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SzPts val="1100"/>
              <a:buNone/>
            </a:pPr>
            <a:r>
              <a:rPr lang="en" b="1">
                <a:solidFill>
                  <a:schemeClr val="dk1"/>
                </a:solidFill>
              </a:rPr>
              <a:t>Images: </a:t>
            </a:r>
            <a:endParaRPr b="1">
              <a:solidFill>
                <a:schemeClr val="dk1"/>
              </a:solidFill>
            </a:endParaRPr>
          </a:p>
          <a:p>
            <a:pPr marL="0" lvl="0" indent="0" algn="l" rtl="0">
              <a:lnSpc>
                <a:spcPct val="100000"/>
              </a:lnSpc>
              <a:spcBef>
                <a:spcPts val="0"/>
              </a:spcBef>
              <a:spcAft>
                <a:spcPts val="0"/>
              </a:spcAft>
              <a:buSzPts val="1100"/>
              <a:buNone/>
            </a:pPr>
            <a:r>
              <a:rPr lang="en">
                <a:solidFill>
                  <a:schemeClr val="dk1"/>
                </a:solidFill>
              </a:rPr>
              <a:t>Top: The monitoring buoy in Fagatele Bay collects data on carbon dioxide from surface seawater and the atmosphere as well as data on water temperature, salinity, pH, oxygen, and chlorophyll. </a:t>
            </a:r>
            <a:endParaRPr>
              <a:solidFill>
                <a:schemeClr val="dk1"/>
              </a:solidFill>
            </a:endParaRPr>
          </a:p>
          <a:p>
            <a:pPr marL="0" lvl="0" indent="0" algn="l" rtl="0">
              <a:lnSpc>
                <a:spcPct val="100000"/>
              </a:lnSpc>
              <a:spcBef>
                <a:spcPts val="0"/>
              </a:spcBef>
              <a:spcAft>
                <a:spcPts val="0"/>
              </a:spcAft>
              <a:buSzPts val="1100"/>
              <a:buNone/>
            </a:pPr>
            <a:r>
              <a:rPr lang="en">
                <a:solidFill>
                  <a:schemeClr val="dk1"/>
                </a:solidFill>
              </a:rPr>
              <a:t>Bottom: Divers monitor reefs for bleaching, disease, predation by snails and crown-of-thorn starfish, and marine debris.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 name="Google Shape;151;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solidFill>
                  <a:schemeClr val="dk1"/>
                </a:solidFill>
              </a:rPr>
              <a:t>Instructor Notes: </a:t>
            </a:r>
            <a:endParaRPr b="1">
              <a:solidFill>
                <a:schemeClr val="dk1"/>
              </a:solidFill>
            </a:endParaRPr>
          </a:p>
          <a:p>
            <a:pPr marL="0" lvl="0" indent="0" algn="l" rtl="0">
              <a:lnSpc>
                <a:spcPct val="100000"/>
              </a:lnSpc>
              <a:spcBef>
                <a:spcPts val="0"/>
              </a:spcBef>
              <a:spcAft>
                <a:spcPts val="0"/>
              </a:spcAft>
              <a:buSzPts val="1100"/>
              <a:buNone/>
            </a:pPr>
            <a:r>
              <a:rPr lang="en">
                <a:solidFill>
                  <a:schemeClr val="dk1"/>
                </a:solidFill>
              </a:rPr>
              <a:t>pH is a measure of the acidity of a substance. The pH of distilled water is 7 or neutral. Acids have a pH lower than 7; bases have a pH greater than 7. Seawater is a weak base with a pH of around 8. </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
                <a:solidFill>
                  <a:schemeClr val="dk1"/>
                </a:solidFill>
              </a:rPr>
              <a:t>The pH of the treatment group should decrease. The pH of the distilled water in the control group should remain unchanged. The neutralization reaction between vinegar and baking soda in the simulation treatment produces carbon dioxide. In the sealed container, some of this carbon dioxide will dissolve in the distilled water, thereby reducing its pH, increasing its acidity. This is analogous to how increased carbon dioxide in the atmosphere from the burning of fossil fuels dissolves in seawater, increasing acidity. </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
                <a:solidFill>
                  <a:schemeClr val="dk1"/>
                </a:solidFill>
              </a:rPr>
              <a:t>Accept all reasoned answers to the student evaluation of the simulation.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a:solidFill>
                  <a:schemeClr val="dk1"/>
                </a:solidFill>
              </a:rPr>
              <a:t>Images: </a:t>
            </a:r>
            <a:r>
              <a:rPr lang="en">
                <a:solidFill>
                  <a:schemeClr val="dk1"/>
                </a:solidFill>
              </a:rPr>
              <a:t>A summary of the pH scale and some common acids and bases. Source: Environmental Protection Agency</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61" name="Google Shape;161;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en"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solidFill>
                  <a:schemeClr val="dk1"/>
                </a:solidFill>
              </a:rPr>
              <a:t>Instructional suggestion:</a:t>
            </a:r>
            <a:endParaRPr b="1">
              <a:solidFill>
                <a:schemeClr val="dk1"/>
              </a:solidFill>
            </a:endParaRPr>
          </a:p>
          <a:p>
            <a:pPr marL="0" lvl="0" indent="0" algn="l" rtl="0">
              <a:lnSpc>
                <a:spcPct val="100000"/>
              </a:lnSpc>
              <a:spcBef>
                <a:spcPts val="0"/>
              </a:spcBef>
              <a:spcAft>
                <a:spcPts val="0"/>
              </a:spcAft>
              <a:buSzPts val="1100"/>
              <a:buNone/>
            </a:pPr>
            <a:r>
              <a:rPr lang="en">
                <a:solidFill>
                  <a:schemeClr val="dk1"/>
                </a:solidFill>
              </a:rPr>
              <a:t>Share with students the purpose of the NOAA Ocean Guardians Dive Club: to learn about the importance national marine sanctuaries and how SCUBA skills can be used to study and protect them. </a:t>
            </a:r>
            <a:endParaRPr>
              <a:solidFill>
                <a:schemeClr val="dk1"/>
              </a:solidFill>
            </a:endParaRPr>
          </a:p>
          <a:p>
            <a:pPr marL="0" lvl="0" indent="0" algn="l" rtl="0">
              <a:lnSpc>
                <a:spcPct val="100000"/>
              </a:lnSpc>
              <a:spcBef>
                <a:spcPts val="0"/>
              </a:spcBef>
              <a:spcAft>
                <a:spcPts val="0"/>
              </a:spcAft>
              <a:buSzPts val="1100"/>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3" name="Google Shape;73;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 sz="1100" b="1">
                <a:latin typeface="Arial"/>
                <a:ea typeface="Arial"/>
                <a:cs typeface="Arial"/>
                <a:sym typeface="Arial"/>
              </a:rPr>
              <a:t>Instructional suggestion:</a:t>
            </a:r>
            <a:endParaRPr sz="1100"/>
          </a:p>
          <a:p>
            <a:pPr marL="0" lvl="0" indent="0" algn="l" rtl="0">
              <a:lnSpc>
                <a:spcPct val="100000"/>
              </a:lnSpc>
              <a:spcBef>
                <a:spcPts val="0"/>
              </a:spcBef>
              <a:spcAft>
                <a:spcPts val="0"/>
              </a:spcAft>
              <a:buClr>
                <a:schemeClr val="dk1"/>
              </a:buClr>
              <a:buSzPts val="1200"/>
              <a:buFont typeface="Arial"/>
              <a:buNone/>
            </a:pPr>
            <a:r>
              <a:rPr lang="en" sz="1100">
                <a:latin typeface="Arial"/>
                <a:ea typeface="Arial"/>
                <a:cs typeface="Arial"/>
                <a:sym typeface="Arial"/>
              </a:rPr>
              <a:t>Use the images to lay the groundwork for the types of habitats and organisms provided protection by national marine sanctuaries. </a:t>
            </a:r>
            <a:endParaRPr sz="1100"/>
          </a:p>
          <a:p>
            <a:pPr marL="0" lvl="0" indent="0" algn="l" rtl="0">
              <a:lnSpc>
                <a:spcPct val="100000"/>
              </a:lnSpc>
              <a:spcBef>
                <a:spcPts val="0"/>
              </a:spcBef>
              <a:spcAft>
                <a:spcPts val="0"/>
              </a:spcAft>
              <a:buClr>
                <a:schemeClr val="dk1"/>
              </a:buClr>
              <a:buSzPts val="1200"/>
              <a:buFont typeface="Arial"/>
              <a:buNone/>
            </a:pPr>
            <a:r>
              <a:rPr lang="en" sz="1100">
                <a:latin typeface="Arial"/>
                <a:ea typeface="Arial"/>
                <a:cs typeface="Arial"/>
                <a:sym typeface="Arial"/>
              </a:rPr>
              <a:t>Some organisms shown include: sea turtles, whales and dolphins, sharks, and invertebrates, like corals and sea stars. </a:t>
            </a:r>
            <a:endParaRPr sz="1100"/>
          </a:p>
          <a:p>
            <a:pPr marL="0" lvl="0" indent="0" algn="l" rtl="0">
              <a:lnSpc>
                <a:spcPct val="100000"/>
              </a:lnSpc>
              <a:spcBef>
                <a:spcPts val="0"/>
              </a:spcBef>
              <a:spcAft>
                <a:spcPts val="0"/>
              </a:spcAft>
              <a:buClr>
                <a:schemeClr val="dk1"/>
              </a:buClr>
              <a:buSzPts val="1200"/>
              <a:buFont typeface="Calibri"/>
              <a:buNone/>
            </a:pPr>
            <a:endParaRPr sz="1100">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Arial"/>
              <a:buNone/>
            </a:pPr>
            <a:r>
              <a:rPr lang="en" sz="1100" b="1">
                <a:latin typeface="Arial"/>
                <a:ea typeface="Arial"/>
                <a:cs typeface="Arial"/>
                <a:sym typeface="Arial"/>
              </a:rPr>
              <a:t>Instructor Notes: </a:t>
            </a:r>
            <a:endParaRPr sz="1100"/>
          </a:p>
          <a:p>
            <a:pPr marL="0" lvl="0" indent="0" algn="l" rtl="0">
              <a:lnSpc>
                <a:spcPct val="100000"/>
              </a:lnSpc>
              <a:spcBef>
                <a:spcPts val="0"/>
              </a:spcBef>
              <a:spcAft>
                <a:spcPts val="0"/>
              </a:spcAft>
              <a:buClr>
                <a:schemeClr val="dk1"/>
              </a:buClr>
              <a:buSzPts val="1200"/>
              <a:buFont typeface="Arial"/>
              <a:buNone/>
            </a:pPr>
            <a:r>
              <a:rPr lang="en" sz="1100">
                <a:latin typeface="Arial"/>
                <a:ea typeface="Arial"/>
                <a:cs typeface="Arial"/>
                <a:sym typeface="Arial"/>
              </a:rPr>
              <a:t>Few places on the planet can compete with the diversity of the National Marine Sanctuary System, which protects America's most incredible natural and cultural marine resources. </a:t>
            </a:r>
            <a:r>
              <a:rPr lang="en"/>
              <a:t>National marine s</a:t>
            </a:r>
            <a:r>
              <a:rPr lang="en" sz="1100">
                <a:latin typeface="Arial"/>
                <a:ea typeface="Arial"/>
                <a:cs typeface="Arial"/>
                <a:sym typeface="Arial"/>
              </a:rPr>
              <a:t>anctuaries are America’s ocean and Great Lake treasures.  </a:t>
            </a:r>
            <a:endParaRPr sz="1100">
              <a:latin typeface="Arial"/>
              <a:ea typeface="Arial"/>
              <a:cs typeface="Arial"/>
              <a:sym typeface="Arial"/>
            </a:endParaRPr>
          </a:p>
        </p:txBody>
      </p:sp>
      <p:sp>
        <p:nvSpPr>
          <p:cNvPr id="74" name="Google Shape;74;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 sz="1300" b="0" i="0" u="none" strike="noStrike" cap="none">
                <a:solidFill>
                  <a:srgbClr val="000000"/>
                </a:solidFill>
                <a:latin typeface="Arial"/>
                <a:ea typeface="Arial"/>
                <a:cs typeface="Arial"/>
                <a:sym typeface="Arial"/>
              </a:rPr>
              <a:t>3</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 name="Google Shape;86;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 sz="1200" b="1">
                <a:latin typeface="Arial"/>
                <a:ea typeface="Arial"/>
                <a:cs typeface="Arial"/>
                <a:sym typeface="Arial"/>
              </a:rPr>
              <a:t>Instructional suggestion:</a:t>
            </a:r>
            <a:endParaRPr sz="120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 sz="1200">
                <a:latin typeface="Arial"/>
                <a:ea typeface="Arial"/>
                <a:cs typeface="Arial"/>
                <a:sym typeface="Arial"/>
              </a:rPr>
              <a:t>Think-Pair-Share. Ask students to explain what they think a marine sanctuary is and why they are important. Allow them to share their ideas with a partner and then solicit contributions from the whole group. </a:t>
            </a:r>
            <a:endParaRPr/>
          </a:p>
          <a:p>
            <a:pPr marL="0" lvl="0" indent="0" algn="l" rtl="0">
              <a:lnSpc>
                <a:spcPct val="100000"/>
              </a:lnSpc>
              <a:spcBef>
                <a:spcPts val="0"/>
              </a:spcBef>
              <a:spcAft>
                <a:spcPts val="0"/>
              </a:spcAft>
              <a:buSzPts val="1100"/>
              <a:buNone/>
            </a:pPr>
            <a:endParaRPr sz="120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 sz="1200" b="1">
                <a:latin typeface="Arial"/>
                <a:ea typeface="Arial"/>
                <a:cs typeface="Arial"/>
                <a:sym typeface="Arial"/>
              </a:rPr>
              <a:t>Instructor Notes: </a:t>
            </a:r>
            <a:endParaRPr sz="1200">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Arial"/>
              <a:buNone/>
            </a:pPr>
            <a:r>
              <a:rPr lang="en" sz="1200"/>
              <a:t>The </a:t>
            </a:r>
            <a:r>
              <a:rPr lang="en" sz="1200">
                <a:latin typeface="Arial"/>
                <a:ea typeface="Arial"/>
                <a:cs typeface="Arial"/>
                <a:sym typeface="Arial"/>
              </a:rPr>
              <a:t>National </a:t>
            </a:r>
            <a:r>
              <a:rPr lang="en" sz="1200"/>
              <a:t>M</a:t>
            </a:r>
            <a:r>
              <a:rPr lang="en" sz="1200">
                <a:latin typeface="Arial"/>
                <a:ea typeface="Arial"/>
                <a:cs typeface="Arial"/>
                <a:sym typeface="Arial"/>
              </a:rPr>
              <a:t>arine Sanctuar</a:t>
            </a:r>
            <a:r>
              <a:rPr lang="en" sz="1200"/>
              <a:t>y System</a:t>
            </a:r>
            <a:r>
              <a:rPr lang="en" sz="1200">
                <a:latin typeface="Arial"/>
                <a:ea typeface="Arial"/>
                <a:cs typeface="Arial"/>
                <a:sym typeface="Arial"/>
              </a:rPr>
              <a:t> encompass more than 620,000 square miles of marine and Great Lakes waters. This network of underwater areas includes a system of national marine sanctuaries and Papahānaumokuākea and Rose Atoll marine national monuments. These protected areas are on both the west and east coasts of the United States, and off Hawai’i and American Samoa. Additionally, there are protected areas within the Great Lakes.</a:t>
            </a:r>
            <a:endParaRPr sz="1200"/>
          </a:p>
          <a:p>
            <a:pPr marL="0" lvl="0" indent="0" algn="l" rtl="0">
              <a:lnSpc>
                <a:spcPct val="100000"/>
              </a:lnSpc>
              <a:spcBef>
                <a:spcPts val="0"/>
              </a:spcBef>
              <a:spcAft>
                <a:spcPts val="0"/>
              </a:spcAft>
              <a:buClr>
                <a:schemeClr val="dk1"/>
              </a:buClr>
              <a:buSzPts val="1200"/>
              <a:buFont typeface="Arial"/>
              <a:buNone/>
            </a:pPr>
            <a:endParaRPr sz="1200"/>
          </a:p>
          <a:p>
            <a:pPr marL="0" marR="0" lvl="0" indent="0" algn="l" rtl="0">
              <a:lnSpc>
                <a:spcPct val="100000"/>
              </a:lnSpc>
              <a:spcBef>
                <a:spcPts val="0"/>
              </a:spcBef>
              <a:spcAft>
                <a:spcPts val="0"/>
              </a:spcAft>
              <a:buClr>
                <a:schemeClr val="dk1"/>
              </a:buClr>
              <a:buSzPts val="1200"/>
              <a:buFont typeface="Calibri"/>
              <a:buNone/>
            </a:pPr>
            <a:r>
              <a:rPr lang="en" sz="1200">
                <a:latin typeface="Arial"/>
                <a:ea typeface="Arial"/>
                <a:cs typeface="Arial"/>
                <a:sym typeface="Arial"/>
              </a:rPr>
              <a:t>Image: a map of marine sanctuaries and monuments in the US</a:t>
            </a:r>
            <a:br>
              <a:rPr lang="en"/>
            </a:b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 name="Google Shape;96;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solidFill>
                  <a:schemeClr val="dk1"/>
                </a:solidFill>
              </a:rPr>
              <a:t>Instructional suggestion:</a:t>
            </a:r>
            <a:endParaRPr b="1">
              <a:solidFill>
                <a:schemeClr val="dk1"/>
              </a:solidFill>
            </a:endParaRPr>
          </a:p>
          <a:p>
            <a:pPr marL="0" lvl="0" indent="0" algn="l" rtl="0">
              <a:lnSpc>
                <a:spcPct val="100000"/>
              </a:lnSpc>
              <a:spcBef>
                <a:spcPts val="0"/>
              </a:spcBef>
              <a:spcAft>
                <a:spcPts val="0"/>
              </a:spcAft>
              <a:buSzPts val="1100"/>
              <a:buNone/>
            </a:pPr>
            <a:r>
              <a:rPr lang="en">
                <a:solidFill>
                  <a:schemeClr val="dk1"/>
                </a:solidFill>
              </a:rPr>
              <a:t>Advance the slide to see a short video highlighting National Marine Sanctuary of American Samoa. </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 b="1">
                <a:solidFill>
                  <a:schemeClr val="dk1"/>
                </a:solidFill>
              </a:rPr>
              <a:t>Instructor Notes: </a:t>
            </a:r>
            <a:endParaRPr b="1">
              <a:solidFill>
                <a:schemeClr val="dk1"/>
              </a:solidFill>
            </a:endParaRPr>
          </a:p>
          <a:p>
            <a:pPr marL="0" lvl="0" indent="0" algn="l" rtl="0">
              <a:lnSpc>
                <a:spcPct val="100000"/>
              </a:lnSpc>
              <a:spcBef>
                <a:spcPts val="0"/>
              </a:spcBef>
              <a:spcAft>
                <a:spcPts val="0"/>
              </a:spcAft>
              <a:buSzPts val="1100"/>
              <a:buNone/>
            </a:pPr>
            <a:r>
              <a:rPr lang="en" b="0">
                <a:solidFill>
                  <a:schemeClr val="dk1"/>
                </a:solidFill>
              </a:rPr>
              <a:t>National Marine Sanctuary of American Samoa comprises six protected areas including areas at Tutuila, Aunu'u, Ta'u, Rose Atoll, and Swains Island. The sanctuary is the largest and most remote of any protected area within NOAA’s sanctuary system and supports the greatest biodiversity. National Marine Sanctuary of American Samoa was established in 1986 to protect the coral reef ecosystem within Fagatele Bay on Tutuila. In 2012, NOAA expanded the sanctuary to include Fagalua and Fogama`a Bays, also located on Tutuila, as well as areas at Aunu'u, Ta'u, and Swains Island, and a marine protected area at Rose Atoll (Muliāva as it is known by residents) including nearby Vailulu'u Seamount. The sanctuary now protects 13,581mi2 of nearshore coral reef and offshore open-ocean waters. </a:t>
            </a:r>
            <a:endParaRPr/>
          </a:p>
          <a:p>
            <a:pPr marL="0" lvl="0" indent="0" algn="l" rtl="0">
              <a:lnSpc>
                <a:spcPct val="100000"/>
              </a:lnSpc>
              <a:spcBef>
                <a:spcPts val="0"/>
              </a:spcBef>
              <a:spcAft>
                <a:spcPts val="0"/>
              </a:spcAft>
              <a:buSzPts val="1100"/>
              <a:buNone/>
            </a:pPr>
            <a:endParaRPr b="0">
              <a:solidFill>
                <a:schemeClr val="dk1"/>
              </a:solidFill>
            </a:endParaRPr>
          </a:p>
          <a:p>
            <a:pPr marL="0" lvl="0" indent="0" algn="l" rtl="0">
              <a:lnSpc>
                <a:spcPct val="100000"/>
              </a:lnSpc>
              <a:spcBef>
                <a:spcPts val="0"/>
              </a:spcBef>
              <a:spcAft>
                <a:spcPts val="0"/>
              </a:spcAft>
              <a:buSzPts val="1100"/>
              <a:buNone/>
            </a:pPr>
            <a:r>
              <a:rPr lang="en" b="1">
                <a:solidFill>
                  <a:schemeClr val="dk1"/>
                </a:solidFill>
              </a:rPr>
              <a:t>Images: </a:t>
            </a:r>
            <a:endParaRPr b="1">
              <a:solidFill>
                <a:schemeClr val="dk1"/>
              </a:solidFill>
            </a:endParaRPr>
          </a:p>
          <a:p>
            <a:pPr marL="0" lvl="0" indent="0" algn="l" rtl="0">
              <a:lnSpc>
                <a:spcPct val="100000"/>
              </a:lnSpc>
              <a:spcBef>
                <a:spcPts val="0"/>
              </a:spcBef>
              <a:spcAft>
                <a:spcPts val="0"/>
              </a:spcAft>
              <a:buSzPts val="1100"/>
              <a:buNone/>
            </a:pPr>
            <a:r>
              <a:rPr lang="en">
                <a:solidFill>
                  <a:schemeClr val="dk1"/>
                </a:solidFill>
              </a:rPr>
              <a:t>Left: American Samoa is located in the south Pacific, about 2500 mi from the east coast of Australia. Image credit: Google maps. </a:t>
            </a:r>
            <a:endParaRPr>
              <a:solidFill>
                <a:schemeClr val="dk1"/>
              </a:solidFill>
            </a:endParaRPr>
          </a:p>
          <a:p>
            <a:pPr marL="0" lvl="0" indent="0" algn="l" rtl="0">
              <a:lnSpc>
                <a:spcPct val="100000"/>
              </a:lnSpc>
              <a:spcBef>
                <a:spcPts val="0"/>
              </a:spcBef>
              <a:spcAft>
                <a:spcPts val="0"/>
              </a:spcAft>
              <a:buClr>
                <a:schemeClr val="dk1"/>
              </a:buClr>
              <a:buSzPts val="1200"/>
              <a:buFont typeface="Arial"/>
              <a:buNone/>
            </a:pPr>
            <a:r>
              <a:rPr lang="en">
                <a:solidFill>
                  <a:schemeClr val="dk1"/>
                </a:solidFill>
              </a:rPr>
              <a:t>Right: A map of National Marine Sanctuary of American Samoa. </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solidFill>
                  <a:schemeClr val="dk1"/>
                </a:solidFill>
              </a:rPr>
              <a:t>Instructional suggestion:</a:t>
            </a:r>
            <a:endParaRPr b="1">
              <a:solidFill>
                <a:schemeClr val="dk1"/>
              </a:solidFill>
            </a:endParaRPr>
          </a:p>
          <a:p>
            <a:pPr marL="0" lvl="0" indent="0" algn="l" rtl="0">
              <a:lnSpc>
                <a:spcPct val="100000"/>
              </a:lnSpc>
              <a:spcBef>
                <a:spcPts val="0"/>
              </a:spcBef>
              <a:spcAft>
                <a:spcPts val="0"/>
              </a:spcAft>
              <a:buSzPts val="1100"/>
              <a:buNone/>
            </a:pPr>
            <a:r>
              <a:rPr lang="en">
                <a:solidFill>
                  <a:schemeClr val="dk1"/>
                </a:solidFill>
              </a:rPr>
              <a:t>Ask students to propose some types of resources that might be protected by the sanctuary. Possible answers include: sensitive habitats, endangered or threatened species, historical artifacts, and/or important cultural resources. </a:t>
            </a:r>
            <a:endParaRPr b="1">
              <a:solidFill>
                <a:schemeClr val="dk1"/>
              </a:solidFill>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 b="1"/>
              <a:t>Images:</a:t>
            </a:r>
            <a:endParaRPr b="1"/>
          </a:p>
          <a:p>
            <a:pPr marL="0" lvl="0" indent="0" algn="l" rtl="0">
              <a:lnSpc>
                <a:spcPct val="100000"/>
              </a:lnSpc>
              <a:spcBef>
                <a:spcPts val="0"/>
              </a:spcBef>
              <a:spcAft>
                <a:spcPts val="0"/>
              </a:spcAft>
              <a:buSzPts val="1100"/>
              <a:buNone/>
            </a:pPr>
            <a:r>
              <a:rPr lang="en"/>
              <a:t>Top: A vibrant coral reef in National Marine Sanctuary of American Samoa. </a:t>
            </a:r>
            <a:endParaRPr/>
          </a:p>
          <a:p>
            <a:pPr marL="0" lvl="0" indent="0" algn="l" rtl="0">
              <a:lnSpc>
                <a:spcPct val="100000"/>
              </a:lnSpc>
              <a:spcBef>
                <a:spcPts val="0"/>
              </a:spcBef>
              <a:spcAft>
                <a:spcPts val="0"/>
              </a:spcAft>
              <a:buSzPts val="1100"/>
              <a:buNone/>
            </a:pPr>
            <a:r>
              <a:rPr lang="en"/>
              <a:t>Bottom left: A humphead wrasse, one of the largest reef fish in the world’s ocean, reaching lengths of seven feet and weighing more than 420 pounds are sometimes called “the king of the coral reef.” In many areas of the Indo-Pacific ocean, these fish are of cultural significance. Photo credit: Larry Koester</a:t>
            </a:r>
            <a:endParaRPr/>
          </a:p>
          <a:p>
            <a:pPr marL="0" lvl="0" indent="0" algn="l" rtl="0">
              <a:lnSpc>
                <a:spcPct val="100000"/>
              </a:lnSpc>
              <a:spcBef>
                <a:spcPts val="0"/>
              </a:spcBef>
              <a:spcAft>
                <a:spcPts val="0"/>
              </a:spcAft>
              <a:buSzPts val="1100"/>
              <a:buNone/>
            </a:pPr>
            <a:r>
              <a:rPr lang="en"/>
              <a:t>Bottom right: The ocean is an important part of the Samoan culture that provides  food and protection, and also for recreational uses. Like the men on the fautasi longboat working together as a team to reach the finish line, we all must work together to protect it. Photo Credit: National Marine Sanctuary of American Samoa</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 name="Google Shape;11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Instructional suggestion:</a:t>
            </a:r>
            <a:endParaRPr b="1">
              <a:solidFill>
                <a:schemeClr val="dk1"/>
              </a:solidFill>
            </a:endParaRPr>
          </a:p>
          <a:p>
            <a:pPr marL="0" lvl="0" indent="0" algn="l" rtl="0">
              <a:lnSpc>
                <a:spcPct val="100000"/>
              </a:lnSpc>
              <a:spcBef>
                <a:spcPts val="0"/>
              </a:spcBef>
              <a:spcAft>
                <a:spcPts val="0"/>
              </a:spcAft>
              <a:buSzPts val="1100"/>
              <a:buNone/>
            </a:pPr>
            <a:r>
              <a:rPr lang="en">
                <a:solidFill>
                  <a:schemeClr val="dk1"/>
                </a:solidFill>
              </a:rPr>
              <a:t>Click image to view 360 dive of Big Momma, a large </a:t>
            </a:r>
            <a:r>
              <a:rPr lang="en" i="1" u="none">
                <a:solidFill>
                  <a:schemeClr val="dk1"/>
                </a:solidFill>
              </a:rPr>
              <a:t>Porities</a:t>
            </a:r>
            <a:r>
              <a:rPr lang="en">
                <a:solidFill>
                  <a:schemeClr val="dk1"/>
                </a:solidFill>
              </a:rPr>
              <a:t> colony in National Marine Sanctuary of American Samoa. View other 360 dives as desired: </a:t>
            </a:r>
            <a:r>
              <a:rPr lang="en" u="sng">
                <a:solidFill>
                  <a:schemeClr val="hlink"/>
                </a:solidFill>
                <a:hlinkClick r:id="rId3"/>
              </a:rPr>
              <a:t>https://sanctuaries.noaa.gov/vr/american-samoa/</a:t>
            </a:r>
            <a:r>
              <a:rPr lang="en">
                <a:solidFill>
                  <a:schemeClr val="dk1"/>
                </a:solidFill>
              </a:rPr>
              <a:t>. </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 b="1">
                <a:solidFill>
                  <a:schemeClr val="dk1"/>
                </a:solidFill>
              </a:rPr>
              <a:t>Instructor Notes: </a:t>
            </a:r>
            <a:endParaRPr b="1">
              <a:solidFill>
                <a:schemeClr val="dk1"/>
              </a:solidFill>
            </a:endParaRPr>
          </a:p>
          <a:p>
            <a:pPr marL="0" lvl="0" indent="0" algn="l" rtl="0">
              <a:lnSpc>
                <a:spcPct val="100000"/>
              </a:lnSpc>
              <a:spcBef>
                <a:spcPts val="0"/>
              </a:spcBef>
              <a:spcAft>
                <a:spcPts val="0"/>
              </a:spcAft>
              <a:buSzPts val="1100"/>
              <a:buNone/>
            </a:pPr>
            <a:r>
              <a:rPr lang="en" b="0">
                <a:solidFill>
                  <a:schemeClr val="dk1"/>
                </a:solidFill>
              </a:rPr>
              <a:t>The waters of the Samoa archipelago are a hotspot for both coral and fish diversity. The sanctuary supports 250 known species of coral including some of the oldest and largest </a:t>
            </a:r>
            <a:r>
              <a:rPr lang="en" b="0" i="1">
                <a:solidFill>
                  <a:schemeClr val="dk1"/>
                </a:solidFill>
              </a:rPr>
              <a:t>Porities</a:t>
            </a:r>
            <a:r>
              <a:rPr lang="en" b="0">
                <a:solidFill>
                  <a:schemeClr val="dk1"/>
                </a:solidFill>
              </a:rPr>
              <a:t> colonies in the world.  </a:t>
            </a:r>
            <a:r>
              <a:rPr lang="en" b="0" i="1">
                <a:solidFill>
                  <a:schemeClr val="dk1"/>
                </a:solidFill>
              </a:rPr>
              <a:t>Porities</a:t>
            </a:r>
            <a:r>
              <a:rPr lang="en" b="0">
                <a:solidFill>
                  <a:schemeClr val="dk1"/>
                </a:solidFill>
              </a:rPr>
              <a:t>, also known as lobe corals, are small polyp stony corals that hat provide habitat for other animals including fish, lobsters, and crabs. One such </a:t>
            </a:r>
            <a:r>
              <a:rPr lang="en" b="0" i="1">
                <a:solidFill>
                  <a:schemeClr val="dk1"/>
                </a:solidFill>
              </a:rPr>
              <a:t>Porities</a:t>
            </a:r>
            <a:r>
              <a:rPr lang="en" b="0">
                <a:solidFill>
                  <a:schemeClr val="dk1"/>
                </a:solidFill>
              </a:rPr>
              <a:t> colony called “Big Momma,” located in a reef area called the “Valley of the Giants,” measures over 20 feet tall and 135 feet in circumference. This colony is estimated to be at least 500 years old! </a:t>
            </a:r>
            <a:endParaRPr/>
          </a:p>
          <a:p>
            <a:pPr marL="0" lvl="0" indent="0" algn="l" rtl="0">
              <a:lnSpc>
                <a:spcPct val="100000"/>
              </a:lnSpc>
              <a:spcBef>
                <a:spcPts val="0"/>
              </a:spcBef>
              <a:spcAft>
                <a:spcPts val="0"/>
              </a:spcAft>
              <a:buSzPts val="1100"/>
              <a:buNone/>
            </a:pPr>
            <a:endParaRPr b="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a:solidFill>
                  <a:schemeClr val="dk1"/>
                </a:solidFill>
              </a:rPr>
              <a:t>Images: </a:t>
            </a:r>
            <a:r>
              <a:rPr lang="en">
                <a:solidFill>
                  <a:schemeClr val="dk1"/>
                </a:solidFill>
              </a:rPr>
              <a:t>A diver next to Big Momma.</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 name="Google Shape;123;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solidFill>
                  <a:schemeClr val="dk1"/>
                </a:solidFill>
              </a:rPr>
              <a:t>Instructional suggestion:</a:t>
            </a:r>
            <a:endParaRPr b="1">
              <a:solidFill>
                <a:schemeClr val="dk1"/>
              </a:solidFill>
            </a:endParaRPr>
          </a:p>
          <a:p>
            <a:pPr marL="0" lvl="0" indent="0" algn="l" rtl="0">
              <a:lnSpc>
                <a:spcPct val="100000"/>
              </a:lnSpc>
              <a:spcBef>
                <a:spcPts val="0"/>
              </a:spcBef>
              <a:spcAft>
                <a:spcPts val="0"/>
              </a:spcAft>
              <a:buSzPts val="1100"/>
              <a:buNone/>
            </a:pPr>
            <a:r>
              <a:rPr lang="en">
                <a:solidFill>
                  <a:schemeClr val="dk1"/>
                </a:solidFill>
              </a:rPr>
              <a:t>Prompt students to share one things they know about corals and the importance of coral reefs.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a:solidFill>
                  <a:schemeClr val="dk1"/>
                </a:solidFill>
              </a:rPr>
              <a:t>Instructor Notes: </a:t>
            </a:r>
            <a:endParaRPr b="1">
              <a:solidFill>
                <a:schemeClr val="dk1"/>
              </a:solidFill>
            </a:endParaRPr>
          </a:p>
          <a:p>
            <a:pPr marL="0" lvl="0" indent="0" algn="l" rtl="0">
              <a:lnSpc>
                <a:spcPct val="100000"/>
              </a:lnSpc>
              <a:spcBef>
                <a:spcPts val="0"/>
              </a:spcBef>
              <a:spcAft>
                <a:spcPts val="0"/>
              </a:spcAft>
              <a:buSzPts val="1100"/>
              <a:buNone/>
            </a:pPr>
            <a:r>
              <a:rPr lang="en">
                <a:solidFill>
                  <a:schemeClr val="dk1"/>
                </a:solidFill>
              </a:rPr>
              <a:t>Corals are animals related to jellies and anemones that use their tentacles to capture planktonic prey as it drifts by. Corals live in clear, nutrient-poor waters in tropical and subtropical regions around the globe. Many corals have evolved a mutualistic relationship with a microalgae called zooxanthellae which live inside the coral tissue and give the coral its color. Via photosynthesis, the zooxanthellae provide food to the coral while in turn receiving a place to live. An individual coral animal is called a polyp. Some corals build hard external skeletons. Many polyps together form a colony. Many different colonies make up a coral reef. Coral reefs provide food and shelter for the numerous organisms which live there. </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
                <a:solidFill>
                  <a:schemeClr val="dk1"/>
                </a:solidFill>
              </a:rPr>
              <a:t>Coral reefs are arguably the most biodiverse ecosystem on the planet. While they only account for 2% of the ocean, they are home to 25% of known marine species. Coral reefs provide many ecosystem services to humans. They provide food for many people and support the economies of many countries. In addition, reefs protect coastlines from erosion and provide sources of potentially therapeutic compounds.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a:solidFill>
                  <a:schemeClr val="dk1"/>
                </a:solidFill>
              </a:rPr>
              <a:t>Images: </a:t>
            </a:r>
            <a:r>
              <a:rPr lang="en">
                <a:solidFill>
                  <a:schemeClr val="dk1"/>
                </a:solidFill>
              </a:rPr>
              <a:t>Multiple coral polyps.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 name="Google Shape;13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solidFill>
                  <a:schemeClr val="dk1"/>
                </a:solidFill>
              </a:rPr>
              <a:t>Instructional suggestion:</a:t>
            </a:r>
            <a:endParaRPr b="1">
              <a:solidFill>
                <a:schemeClr val="dk1"/>
              </a:solidFill>
            </a:endParaRPr>
          </a:p>
          <a:p>
            <a:pPr marL="0" lvl="0" indent="0" algn="l" rtl="0">
              <a:lnSpc>
                <a:spcPct val="100000"/>
              </a:lnSpc>
              <a:spcBef>
                <a:spcPts val="0"/>
              </a:spcBef>
              <a:spcAft>
                <a:spcPts val="0"/>
              </a:spcAft>
              <a:buSzPts val="1100"/>
              <a:buNone/>
            </a:pPr>
            <a:r>
              <a:rPr lang="en">
                <a:solidFill>
                  <a:schemeClr val="dk1"/>
                </a:solidFill>
              </a:rPr>
              <a:t>Prompt students to share one thing they know about threats to corals.  The, click the image to view a short video about ocean acidification.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a:solidFill>
                  <a:schemeClr val="dk1"/>
                </a:solidFill>
              </a:rPr>
              <a:t>Instructor Notes: </a:t>
            </a:r>
            <a:endParaRPr b="1">
              <a:solidFill>
                <a:schemeClr val="dk1"/>
              </a:solidFill>
            </a:endParaRPr>
          </a:p>
          <a:p>
            <a:pPr marL="457200" marR="0" lvl="0" indent="-298450" algn="l" rtl="0">
              <a:lnSpc>
                <a:spcPct val="100000"/>
              </a:lnSpc>
              <a:spcBef>
                <a:spcPts val="0"/>
              </a:spcBef>
              <a:spcAft>
                <a:spcPts val="0"/>
              </a:spcAft>
              <a:buClr>
                <a:srgbClr val="000000"/>
              </a:buClr>
              <a:buSzPts val="1100"/>
              <a:buFont typeface="Arial"/>
              <a:buChar char="●"/>
            </a:pPr>
            <a:r>
              <a:rPr lang="en">
                <a:solidFill>
                  <a:schemeClr val="dk1"/>
                </a:solidFill>
              </a:rPr>
              <a:t>Unfortunately, corals are at risk due to  human activities. These include local actions such as overfishing, habitat destruction, and poor water quality from pollution. One significant global stressor on coral is ocean acidification. </a:t>
            </a:r>
            <a:r>
              <a:rPr lang="en">
                <a:solidFill>
                  <a:srgbClr val="000000"/>
                </a:solidFill>
                <a:latin typeface="Helvetica Neue"/>
                <a:ea typeface="Helvetica Neue"/>
                <a:cs typeface="Helvetica Neue"/>
                <a:sym typeface="Helvetica Neue"/>
              </a:rPr>
              <a:t>The ocean absorbs extra carbon dioxide we emit into the atmosphere when we burn fossil fuels, like coal, oil, and methane gas, changing the chemistry of the ocean. The change in chemistry, called "ocean acidification," is reducing the amount of calcium carbonate in the ocean. Just as humans need calcium to build their bones, sea creatures need calcium carbonate to build strong skeletons and shells. As a result of the changing chemistry, we are seeing “osteoporosis of the sea,” with sea creatures’ skeletons and shells becoming thinner or more brittle. Reef-building corals and shellfish, like clams, oysters, and mussels, are all organisms that use calcium carbonate to build their shells. </a:t>
            </a:r>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r>
              <a:rPr lang="en" b="1">
                <a:solidFill>
                  <a:schemeClr val="dk1"/>
                </a:solidFill>
              </a:rPr>
              <a:t>Images:</a:t>
            </a: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Pteropods, or sea butterflies, are a vital food source for many fish. Shown here in laboratory conditions are (left) a pteropod that has lived for six days in normal waters and (right) a pteropod showing the effects of living inwater experiencing ocean acidification for the same time period. The white lines indicate shell dissolution and explain why ocean acidification is called "osteoporosis of the sea." (NOAA)</a:t>
            </a:r>
            <a:r>
              <a:rPr lang="en" b="1">
                <a:solidFill>
                  <a:schemeClr val="dk1"/>
                </a:solidFill>
              </a:rPr>
              <a:t> </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14"/>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14"/>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Google Shape;49;p23"/>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50" name="Google Shape;50;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
        <p:cNvGrpSpPr/>
        <p:nvPr/>
      </p:nvGrpSpPr>
      <p:grpSpPr>
        <a:xfrm>
          <a:off x="0" y="0"/>
          <a:ext cx="0" cy="0"/>
          <a:chOff x="0" y="0"/>
          <a:chExt cx="0" cy="0"/>
        </a:xfrm>
      </p:grpSpPr>
      <p:sp>
        <p:nvSpPr>
          <p:cNvPr id="52" name="Google Shape;52;p24"/>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3" name="Google Shape;53;p24"/>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54" name="Google Shape;54;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
        <p:cNvGrpSpPr/>
        <p:nvPr/>
      </p:nvGrpSpPr>
      <p:grpSpPr>
        <a:xfrm>
          <a:off x="0" y="0"/>
          <a:ext cx="0" cy="0"/>
          <a:chOff x="0" y="0"/>
          <a:chExt cx="0" cy="0"/>
        </a:xfrm>
      </p:grpSpPr>
      <p:sp>
        <p:nvSpPr>
          <p:cNvPr id="56" name="Google Shape;56;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
        <p:cNvGrpSpPr/>
        <p:nvPr/>
      </p:nvGrpSpPr>
      <p:grpSpPr>
        <a:xfrm>
          <a:off x="0" y="0"/>
          <a:ext cx="0" cy="0"/>
          <a:chOff x="0" y="0"/>
          <a:chExt cx="0" cy="0"/>
        </a:xfrm>
      </p:grpSpPr>
      <p:pic>
        <p:nvPicPr>
          <p:cNvPr id="14" name="Google Shape;14;p15" descr="ContentSlide_Header"/>
          <p:cNvPicPr preferRelativeResize="0"/>
          <p:nvPr/>
        </p:nvPicPr>
        <p:blipFill rotWithShape="1">
          <a:blip r:embed="rId2">
            <a:alphaModFix/>
          </a:blip>
          <a:srcRect/>
          <a:stretch/>
        </p:blipFill>
        <p:spPr>
          <a:xfrm>
            <a:off x="-4763" y="0"/>
            <a:ext cx="9153526" cy="5143500"/>
          </a:xfrm>
          <a:prstGeom prst="rect">
            <a:avLst/>
          </a:prstGeom>
          <a:noFill/>
          <a:ln>
            <a:noFill/>
          </a:ln>
        </p:spPr>
      </p:pic>
      <p:sp>
        <p:nvSpPr>
          <p:cNvPr id="15" name="Google Shape;15;p15"/>
          <p:cNvSpPr txBox="1">
            <a:spLocks noGrp="1"/>
          </p:cNvSpPr>
          <p:nvPr>
            <p:ph type="title"/>
          </p:nvPr>
        </p:nvSpPr>
        <p:spPr>
          <a:xfrm>
            <a:off x="685800" y="171450"/>
            <a:ext cx="7772400" cy="8574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a:endParaRPr/>
          </a:p>
        </p:txBody>
      </p:sp>
      <p:sp>
        <p:nvSpPr>
          <p:cNvPr id="16" name="Google Shape;16;p15"/>
          <p:cNvSpPr txBox="1">
            <a:spLocks noGrp="1"/>
          </p:cNvSpPr>
          <p:nvPr>
            <p:ph type="body" idx="1"/>
          </p:nvPr>
        </p:nvSpPr>
        <p:spPr>
          <a:xfrm>
            <a:off x="685800" y="1485900"/>
            <a:ext cx="7772400" cy="3086100"/>
          </a:xfrm>
          <a:prstGeom prst="rect">
            <a:avLst/>
          </a:prstGeom>
          <a:noFill/>
          <a:ln>
            <a:noFill/>
          </a:ln>
        </p:spPr>
        <p:txBody>
          <a:bodyPr spcFirstLastPara="1" wrap="square" lIns="68575" tIns="34275" rIns="68575" bIns="34275" anchor="t" anchorCtr="0">
            <a:noAutofit/>
          </a:bodyPr>
          <a:lstStyle>
            <a:lvl1pPr marL="457200" lvl="0" indent="-317500" algn="l">
              <a:lnSpc>
                <a:spcPct val="100000"/>
              </a:lnSpc>
              <a:spcBef>
                <a:spcPts val="300"/>
              </a:spcBef>
              <a:spcAft>
                <a:spcPts val="0"/>
              </a:spcAft>
              <a:buClr>
                <a:schemeClr val="lt1"/>
              </a:buClr>
              <a:buSzPts val="1400"/>
              <a:buChar char="•"/>
              <a:defRPr/>
            </a:lvl1pPr>
            <a:lvl2pPr marL="914400" lvl="1" indent="-317500" algn="l">
              <a:lnSpc>
                <a:spcPct val="100000"/>
              </a:lnSpc>
              <a:spcBef>
                <a:spcPts val="300"/>
              </a:spcBef>
              <a:spcAft>
                <a:spcPts val="0"/>
              </a:spcAft>
              <a:buClr>
                <a:schemeClr val="lt1"/>
              </a:buClr>
              <a:buSzPts val="1400"/>
              <a:buChar char="–"/>
              <a:defRPr/>
            </a:lvl2pPr>
            <a:lvl3pPr marL="1371600" lvl="2" indent="-317500" algn="l">
              <a:lnSpc>
                <a:spcPct val="100000"/>
              </a:lnSpc>
              <a:spcBef>
                <a:spcPts val="300"/>
              </a:spcBef>
              <a:spcAft>
                <a:spcPts val="0"/>
              </a:spcAft>
              <a:buClr>
                <a:schemeClr val="lt1"/>
              </a:buClr>
              <a:buSzPts val="1400"/>
              <a:buChar char="•"/>
              <a:defRPr/>
            </a:lvl3pPr>
            <a:lvl4pPr marL="1828800" lvl="3" indent="-317500" algn="l">
              <a:lnSpc>
                <a:spcPct val="100000"/>
              </a:lnSpc>
              <a:spcBef>
                <a:spcPts val="300"/>
              </a:spcBef>
              <a:spcAft>
                <a:spcPts val="0"/>
              </a:spcAft>
              <a:buClr>
                <a:schemeClr val="lt1"/>
              </a:buClr>
              <a:buSzPts val="1400"/>
              <a:buChar char="–"/>
              <a:defRPr/>
            </a:lvl4pPr>
            <a:lvl5pPr marL="2286000" lvl="4" indent="-317500" algn="l">
              <a:lnSpc>
                <a:spcPct val="100000"/>
              </a:lnSpc>
              <a:spcBef>
                <a:spcPts val="300"/>
              </a:spcBef>
              <a:spcAft>
                <a:spcPts val="0"/>
              </a:spcAft>
              <a:buClr>
                <a:schemeClr val="lt1"/>
              </a:buClr>
              <a:buSzPts val="1400"/>
              <a:buChar char="»"/>
              <a:defRPr/>
            </a:lvl5pPr>
            <a:lvl6pPr marL="2743200" lvl="5" indent="-317500" algn="l">
              <a:lnSpc>
                <a:spcPct val="100000"/>
              </a:lnSpc>
              <a:spcBef>
                <a:spcPts val="300"/>
              </a:spcBef>
              <a:spcAft>
                <a:spcPts val="0"/>
              </a:spcAft>
              <a:buClr>
                <a:schemeClr val="lt1"/>
              </a:buClr>
              <a:buSzPts val="1400"/>
              <a:buChar char="»"/>
              <a:defRPr/>
            </a:lvl6pPr>
            <a:lvl7pPr marL="3200400" lvl="6" indent="-317500" algn="l">
              <a:lnSpc>
                <a:spcPct val="100000"/>
              </a:lnSpc>
              <a:spcBef>
                <a:spcPts val="300"/>
              </a:spcBef>
              <a:spcAft>
                <a:spcPts val="0"/>
              </a:spcAft>
              <a:buClr>
                <a:schemeClr val="lt1"/>
              </a:buClr>
              <a:buSzPts val="1400"/>
              <a:buChar char="»"/>
              <a:defRPr/>
            </a:lvl7pPr>
            <a:lvl8pPr marL="3657600" lvl="7" indent="-317500" algn="l">
              <a:lnSpc>
                <a:spcPct val="100000"/>
              </a:lnSpc>
              <a:spcBef>
                <a:spcPts val="300"/>
              </a:spcBef>
              <a:spcAft>
                <a:spcPts val="0"/>
              </a:spcAft>
              <a:buClr>
                <a:schemeClr val="lt1"/>
              </a:buClr>
              <a:buSzPts val="1400"/>
              <a:buChar char="»"/>
              <a:defRPr/>
            </a:lvl8pPr>
            <a:lvl9pPr marL="4114800" lvl="8" indent="-317500" algn="l">
              <a:lnSpc>
                <a:spcPct val="100000"/>
              </a:lnSpc>
              <a:spcBef>
                <a:spcPts val="300"/>
              </a:spcBef>
              <a:spcAft>
                <a:spcPts val="0"/>
              </a:spcAft>
              <a:buClr>
                <a:schemeClr val="lt1"/>
              </a:buClr>
              <a:buSzPts val="1400"/>
              <a:buChar char="»"/>
              <a:defRPr/>
            </a:lvl9pPr>
          </a:lstStyle>
          <a:p>
            <a:endParaRPr/>
          </a:p>
        </p:txBody>
      </p:sp>
      <p:sp>
        <p:nvSpPr>
          <p:cNvPr id="17" name="Google Shape;17;p15"/>
          <p:cNvSpPr txBox="1">
            <a:spLocks noGrp="1"/>
          </p:cNvSpPr>
          <p:nvPr>
            <p:ph type="dt" idx="10"/>
          </p:nvPr>
        </p:nvSpPr>
        <p:spPr>
          <a:xfrm>
            <a:off x="685800" y="4686300"/>
            <a:ext cx="1905000" cy="342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dk1"/>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 name="Google Shape;18;p15"/>
          <p:cNvSpPr txBox="1">
            <a:spLocks noGrp="1"/>
          </p:cNvSpPr>
          <p:nvPr>
            <p:ph type="ftr" idx="11"/>
          </p:nvPr>
        </p:nvSpPr>
        <p:spPr>
          <a:xfrm>
            <a:off x="3124200" y="4686300"/>
            <a:ext cx="2895600" cy="342900"/>
          </a:xfrm>
          <a:prstGeom prst="rect">
            <a:avLst/>
          </a:prstGeom>
          <a:noFill/>
          <a:ln>
            <a:noFill/>
          </a:ln>
        </p:spPr>
        <p:txBody>
          <a:bodyPr spcFirstLastPara="1" wrap="square" lIns="68575" tIns="34275" rIns="68575" bIns="34275" anchor="t" anchorCtr="0">
            <a:noAutofit/>
          </a:bodyPr>
          <a:lstStyle>
            <a:lvl1pPr marR="0" lvl="0" algn="ctr" rtl="0">
              <a:lnSpc>
                <a:spcPct val="100000"/>
              </a:lnSpc>
              <a:spcBef>
                <a:spcPts val="0"/>
              </a:spcBef>
              <a:spcAft>
                <a:spcPts val="0"/>
              </a:spcAft>
              <a:buClr>
                <a:schemeClr val="dk1"/>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 name="Google Shape;19;p15"/>
          <p:cNvSpPr txBox="1">
            <a:spLocks noGrp="1"/>
          </p:cNvSpPr>
          <p:nvPr>
            <p:ph type="sldNum" idx="12"/>
          </p:nvPr>
        </p:nvSpPr>
        <p:spPr>
          <a:xfrm>
            <a:off x="6553200" y="4686300"/>
            <a:ext cx="1905000" cy="342900"/>
          </a:xfrm>
          <a:prstGeom prst="rect">
            <a:avLst/>
          </a:prstGeom>
          <a:noFill/>
          <a:ln>
            <a:noFill/>
          </a:ln>
        </p:spPr>
        <p:txBody>
          <a:bodyPr spcFirstLastPara="1" wrap="square" lIns="68575" tIns="34275" rIns="68575" bIns="34275" anchor="t" anchorCtr="0">
            <a:noAutofit/>
          </a:bodyPr>
          <a:lstStyle>
            <a:lvl1pPr marL="0" marR="0" lvl="0" indent="0" algn="r">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
        <p:cNvGrpSpPr/>
        <p:nvPr/>
      </p:nvGrpSpPr>
      <p:grpSpPr>
        <a:xfrm>
          <a:off x="0" y="0"/>
          <a:ext cx="0" cy="0"/>
          <a:chOff x="0" y="0"/>
          <a:chExt cx="0" cy="0"/>
        </a:xfrm>
      </p:grpSpPr>
      <p:sp>
        <p:nvSpPr>
          <p:cNvPr id="21" name="Google Shape;21;p16"/>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2" name="Google Shape;22;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5" name="Google Shape;25;p1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6" name="Google Shape;26;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7"/>
        <p:cNvGrpSpPr/>
        <p:nvPr/>
      </p:nvGrpSpPr>
      <p:grpSpPr>
        <a:xfrm>
          <a:off x="0" y="0"/>
          <a:ext cx="0" cy="0"/>
          <a:chOff x="0" y="0"/>
          <a:chExt cx="0" cy="0"/>
        </a:xfrm>
      </p:grpSpPr>
      <p:sp>
        <p:nvSpPr>
          <p:cNvPr id="28" name="Google Shape;28;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 name="Google Shape;29;p1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0" name="Google Shape;30;p1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1" name="Google Shape;31;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p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4" name="Google Shape;34;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5"/>
        <p:cNvGrpSpPr/>
        <p:nvPr/>
      </p:nvGrpSpPr>
      <p:grpSpPr>
        <a:xfrm>
          <a:off x="0" y="0"/>
          <a:ext cx="0" cy="0"/>
          <a:chOff x="0" y="0"/>
          <a:chExt cx="0" cy="0"/>
        </a:xfrm>
      </p:grpSpPr>
      <p:sp>
        <p:nvSpPr>
          <p:cNvPr id="36" name="Google Shape;36;p20"/>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7" name="Google Shape;37;p20"/>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8" name="Google Shape;38;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9"/>
        <p:cNvGrpSpPr/>
        <p:nvPr/>
      </p:nvGrpSpPr>
      <p:grpSpPr>
        <a:xfrm>
          <a:off x="0" y="0"/>
          <a:ext cx="0" cy="0"/>
          <a:chOff x="0" y="0"/>
          <a:chExt cx="0" cy="0"/>
        </a:xfrm>
      </p:grpSpPr>
      <p:sp>
        <p:nvSpPr>
          <p:cNvPr id="40" name="Google Shape;40;p21"/>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41" name="Google Shape;41;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2"/>
        <p:cNvGrpSpPr/>
        <p:nvPr/>
      </p:nvGrpSpPr>
      <p:grpSpPr>
        <a:xfrm>
          <a:off x="0" y="0"/>
          <a:ext cx="0" cy="0"/>
          <a:chOff x="0" y="0"/>
          <a:chExt cx="0" cy="0"/>
        </a:xfrm>
      </p:grpSpPr>
      <p:sp>
        <p:nvSpPr>
          <p:cNvPr id="43" name="Google Shape;43;p2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2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5" name="Google Shape;45;p22"/>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6" name="Google Shape;46;p2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47" name="Google Shape;47;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hyperlink" Target="https://americansamoa.noaa.gov/"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hyperlink" Target="https://sanctuaries.noaa.gov/vr/american-samoa/big-momma/"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
          <p:cNvPicPr preferRelativeResize="0"/>
          <p:nvPr/>
        </p:nvPicPr>
        <p:blipFill rotWithShape="1">
          <a:blip r:embed="rId3">
            <a:alphaModFix/>
          </a:blip>
          <a:srcRect/>
          <a:stretch/>
        </p:blipFill>
        <p:spPr>
          <a:xfrm>
            <a:off x="0" y="0"/>
            <a:ext cx="9144003" cy="5147963"/>
          </a:xfrm>
          <a:prstGeom prst="rect">
            <a:avLst/>
          </a:prstGeom>
          <a:noFill/>
          <a:ln>
            <a:noFill/>
          </a:ln>
        </p:spPr>
      </p:pic>
      <p:pic>
        <p:nvPicPr>
          <p:cNvPr id="62" name="Google Shape;62;p1"/>
          <p:cNvPicPr preferRelativeResize="0"/>
          <p:nvPr/>
        </p:nvPicPr>
        <p:blipFill rotWithShape="1">
          <a:blip r:embed="rId4">
            <a:alphaModFix/>
          </a:blip>
          <a:srcRect/>
          <a:stretch/>
        </p:blipFill>
        <p:spPr>
          <a:xfrm>
            <a:off x="2209200" y="932225"/>
            <a:ext cx="4690872" cy="4690872"/>
          </a:xfrm>
          <a:prstGeom prst="rect">
            <a:avLst/>
          </a:prstGeom>
          <a:noFill/>
          <a:ln>
            <a:noFill/>
          </a:ln>
        </p:spPr>
      </p:pic>
      <p:sp>
        <p:nvSpPr>
          <p:cNvPr id="63" name="Google Shape;63;p1"/>
          <p:cNvSpPr txBox="1"/>
          <p:nvPr/>
        </p:nvSpPr>
        <p:spPr>
          <a:xfrm>
            <a:off x="2195157" y="1303040"/>
            <a:ext cx="4982100" cy="12237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2500"/>
              <a:buFont typeface="Arial"/>
              <a:buNone/>
            </a:pPr>
            <a:r>
              <a:rPr lang="en" sz="2500" b="1" i="0" u="none" strike="noStrike" cap="none">
                <a:solidFill>
                  <a:srgbClr val="FFFFFF"/>
                </a:solidFill>
                <a:latin typeface="Arial"/>
                <a:ea typeface="Arial"/>
                <a:cs typeface="Arial"/>
                <a:sym typeface="Arial"/>
              </a:rPr>
              <a:t>Exploring Ocean Acidification </a:t>
            </a:r>
            <a:endParaRPr sz="25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500"/>
              <a:buFont typeface="Arial"/>
              <a:buNone/>
            </a:pPr>
            <a:br>
              <a:rPr lang="en" sz="2500" b="0" i="0" u="none" strike="noStrike" cap="none">
                <a:solidFill>
                  <a:srgbClr val="000000"/>
                </a:solidFill>
                <a:latin typeface="Calibri"/>
                <a:ea typeface="Calibri"/>
                <a:cs typeface="Calibri"/>
                <a:sym typeface="Calibri"/>
              </a:rPr>
            </a:br>
            <a:endParaRPr sz="2500" b="0" i="0" u="none" strike="noStrike" cap="none">
              <a:solidFill>
                <a:srgbClr val="0000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10"/>
          <p:cNvPicPr preferRelativeResize="0"/>
          <p:nvPr/>
        </p:nvPicPr>
        <p:blipFill rotWithShape="1">
          <a:blip r:embed="rId3">
            <a:alphaModFix/>
          </a:blip>
          <a:srcRect/>
          <a:stretch/>
        </p:blipFill>
        <p:spPr>
          <a:xfrm>
            <a:off x="0" y="0"/>
            <a:ext cx="9136072" cy="5143501"/>
          </a:xfrm>
          <a:prstGeom prst="rect">
            <a:avLst/>
          </a:prstGeom>
          <a:noFill/>
          <a:ln>
            <a:noFill/>
          </a:ln>
        </p:spPr>
      </p:pic>
      <p:sp>
        <p:nvSpPr>
          <p:cNvPr id="144" name="Google Shape;144;p10"/>
          <p:cNvSpPr txBox="1"/>
          <p:nvPr/>
        </p:nvSpPr>
        <p:spPr>
          <a:xfrm>
            <a:off x="476775" y="0"/>
            <a:ext cx="6972300" cy="954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500"/>
              <a:buFont typeface="Arial"/>
              <a:buNone/>
            </a:pPr>
            <a:r>
              <a:rPr lang="en" sz="2500" b="0" i="0" u="none" strike="noStrike" cap="none">
                <a:solidFill>
                  <a:srgbClr val="FFFFFF"/>
                </a:solidFill>
                <a:latin typeface="Arial"/>
                <a:ea typeface="Arial"/>
                <a:cs typeface="Arial"/>
                <a:sym typeface="Arial"/>
              </a:rPr>
              <a:t>Corals in National Marine Sanctuary of American Samoa</a:t>
            </a:r>
            <a:endParaRPr sz="2500" b="0" i="0" u="none" strike="noStrike" cap="none">
              <a:solidFill>
                <a:srgbClr val="FFFFFF"/>
              </a:solidFill>
              <a:latin typeface="Arial"/>
              <a:ea typeface="Arial"/>
              <a:cs typeface="Arial"/>
              <a:sym typeface="Arial"/>
            </a:endParaRPr>
          </a:p>
        </p:txBody>
      </p:sp>
      <p:sp>
        <p:nvSpPr>
          <p:cNvPr id="145" name="Google Shape;145;p10"/>
          <p:cNvSpPr txBox="1"/>
          <p:nvPr/>
        </p:nvSpPr>
        <p:spPr>
          <a:xfrm>
            <a:off x="476775" y="1417350"/>
            <a:ext cx="4295250" cy="50780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2100" b="1" i="0" u="none" strike="noStrike" cap="none">
                <a:solidFill>
                  <a:schemeClr val="lt1"/>
                </a:solidFill>
                <a:latin typeface="Arial"/>
                <a:ea typeface="Arial"/>
                <a:cs typeface="Arial"/>
                <a:sym typeface="Arial"/>
              </a:rPr>
              <a:t>How is coral health monitored?</a:t>
            </a:r>
            <a:endParaRPr sz="2100" b="1" i="0" u="none" strike="noStrike" cap="none">
              <a:solidFill>
                <a:schemeClr val="lt1"/>
              </a:solidFill>
              <a:latin typeface="Arial"/>
              <a:ea typeface="Arial"/>
              <a:cs typeface="Arial"/>
              <a:sym typeface="Arial"/>
            </a:endParaRPr>
          </a:p>
        </p:txBody>
      </p:sp>
      <p:pic>
        <p:nvPicPr>
          <p:cNvPr id="146" name="Google Shape;146;p10"/>
          <p:cNvPicPr preferRelativeResize="0"/>
          <p:nvPr/>
        </p:nvPicPr>
        <p:blipFill rotWithShape="1">
          <a:blip r:embed="rId4">
            <a:alphaModFix/>
          </a:blip>
          <a:srcRect/>
          <a:stretch/>
        </p:blipFill>
        <p:spPr>
          <a:xfrm>
            <a:off x="5304375" y="1012525"/>
            <a:ext cx="3760924" cy="2507275"/>
          </a:xfrm>
          <a:prstGeom prst="rect">
            <a:avLst/>
          </a:prstGeom>
          <a:noFill/>
          <a:ln>
            <a:noFill/>
          </a:ln>
        </p:spPr>
      </p:pic>
      <p:pic>
        <p:nvPicPr>
          <p:cNvPr id="147" name="Google Shape;147;p10"/>
          <p:cNvPicPr preferRelativeResize="0"/>
          <p:nvPr/>
        </p:nvPicPr>
        <p:blipFill rotWithShape="1">
          <a:blip r:embed="rId5">
            <a:alphaModFix/>
          </a:blip>
          <a:srcRect/>
          <a:stretch/>
        </p:blipFill>
        <p:spPr>
          <a:xfrm>
            <a:off x="3260576" y="2758781"/>
            <a:ext cx="3555249" cy="2370193"/>
          </a:xfrm>
          <a:prstGeom prst="rect">
            <a:avLst/>
          </a:prstGeom>
          <a:noFill/>
          <a:ln>
            <a:noFill/>
          </a:ln>
        </p:spPr>
      </p:pic>
      <p:sp>
        <p:nvSpPr>
          <p:cNvPr id="148" name="Google Shape;148;p10"/>
          <p:cNvSpPr/>
          <p:nvPr/>
        </p:nvSpPr>
        <p:spPr>
          <a:xfrm>
            <a:off x="661602" y="2396938"/>
            <a:ext cx="2967423" cy="923330"/>
          </a:xfrm>
          <a:prstGeom prst="rect">
            <a:avLst/>
          </a:prstGeom>
          <a:noFill/>
          <a:ln>
            <a:noFill/>
          </a:ln>
        </p:spPr>
        <p:txBody>
          <a:bodyPr spcFirstLastPara="1" wrap="square" lIns="91425" tIns="45700" rIns="91425" bIns="45700" anchor="t" anchorCtr="0">
            <a:spAutoFit/>
          </a:bodyPr>
          <a:lstStyle/>
          <a:p>
            <a:pPr marL="457200" marR="0" lvl="0" indent="-361950" algn="l" rtl="0">
              <a:lnSpc>
                <a:spcPct val="100000"/>
              </a:lnSpc>
              <a:spcBef>
                <a:spcPts val="0"/>
              </a:spcBef>
              <a:spcAft>
                <a:spcPts val="0"/>
              </a:spcAft>
              <a:buClr>
                <a:schemeClr val="lt1"/>
              </a:buClr>
              <a:buSzPts val="2100"/>
              <a:buFont typeface="Arial"/>
              <a:buChar char="-"/>
            </a:pPr>
            <a:r>
              <a:rPr lang="en" sz="1800" b="0" i="0" u="none" strike="noStrike" cap="none">
                <a:solidFill>
                  <a:schemeClr val="lt1"/>
                </a:solidFill>
                <a:latin typeface="Arial"/>
                <a:ea typeface="Arial"/>
                <a:cs typeface="Arial"/>
                <a:sym typeface="Arial"/>
              </a:rPr>
              <a:t>regular visual surveys</a:t>
            </a:r>
            <a:endParaRPr sz="1400" b="0" i="0" u="none" strike="noStrike" cap="none">
              <a:solidFill>
                <a:srgbClr val="000000"/>
              </a:solidFill>
              <a:latin typeface="Arial"/>
              <a:ea typeface="Arial"/>
              <a:cs typeface="Arial"/>
              <a:sym typeface="Arial"/>
            </a:endParaRPr>
          </a:p>
          <a:p>
            <a:pPr marL="457200" marR="0" lvl="0" indent="-361950" algn="l" rtl="0">
              <a:lnSpc>
                <a:spcPct val="100000"/>
              </a:lnSpc>
              <a:spcBef>
                <a:spcPts val="0"/>
              </a:spcBef>
              <a:spcAft>
                <a:spcPts val="0"/>
              </a:spcAft>
              <a:buClr>
                <a:schemeClr val="lt1"/>
              </a:buClr>
              <a:buSzPts val="2100"/>
              <a:buFont typeface="Arial"/>
              <a:buChar char="-"/>
            </a:pPr>
            <a:r>
              <a:rPr lang="en" sz="1800" b="0" i="0" u="none" strike="noStrike" cap="none">
                <a:solidFill>
                  <a:schemeClr val="lt1"/>
                </a:solidFill>
                <a:latin typeface="Arial"/>
                <a:ea typeface="Arial"/>
                <a:cs typeface="Arial"/>
                <a:sym typeface="Arial"/>
              </a:rPr>
              <a:t>water quality monitoring</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11"/>
          <p:cNvPicPr preferRelativeResize="0"/>
          <p:nvPr/>
        </p:nvPicPr>
        <p:blipFill rotWithShape="1">
          <a:blip r:embed="rId3">
            <a:alphaModFix/>
          </a:blip>
          <a:srcRect/>
          <a:stretch/>
        </p:blipFill>
        <p:spPr>
          <a:xfrm>
            <a:off x="14288" y="-8"/>
            <a:ext cx="9136072" cy="5143501"/>
          </a:xfrm>
          <a:prstGeom prst="rect">
            <a:avLst/>
          </a:prstGeom>
          <a:noFill/>
          <a:ln>
            <a:noFill/>
          </a:ln>
        </p:spPr>
      </p:pic>
      <p:sp>
        <p:nvSpPr>
          <p:cNvPr id="154" name="Google Shape;154;p11"/>
          <p:cNvSpPr txBox="1"/>
          <p:nvPr/>
        </p:nvSpPr>
        <p:spPr>
          <a:xfrm>
            <a:off x="476775" y="218300"/>
            <a:ext cx="69723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 sz="2500" b="0" i="0" u="none" strike="noStrike" cap="none">
                <a:solidFill>
                  <a:srgbClr val="FFFFFF"/>
                </a:solidFill>
                <a:latin typeface="Arial"/>
                <a:ea typeface="Arial"/>
                <a:cs typeface="Arial"/>
                <a:sym typeface="Arial"/>
              </a:rPr>
              <a:t>National Marine Sanctuary of American Samoa</a:t>
            </a:r>
            <a:endParaRPr sz="2500" b="0" i="0" u="none" strike="noStrike" cap="none">
              <a:solidFill>
                <a:srgbClr val="FFFFFF"/>
              </a:solidFill>
              <a:latin typeface="Arial"/>
              <a:ea typeface="Arial"/>
              <a:cs typeface="Arial"/>
              <a:sym typeface="Arial"/>
            </a:endParaRPr>
          </a:p>
        </p:txBody>
      </p:sp>
      <p:sp>
        <p:nvSpPr>
          <p:cNvPr id="155" name="Google Shape;155;p11"/>
          <p:cNvSpPr txBox="1"/>
          <p:nvPr/>
        </p:nvSpPr>
        <p:spPr>
          <a:xfrm>
            <a:off x="355275" y="1088775"/>
            <a:ext cx="5459738" cy="50780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2100" b="1" i="0" u="none" strike="noStrike" cap="none">
                <a:solidFill>
                  <a:schemeClr val="lt1"/>
                </a:solidFill>
                <a:latin typeface="Arial"/>
                <a:ea typeface="Arial"/>
                <a:cs typeface="Arial"/>
                <a:sym typeface="Arial"/>
              </a:rPr>
              <a:t>Simulating Ocean Acidification Debrief</a:t>
            </a:r>
            <a:endParaRPr sz="2100" b="1" i="0" u="none" strike="noStrike" cap="none">
              <a:solidFill>
                <a:schemeClr val="lt1"/>
              </a:solidFill>
              <a:latin typeface="Arial"/>
              <a:ea typeface="Arial"/>
              <a:cs typeface="Arial"/>
              <a:sym typeface="Arial"/>
            </a:endParaRPr>
          </a:p>
        </p:txBody>
      </p:sp>
      <p:pic>
        <p:nvPicPr>
          <p:cNvPr id="156" name="Google Shape;156;p11"/>
          <p:cNvPicPr preferRelativeResize="0"/>
          <p:nvPr/>
        </p:nvPicPr>
        <p:blipFill rotWithShape="1">
          <a:blip r:embed="rId4">
            <a:alphaModFix/>
          </a:blip>
          <a:srcRect/>
          <a:stretch/>
        </p:blipFill>
        <p:spPr>
          <a:xfrm>
            <a:off x="5435347" y="1878895"/>
            <a:ext cx="3700725" cy="2791500"/>
          </a:xfrm>
          <a:prstGeom prst="rect">
            <a:avLst/>
          </a:prstGeom>
          <a:noFill/>
          <a:ln>
            <a:noFill/>
          </a:ln>
        </p:spPr>
      </p:pic>
      <p:sp>
        <p:nvSpPr>
          <p:cNvPr id="157" name="Google Shape;157;p11"/>
          <p:cNvSpPr/>
          <p:nvPr/>
        </p:nvSpPr>
        <p:spPr>
          <a:xfrm>
            <a:off x="476775" y="2111553"/>
            <a:ext cx="4572000" cy="2308324"/>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lt1"/>
              </a:buClr>
              <a:buSzPts val="1800"/>
              <a:buFont typeface="Arial"/>
              <a:buAutoNum type="arabicPeriod"/>
            </a:pPr>
            <a:r>
              <a:rPr lang="en" sz="1800" b="0" i="0" u="none" strike="noStrike" cap="none">
                <a:solidFill>
                  <a:schemeClr val="lt1"/>
                </a:solidFill>
                <a:latin typeface="Arial"/>
                <a:ea typeface="Arial"/>
                <a:cs typeface="Arial"/>
                <a:sym typeface="Arial"/>
              </a:rPr>
              <a:t>State the pH changes that you observed and a possible explanation for your results.</a:t>
            </a:r>
            <a:br>
              <a:rPr lang="en" sz="1800" b="0" i="0" u="none" strike="noStrike" cap="none">
                <a:solidFill>
                  <a:schemeClr val="lt1"/>
                </a:solidFill>
                <a:latin typeface="Arial"/>
                <a:ea typeface="Arial"/>
                <a:cs typeface="Arial"/>
                <a:sym typeface="Arial"/>
              </a:rPr>
            </a:br>
            <a:endParaRPr sz="1800" b="0" i="0" u="none" strike="noStrike" cap="none">
              <a:solidFill>
                <a:schemeClr val="lt1"/>
              </a:solidFill>
              <a:latin typeface="Arial"/>
              <a:ea typeface="Arial"/>
              <a:cs typeface="Arial"/>
              <a:sym typeface="Arial"/>
            </a:endParaRPr>
          </a:p>
          <a:p>
            <a:pPr marL="342900" marR="0" lvl="0" indent="-342900" algn="l" rtl="0">
              <a:lnSpc>
                <a:spcPct val="100000"/>
              </a:lnSpc>
              <a:spcBef>
                <a:spcPts val="0"/>
              </a:spcBef>
              <a:spcAft>
                <a:spcPts val="0"/>
              </a:spcAft>
              <a:buClr>
                <a:schemeClr val="lt1"/>
              </a:buClr>
              <a:buSzPts val="1800"/>
              <a:buFont typeface="Arial"/>
              <a:buAutoNum type="arabicPeriod"/>
            </a:pPr>
            <a:r>
              <a:rPr lang="en" sz="1800" b="0" i="0" u="none" strike="noStrike" cap="none">
                <a:solidFill>
                  <a:schemeClr val="lt1"/>
                </a:solidFill>
                <a:latin typeface="Arial"/>
                <a:ea typeface="Arial"/>
                <a:cs typeface="Arial"/>
                <a:sym typeface="Arial"/>
              </a:rPr>
              <a:t>Describe one way that this simulation accurately models the cause of ocean acidification and propose one way that you could improve the simulation.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12"/>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164" name="Google Shape;164;p12"/>
          <p:cNvSpPr txBox="1"/>
          <p:nvPr/>
        </p:nvSpPr>
        <p:spPr>
          <a:xfrm>
            <a:off x="1545209" y="1300704"/>
            <a:ext cx="6712965" cy="2052519"/>
          </a:xfrm>
          <a:prstGeom prst="rect">
            <a:avLst/>
          </a:prstGeom>
          <a:noFill/>
          <a:ln>
            <a:noFill/>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000000"/>
              </a:buClr>
              <a:buSzPts val="4050"/>
              <a:buFont typeface="Arial"/>
              <a:buNone/>
            </a:pPr>
            <a:r>
              <a:rPr lang="en" sz="4050" b="1" i="0" u="none" strike="noStrike" cap="none">
                <a:solidFill>
                  <a:schemeClr val="lt1"/>
                </a:solidFill>
                <a:latin typeface="Arial"/>
                <a:ea typeface="Arial"/>
                <a:cs typeface="Arial"/>
                <a:sym typeface="Arial"/>
              </a:rPr>
              <a:t>Learn more at </a:t>
            </a:r>
            <a:endParaRPr sz="135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788"/>
              <a:buFont typeface="Arial"/>
              <a:buNone/>
            </a:pPr>
            <a:endParaRPr sz="788"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r>
              <a:rPr lang="en" sz="4000" b="1" i="0" u="none" strike="noStrike" cap="none">
                <a:solidFill>
                  <a:schemeClr val="lt1"/>
                </a:solidFill>
                <a:latin typeface="Arial"/>
                <a:ea typeface="Arial"/>
                <a:cs typeface="Arial"/>
                <a:sym typeface="Arial"/>
              </a:rPr>
              <a:t>americansamoa.noaa.gov</a:t>
            </a:r>
            <a:endParaRPr sz="12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50"/>
              <a:buFont typeface="Arial"/>
              <a:buNone/>
            </a:pPr>
            <a:endParaRPr sz="4050" b="0" i="0" u="none" strike="noStrike" cap="none">
              <a:solidFill>
                <a:schemeClr val="lt1"/>
              </a:solidFill>
              <a:latin typeface="Arial"/>
              <a:ea typeface="Arial"/>
              <a:cs typeface="Arial"/>
              <a:sym typeface="Arial"/>
            </a:endParaRPr>
          </a:p>
        </p:txBody>
      </p:sp>
      <p:pic>
        <p:nvPicPr>
          <p:cNvPr id="165" name="Google Shape;165;p12">
            <a:hlinkClick r:id="rId4"/>
          </p:cNvPr>
          <p:cNvPicPr preferRelativeResize="0"/>
          <p:nvPr/>
        </p:nvPicPr>
        <p:blipFill rotWithShape="1">
          <a:blip r:embed="rId5">
            <a:alphaModFix/>
          </a:blip>
          <a:srcRect/>
          <a:stretch/>
        </p:blipFill>
        <p:spPr>
          <a:xfrm>
            <a:off x="2811780" y="2173386"/>
            <a:ext cx="3520440" cy="352044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68" name="Google Shape;68;p2"/>
          <p:cNvPicPr preferRelativeResize="0"/>
          <p:nvPr/>
        </p:nvPicPr>
        <p:blipFill rotWithShape="1">
          <a:blip r:embed="rId3">
            <a:alphaModFix/>
          </a:blip>
          <a:srcRect/>
          <a:stretch/>
        </p:blipFill>
        <p:spPr>
          <a:xfrm>
            <a:off x="0" y="0"/>
            <a:ext cx="9136072" cy="5143501"/>
          </a:xfrm>
          <a:prstGeom prst="rect">
            <a:avLst/>
          </a:prstGeom>
          <a:noFill/>
          <a:ln>
            <a:noFill/>
          </a:ln>
        </p:spPr>
      </p:pic>
      <p:sp>
        <p:nvSpPr>
          <p:cNvPr id="69" name="Google Shape;69;p2"/>
          <p:cNvSpPr txBox="1"/>
          <p:nvPr/>
        </p:nvSpPr>
        <p:spPr>
          <a:xfrm>
            <a:off x="0" y="218300"/>
            <a:ext cx="76341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chemeClr val="lt1"/>
                </a:solidFill>
                <a:latin typeface="Arial"/>
                <a:ea typeface="Arial"/>
                <a:cs typeface="Arial"/>
                <a:sym typeface="Arial"/>
              </a:rPr>
              <a:t>National Marine Sanctuary of American Samoa</a:t>
            </a:r>
            <a:endParaRPr sz="2200" b="1" i="0" u="none" strike="noStrike" cap="none">
              <a:solidFill>
                <a:schemeClr val="lt1"/>
              </a:solidFill>
              <a:latin typeface="Arial"/>
              <a:ea typeface="Arial"/>
              <a:cs typeface="Arial"/>
              <a:sym typeface="Arial"/>
            </a:endParaRPr>
          </a:p>
        </p:txBody>
      </p:sp>
      <p:pic>
        <p:nvPicPr>
          <p:cNvPr id="70" name="Google Shape;70;p2"/>
          <p:cNvPicPr preferRelativeResize="0"/>
          <p:nvPr/>
        </p:nvPicPr>
        <p:blipFill rotWithShape="1">
          <a:blip r:embed="rId4">
            <a:alphaModFix/>
          </a:blip>
          <a:srcRect/>
          <a:stretch/>
        </p:blipFill>
        <p:spPr>
          <a:xfrm>
            <a:off x="-3962" y="1256830"/>
            <a:ext cx="9144001" cy="367354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3"/>
          <p:cNvSpPr txBox="1">
            <a:spLocks noGrp="1"/>
          </p:cNvSpPr>
          <p:nvPr>
            <p:ph type="title"/>
          </p:nvPr>
        </p:nvSpPr>
        <p:spPr>
          <a:xfrm>
            <a:off x="0" y="171450"/>
            <a:ext cx="9144000" cy="857400"/>
          </a:xfrm>
          <a:prstGeom prst="rect">
            <a:avLst/>
          </a:prstGeom>
          <a:noFill/>
          <a:ln>
            <a:noFill/>
          </a:ln>
        </p:spPr>
        <p:txBody>
          <a:bodyPr spcFirstLastPara="1" wrap="square" lIns="68575" tIns="34275" rIns="68575" bIns="34275" anchor="ctr" anchorCtr="0">
            <a:noAutofit/>
          </a:bodyPr>
          <a:lstStyle/>
          <a:p>
            <a:pPr marL="0" lvl="0" indent="0" algn="ctr" rtl="0">
              <a:lnSpc>
                <a:spcPct val="100000"/>
              </a:lnSpc>
              <a:spcBef>
                <a:spcPts val="0"/>
              </a:spcBef>
              <a:spcAft>
                <a:spcPts val="0"/>
              </a:spcAft>
              <a:buSzPts val="1100"/>
              <a:buNone/>
            </a:pPr>
            <a:r>
              <a:rPr lang="en"/>
              <a:t> </a:t>
            </a:r>
            <a:endParaRPr/>
          </a:p>
        </p:txBody>
      </p:sp>
      <p:sp>
        <p:nvSpPr>
          <p:cNvPr id="77" name="Google Shape;77;p3"/>
          <p:cNvSpPr txBox="1"/>
          <p:nvPr/>
        </p:nvSpPr>
        <p:spPr>
          <a:xfrm>
            <a:off x="579023" y="289917"/>
            <a:ext cx="6993600" cy="8574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FFFFFF"/>
              </a:buClr>
              <a:buSzPts val="3600"/>
              <a:buFont typeface="Arial"/>
              <a:buNone/>
            </a:pPr>
            <a:r>
              <a:rPr lang="en" sz="3600" b="0" i="0" u="none" strike="noStrike" cap="none">
                <a:solidFill>
                  <a:srgbClr val="FFFFFF"/>
                </a:solidFill>
                <a:latin typeface="Arial"/>
                <a:ea typeface="Arial"/>
                <a:cs typeface="Arial"/>
                <a:sym typeface="Arial"/>
              </a:rPr>
              <a:t>National Marine Sanctuaries                   </a:t>
            </a:r>
            <a:br>
              <a:rPr lang="en" sz="800" b="0" i="0" u="none" strike="noStrike" cap="none">
                <a:solidFill>
                  <a:srgbClr val="FFFFFF"/>
                </a:solidFill>
                <a:latin typeface="Arial"/>
                <a:ea typeface="Arial"/>
                <a:cs typeface="Arial"/>
                <a:sym typeface="Arial"/>
              </a:rPr>
            </a:br>
            <a:endParaRPr sz="2400" b="0" i="0" u="none" strike="noStrike" cap="none">
              <a:solidFill>
                <a:srgbClr val="FFFFFF"/>
              </a:solidFill>
              <a:latin typeface="Arial"/>
              <a:ea typeface="Arial"/>
              <a:cs typeface="Arial"/>
              <a:sym typeface="Arial"/>
            </a:endParaRPr>
          </a:p>
        </p:txBody>
      </p:sp>
      <p:pic>
        <p:nvPicPr>
          <p:cNvPr id="78" name="Google Shape;78;p3" descr="https://lh4.googleusercontent.com/xkzrUlL4gq4r7pXjCunRh2F97FFAi2DQB4YVQRcD6lsMSEaWPNxLQW50HGiTtjiDmU4jw9HJILC3pkQy2PhvPFRMDLLlQpkavrxxvzuJYDUPjF_mHtQp4pQjwENmX2fke9PXDya8"/>
          <p:cNvPicPr preferRelativeResize="0"/>
          <p:nvPr/>
        </p:nvPicPr>
        <p:blipFill rotWithShape="1">
          <a:blip r:embed="rId3">
            <a:alphaModFix/>
          </a:blip>
          <a:srcRect/>
          <a:stretch/>
        </p:blipFill>
        <p:spPr>
          <a:xfrm>
            <a:off x="0" y="1265634"/>
            <a:ext cx="9144001" cy="2612231"/>
          </a:xfrm>
          <a:prstGeom prst="rect">
            <a:avLst/>
          </a:prstGeom>
          <a:noFill/>
          <a:ln>
            <a:noFill/>
          </a:ln>
        </p:spPr>
      </p:pic>
      <p:sp>
        <p:nvSpPr>
          <p:cNvPr id="79" name="Google Shape;79;p3"/>
          <p:cNvSpPr/>
          <p:nvPr/>
        </p:nvSpPr>
        <p:spPr>
          <a:xfrm>
            <a:off x="915229" y="4476693"/>
            <a:ext cx="7313700" cy="4848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FFFFFF"/>
              </a:buClr>
              <a:buSzPts val="2700"/>
              <a:buFont typeface="Arial"/>
              <a:buNone/>
            </a:pPr>
            <a:r>
              <a:rPr lang="en" sz="2700" b="0" i="0" u="none" strike="noStrike" cap="none">
                <a:solidFill>
                  <a:srgbClr val="FFFFFF"/>
                </a:solidFill>
                <a:latin typeface="Arial"/>
                <a:ea typeface="Arial"/>
                <a:cs typeface="Arial"/>
                <a:sym typeface="Arial"/>
              </a:rPr>
              <a:t>“America’s Ocean and Great Lakes Treasures”</a:t>
            </a:r>
            <a:endParaRPr sz="2700" b="0" i="0" u="none" strike="noStrike" cap="none">
              <a:solidFill>
                <a:srgbClr val="FFFFFF"/>
              </a:solidFill>
              <a:latin typeface="Arial"/>
              <a:ea typeface="Arial"/>
              <a:cs typeface="Arial"/>
              <a:sym typeface="Arial"/>
            </a:endParaRPr>
          </a:p>
        </p:txBody>
      </p:sp>
      <p:pic>
        <p:nvPicPr>
          <p:cNvPr id="80" name="Google Shape;80;p3"/>
          <p:cNvPicPr preferRelativeResize="0"/>
          <p:nvPr/>
        </p:nvPicPr>
        <p:blipFill rotWithShape="1">
          <a:blip r:embed="rId4">
            <a:alphaModFix/>
          </a:blip>
          <a:srcRect l="81339" b="83333"/>
          <a:stretch/>
        </p:blipFill>
        <p:spPr>
          <a:xfrm>
            <a:off x="7298623" y="58353"/>
            <a:ext cx="1706310" cy="857250"/>
          </a:xfrm>
          <a:prstGeom prst="rect">
            <a:avLst/>
          </a:prstGeom>
          <a:noFill/>
          <a:ln>
            <a:noFill/>
          </a:ln>
        </p:spPr>
      </p:pic>
      <p:sp>
        <p:nvSpPr>
          <p:cNvPr id="81" name="Google Shape;81;p3"/>
          <p:cNvSpPr/>
          <p:nvPr/>
        </p:nvSpPr>
        <p:spPr>
          <a:xfrm>
            <a:off x="4478705" y="2433251"/>
            <a:ext cx="186600" cy="2769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p:txBody>
      </p:sp>
      <p:sp>
        <p:nvSpPr>
          <p:cNvPr id="82" name="Google Shape;82;p3"/>
          <p:cNvSpPr/>
          <p:nvPr/>
        </p:nvSpPr>
        <p:spPr>
          <a:xfrm>
            <a:off x="4478705" y="2433251"/>
            <a:ext cx="186600" cy="2769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p:txBody>
      </p:sp>
      <p:pic>
        <p:nvPicPr>
          <p:cNvPr id="83" name="Google Shape;83;p3"/>
          <p:cNvPicPr preferRelativeResize="0"/>
          <p:nvPr/>
        </p:nvPicPr>
        <p:blipFill rotWithShape="1">
          <a:blip r:embed="rId5">
            <a:alphaModFix/>
          </a:blip>
          <a:srcRect/>
          <a:stretch/>
        </p:blipFill>
        <p:spPr>
          <a:xfrm>
            <a:off x="2333372" y="3793826"/>
            <a:ext cx="4663843" cy="47095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4"/>
          <p:cNvPicPr preferRelativeResize="0"/>
          <p:nvPr/>
        </p:nvPicPr>
        <p:blipFill rotWithShape="1">
          <a:blip r:embed="rId3">
            <a:alphaModFix/>
          </a:blip>
          <a:srcRect/>
          <a:stretch/>
        </p:blipFill>
        <p:spPr>
          <a:xfrm>
            <a:off x="0" y="1273"/>
            <a:ext cx="9144003" cy="5143501"/>
          </a:xfrm>
          <a:prstGeom prst="rect">
            <a:avLst/>
          </a:prstGeom>
          <a:noFill/>
          <a:ln>
            <a:noFill/>
          </a:ln>
        </p:spPr>
      </p:pic>
      <p:sp>
        <p:nvSpPr>
          <p:cNvPr id="89" name="Google Shape;89;p4"/>
          <p:cNvSpPr txBox="1"/>
          <p:nvPr/>
        </p:nvSpPr>
        <p:spPr>
          <a:xfrm>
            <a:off x="198177" y="1475573"/>
            <a:ext cx="2811721" cy="1317427"/>
          </a:xfrm>
          <a:prstGeom prst="rect">
            <a:avLst/>
          </a:prstGeom>
          <a:noFill/>
          <a:ln>
            <a:noFill/>
          </a:ln>
        </p:spPr>
        <p:txBody>
          <a:bodyPr spcFirstLastPara="1" wrap="square" lIns="68550" tIns="34275" rIns="68550" bIns="34275" anchor="t" anchorCtr="0">
            <a:normAutofit fontScale="25000" lnSpcReduction="20000"/>
          </a:bodyPr>
          <a:lstStyle/>
          <a:p>
            <a:pPr marL="0" marR="0" lvl="0" indent="0" algn="l" rtl="0">
              <a:lnSpc>
                <a:spcPct val="140000"/>
              </a:lnSpc>
              <a:spcBef>
                <a:spcPts val="0"/>
              </a:spcBef>
              <a:spcAft>
                <a:spcPts val="0"/>
              </a:spcAft>
              <a:buClr>
                <a:schemeClr val="lt1"/>
              </a:buClr>
              <a:buSzPct val="100000"/>
              <a:buFont typeface="Arial"/>
              <a:buNone/>
            </a:pPr>
            <a:r>
              <a:rPr lang="en" sz="5475" b="0" i="0" u="none" strike="noStrike" cap="none">
                <a:solidFill>
                  <a:schemeClr val="lt1"/>
                </a:solidFill>
                <a:latin typeface="Arial"/>
                <a:ea typeface="Arial"/>
                <a:cs typeface="Arial"/>
                <a:sym typeface="Arial"/>
              </a:rPr>
              <a:t>What is a national marine sanctuary? </a:t>
            </a:r>
            <a:br>
              <a:rPr lang="en" sz="5475" b="0" i="0" u="none" strike="noStrike" cap="none">
                <a:solidFill>
                  <a:schemeClr val="lt1"/>
                </a:solidFill>
                <a:latin typeface="Arial"/>
                <a:ea typeface="Arial"/>
                <a:cs typeface="Arial"/>
                <a:sym typeface="Arial"/>
              </a:rPr>
            </a:br>
            <a:endParaRPr sz="5475" b="0" i="0" u="none" strike="noStrike" cap="none">
              <a:solidFill>
                <a:schemeClr val="lt1"/>
              </a:solidFill>
              <a:latin typeface="Arial"/>
              <a:ea typeface="Arial"/>
              <a:cs typeface="Arial"/>
              <a:sym typeface="Arial"/>
            </a:endParaRPr>
          </a:p>
          <a:p>
            <a:pPr marL="0" marR="0" lvl="0" indent="0" algn="l" rtl="0">
              <a:lnSpc>
                <a:spcPct val="140000"/>
              </a:lnSpc>
              <a:spcBef>
                <a:spcPts val="0"/>
              </a:spcBef>
              <a:spcAft>
                <a:spcPts val="0"/>
              </a:spcAft>
              <a:buClr>
                <a:schemeClr val="lt1"/>
              </a:buClr>
              <a:buSzPct val="100000"/>
              <a:buFont typeface="Arial"/>
              <a:buNone/>
            </a:pPr>
            <a:r>
              <a:rPr lang="en" sz="5475" b="0" i="0" u="none" strike="noStrike" cap="none">
                <a:solidFill>
                  <a:schemeClr val="lt1"/>
                </a:solidFill>
                <a:latin typeface="Arial"/>
                <a:ea typeface="Arial"/>
                <a:cs typeface="Arial"/>
                <a:sym typeface="Arial"/>
              </a:rPr>
              <a:t>Why are they important? </a:t>
            </a:r>
            <a:br>
              <a:rPr lang="en" sz="2025" b="0" i="0" u="none" strike="noStrike" cap="none">
                <a:solidFill>
                  <a:schemeClr val="lt1"/>
                </a:solidFill>
                <a:latin typeface="Arial"/>
                <a:ea typeface="Arial"/>
                <a:cs typeface="Arial"/>
                <a:sym typeface="Arial"/>
              </a:rPr>
            </a:br>
            <a:br>
              <a:rPr lang="en" sz="2025" b="0" i="0" u="none" strike="noStrike" cap="none">
                <a:solidFill>
                  <a:schemeClr val="lt1"/>
                </a:solidFill>
                <a:latin typeface="Arial"/>
                <a:ea typeface="Arial"/>
                <a:cs typeface="Arial"/>
                <a:sym typeface="Arial"/>
              </a:rPr>
            </a:br>
            <a:br>
              <a:rPr lang="en" sz="1500" b="0" i="0" u="none" strike="noStrike" cap="none">
                <a:solidFill>
                  <a:schemeClr val="lt1"/>
                </a:solidFill>
                <a:latin typeface="Arial"/>
                <a:ea typeface="Arial"/>
                <a:cs typeface="Arial"/>
                <a:sym typeface="Arial"/>
              </a:rPr>
            </a:br>
            <a:endParaRPr sz="1500" b="0" i="0" u="none" strike="noStrike" cap="none">
              <a:solidFill>
                <a:schemeClr val="lt1"/>
              </a:solidFill>
              <a:latin typeface="Arial"/>
              <a:ea typeface="Arial"/>
              <a:cs typeface="Arial"/>
              <a:sym typeface="Arial"/>
            </a:endParaRPr>
          </a:p>
        </p:txBody>
      </p:sp>
      <p:sp>
        <p:nvSpPr>
          <p:cNvPr id="90" name="Google Shape;90;p4"/>
          <p:cNvSpPr/>
          <p:nvPr/>
        </p:nvSpPr>
        <p:spPr>
          <a:xfrm>
            <a:off x="0" y="4639236"/>
            <a:ext cx="9144000" cy="504265"/>
          </a:xfrm>
          <a:prstGeom prst="rect">
            <a:avLst/>
          </a:prstGeom>
          <a:solidFill>
            <a:srgbClr val="00538D"/>
          </a:solidFill>
          <a:ln w="12700" cap="flat" cmpd="sng">
            <a:solidFill>
              <a:srgbClr val="42719B"/>
            </a:solidFill>
            <a:prstDash val="solid"/>
            <a:miter lim="800000"/>
            <a:headEnd type="none" w="sm" len="sm"/>
            <a:tailEnd type="none" w="sm" len="sm"/>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91" name="Google Shape;91;p4"/>
          <p:cNvSpPr txBox="1"/>
          <p:nvPr/>
        </p:nvSpPr>
        <p:spPr>
          <a:xfrm>
            <a:off x="917090" y="4695713"/>
            <a:ext cx="7309821" cy="646300"/>
          </a:xfrm>
          <a:prstGeom prst="rect">
            <a:avLst/>
          </a:prstGeom>
          <a:noFill/>
          <a:ln>
            <a:noFill/>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chemeClr val="lt1"/>
                </a:solidFill>
                <a:latin typeface="Arial"/>
                <a:ea typeface="Arial"/>
                <a:cs typeface="Arial"/>
                <a:sym typeface="Arial"/>
              </a:rPr>
              <a:t>sanctuaries.noaa.gov</a:t>
            </a:r>
            <a:endParaRPr sz="105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Calibri"/>
              <a:ea typeface="Calibri"/>
              <a:cs typeface="Calibri"/>
              <a:sym typeface="Calibri"/>
            </a:endParaRPr>
          </a:p>
        </p:txBody>
      </p:sp>
      <p:sp>
        <p:nvSpPr>
          <p:cNvPr id="92" name="Google Shape;92;p4"/>
          <p:cNvSpPr txBox="1"/>
          <p:nvPr/>
        </p:nvSpPr>
        <p:spPr>
          <a:xfrm>
            <a:off x="350576" y="2746973"/>
            <a:ext cx="2506921" cy="2139553"/>
          </a:xfrm>
          <a:prstGeom prst="rect">
            <a:avLst/>
          </a:prstGeom>
          <a:noFill/>
          <a:ln>
            <a:noFill/>
          </a:ln>
        </p:spPr>
        <p:txBody>
          <a:bodyPr spcFirstLastPara="1" wrap="square" lIns="68550" tIns="34275" rIns="68550" bIns="34275" anchor="t" anchorCtr="0">
            <a:normAutofit fontScale="92500" lnSpcReduction="20000"/>
          </a:bodyPr>
          <a:lstStyle/>
          <a:p>
            <a:pPr marL="0" marR="0" lvl="0" indent="0" algn="l" rtl="0">
              <a:lnSpc>
                <a:spcPct val="140000"/>
              </a:lnSpc>
              <a:spcBef>
                <a:spcPts val="0"/>
              </a:spcBef>
              <a:spcAft>
                <a:spcPts val="0"/>
              </a:spcAft>
              <a:buClr>
                <a:schemeClr val="lt1"/>
              </a:buClr>
              <a:buSzPct val="100000"/>
              <a:buFont typeface="Arial"/>
              <a:buNone/>
            </a:pPr>
            <a:r>
              <a:rPr lang="en" sz="1500" b="0" i="0" u="none" strike="noStrike" cap="none">
                <a:solidFill>
                  <a:schemeClr val="lt1"/>
                </a:solidFill>
                <a:latin typeface="Arial"/>
                <a:ea typeface="Arial"/>
                <a:cs typeface="Arial"/>
                <a:sym typeface="Arial"/>
              </a:rPr>
              <a:t>A national marine sanctuary is an area that allows important ocean resources to be protected for now and future generations.</a:t>
            </a:r>
            <a:br>
              <a:rPr lang="en" sz="1500" b="0" i="0" u="none" strike="noStrike" cap="none">
                <a:solidFill>
                  <a:schemeClr val="lt1"/>
                </a:solidFill>
                <a:latin typeface="Arial"/>
                <a:ea typeface="Arial"/>
                <a:cs typeface="Arial"/>
                <a:sym typeface="Arial"/>
              </a:rPr>
            </a:br>
            <a:br>
              <a:rPr lang="en" sz="1500" b="0" i="0" u="none" strike="noStrike" cap="none">
                <a:solidFill>
                  <a:schemeClr val="lt1"/>
                </a:solidFill>
                <a:latin typeface="Arial"/>
                <a:ea typeface="Arial"/>
                <a:cs typeface="Arial"/>
                <a:sym typeface="Arial"/>
              </a:rPr>
            </a:br>
            <a:br>
              <a:rPr lang="en" sz="1500" b="0" i="0" u="none" strike="noStrike" cap="none">
                <a:solidFill>
                  <a:schemeClr val="lt1"/>
                </a:solidFill>
                <a:latin typeface="Arial"/>
                <a:ea typeface="Arial"/>
                <a:cs typeface="Arial"/>
                <a:sym typeface="Arial"/>
              </a:rPr>
            </a:br>
            <a:endParaRPr sz="1500" b="0" i="0" u="none" strike="noStrike" cap="none">
              <a:solidFill>
                <a:schemeClr val="lt1"/>
              </a:solidFill>
              <a:latin typeface="Arial"/>
              <a:ea typeface="Arial"/>
              <a:cs typeface="Arial"/>
              <a:sym typeface="Arial"/>
            </a:endParaRPr>
          </a:p>
        </p:txBody>
      </p:sp>
      <p:pic>
        <p:nvPicPr>
          <p:cNvPr id="93" name="Google Shape;93;p4"/>
          <p:cNvPicPr preferRelativeResize="0"/>
          <p:nvPr/>
        </p:nvPicPr>
        <p:blipFill>
          <a:blip r:embed="rId4">
            <a:alphaModFix/>
          </a:blip>
          <a:stretch>
            <a:fillRect/>
          </a:stretch>
        </p:blipFill>
        <p:spPr>
          <a:xfrm>
            <a:off x="3211525" y="1186300"/>
            <a:ext cx="5808026" cy="319894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5"/>
          <p:cNvPicPr preferRelativeResize="0"/>
          <p:nvPr/>
        </p:nvPicPr>
        <p:blipFill rotWithShape="1">
          <a:blip r:embed="rId3">
            <a:alphaModFix/>
          </a:blip>
          <a:srcRect/>
          <a:stretch/>
        </p:blipFill>
        <p:spPr>
          <a:xfrm>
            <a:off x="0" y="0"/>
            <a:ext cx="9136072" cy="5143501"/>
          </a:xfrm>
          <a:prstGeom prst="rect">
            <a:avLst/>
          </a:prstGeom>
          <a:noFill/>
          <a:ln>
            <a:noFill/>
          </a:ln>
        </p:spPr>
      </p:pic>
      <p:sp>
        <p:nvSpPr>
          <p:cNvPr id="99" name="Google Shape;99;p5"/>
          <p:cNvSpPr txBox="1"/>
          <p:nvPr/>
        </p:nvSpPr>
        <p:spPr>
          <a:xfrm>
            <a:off x="476775" y="218300"/>
            <a:ext cx="69723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 sz="2500" b="0" i="0" u="none" strike="noStrike" cap="none">
                <a:solidFill>
                  <a:srgbClr val="FFFFFF"/>
                </a:solidFill>
                <a:latin typeface="Arial"/>
                <a:ea typeface="Arial"/>
                <a:cs typeface="Arial"/>
                <a:sym typeface="Arial"/>
              </a:rPr>
              <a:t>National Marine Sanctuary of American Samoa</a:t>
            </a:r>
            <a:endParaRPr sz="2500" b="0" i="0" u="none" strike="noStrike" cap="none">
              <a:solidFill>
                <a:srgbClr val="FFFFFF"/>
              </a:solidFill>
              <a:latin typeface="Arial"/>
              <a:ea typeface="Arial"/>
              <a:cs typeface="Arial"/>
              <a:sym typeface="Arial"/>
            </a:endParaRPr>
          </a:p>
        </p:txBody>
      </p:sp>
      <p:pic>
        <p:nvPicPr>
          <p:cNvPr id="100" name="Google Shape;100;p5"/>
          <p:cNvPicPr preferRelativeResize="0"/>
          <p:nvPr/>
        </p:nvPicPr>
        <p:blipFill rotWithShape="1">
          <a:blip r:embed="rId4">
            <a:alphaModFix/>
          </a:blip>
          <a:srcRect/>
          <a:stretch/>
        </p:blipFill>
        <p:spPr>
          <a:xfrm>
            <a:off x="6085350" y="1107475"/>
            <a:ext cx="2841950" cy="3836624"/>
          </a:xfrm>
          <a:prstGeom prst="rect">
            <a:avLst/>
          </a:prstGeom>
          <a:noFill/>
          <a:ln>
            <a:noFill/>
          </a:ln>
        </p:spPr>
      </p:pic>
      <p:pic>
        <p:nvPicPr>
          <p:cNvPr id="101" name="Google Shape;101;p5"/>
          <p:cNvPicPr preferRelativeResize="0"/>
          <p:nvPr/>
        </p:nvPicPr>
        <p:blipFill rotWithShape="1">
          <a:blip r:embed="rId5">
            <a:alphaModFix/>
          </a:blip>
          <a:srcRect/>
          <a:stretch/>
        </p:blipFill>
        <p:spPr>
          <a:xfrm>
            <a:off x="216725" y="1879625"/>
            <a:ext cx="5663625" cy="2205550"/>
          </a:xfrm>
          <a:prstGeom prst="rect">
            <a:avLst/>
          </a:prstGeom>
          <a:noFill/>
          <a:ln>
            <a:noFill/>
          </a:ln>
        </p:spPr>
      </p:pic>
      <p:pic>
        <p:nvPicPr>
          <p:cNvPr id="102" name="Google Shape;102;p5"/>
          <p:cNvPicPr preferRelativeResize="0"/>
          <p:nvPr/>
        </p:nvPicPr>
        <p:blipFill rotWithShape="1">
          <a:blip r:embed="rId6">
            <a:alphaModFix/>
          </a:blip>
          <a:srcRect/>
          <a:stretch/>
        </p:blipFill>
        <p:spPr>
          <a:xfrm>
            <a:off x="1985" y="1"/>
            <a:ext cx="9144000"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2"/>
                                        </p:tgtEl>
                                        <p:attrNameLst>
                                          <p:attrName>style.visibility</p:attrName>
                                        </p:attrNameLst>
                                      </p:cBhvr>
                                      <p:to>
                                        <p:strVal val="visible"/>
                                      </p:to>
                                    </p:set>
                                    <p:animEffect transition="in" filter="fade">
                                      <p:cBhvr>
                                        <p:cTn id="9" dur="5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6"/>
          <p:cNvPicPr preferRelativeResize="0"/>
          <p:nvPr/>
        </p:nvPicPr>
        <p:blipFill rotWithShape="1">
          <a:blip r:embed="rId3">
            <a:alphaModFix/>
          </a:blip>
          <a:srcRect/>
          <a:stretch/>
        </p:blipFill>
        <p:spPr>
          <a:xfrm>
            <a:off x="0" y="0"/>
            <a:ext cx="9136072" cy="5143501"/>
          </a:xfrm>
          <a:prstGeom prst="rect">
            <a:avLst/>
          </a:prstGeom>
          <a:noFill/>
          <a:ln>
            <a:noFill/>
          </a:ln>
        </p:spPr>
      </p:pic>
      <p:sp>
        <p:nvSpPr>
          <p:cNvPr id="108" name="Google Shape;108;p6"/>
          <p:cNvSpPr txBox="1"/>
          <p:nvPr/>
        </p:nvSpPr>
        <p:spPr>
          <a:xfrm>
            <a:off x="476775" y="218300"/>
            <a:ext cx="69723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 sz="2500" b="0" i="0" u="none" strike="noStrike" cap="none">
                <a:solidFill>
                  <a:srgbClr val="FFFFFF"/>
                </a:solidFill>
                <a:latin typeface="Arial"/>
                <a:ea typeface="Arial"/>
                <a:cs typeface="Arial"/>
                <a:sym typeface="Arial"/>
              </a:rPr>
              <a:t>National Marine Sanctuary of American Samoa</a:t>
            </a:r>
            <a:endParaRPr sz="2500" b="0" i="0" u="none" strike="noStrike" cap="none">
              <a:solidFill>
                <a:srgbClr val="FFFFFF"/>
              </a:solidFill>
              <a:latin typeface="Arial"/>
              <a:ea typeface="Arial"/>
              <a:cs typeface="Arial"/>
              <a:sym typeface="Arial"/>
            </a:endParaRPr>
          </a:p>
        </p:txBody>
      </p:sp>
      <p:sp>
        <p:nvSpPr>
          <p:cNvPr id="109" name="Google Shape;109;p6"/>
          <p:cNvSpPr txBox="1"/>
          <p:nvPr/>
        </p:nvSpPr>
        <p:spPr>
          <a:xfrm>
            <a:off x="130275" y="1145400"/>
            <a:ext cx="5897100" cy="1426500"/>
          </a:xfrm>
          <a:prstGeom prst="rect">
            <a:avLst/>
          </a:prstGeom>
          <a:noFill/>
          <a:ln>
            <a:noFill/>
          </a:ln>
        </p:spPr>
        <p:txBody>
          <a:bodyPr spcFirstLastPara="1" wrap="square" lIns="91425" tIns="45700" rIns="91425" bIns="45700" anchor="t" anchorCtr="0">
            <a:normAutofit fontScale="25000" lnSpcReduction="20000"/>
          </a:bodyPr>
          <a:lstStyle/>
          <a:p>
            <a:pPr marL="0" marR="0" lvl="0" indent="0" algn="l" rtl="0">
              <a:lnSpc>
                <a:spcPct val="140000"/>
              </a:lnSpc>
              <a:spcBef>
                <a:spcPts val="0"/>
              </a:spcBef>
              <a:spcAft>
                <a:spcPts val="0"/>
              </a:spcAft>
              <a:buClr>
                <a:srgbClr val="000000"/>
              </a:buClr>
              <a:buSzPct val="100000"/>
              <a:buFont typeface="Arial"/>
              <a:buNone/>
            </a:pPr>
            <a:r>
              <a:rPr lang="en" sz="8400" b="1" i="0" u="none" strike="noStrike" cap="none">
                <a:solidFill>
                  <a:srgbClr val="FFFFFF"/>
                </a:solidFill>
                <a:latin typeface="Arial"/>
                <a:ea typeface="Arial"/>
                <a:cs typeface="Arial"/>
                <a:sym typeface="Arial"/>
              </a:rPr>
              <a:t>What resources does </a:t>
            </a:r>
            <a:endParaRPr sz="8400" b="1" i="0" u="none" strike="noStrike" cap="none">
              <a:solidFill>
                <a:srgbClr val="FFFFFF"/>
              </a:solidFill>
              <a:latin typeface="Arial"/>
              <a:ea typeface="Arial"/>
              <a:cs typeface="Arial"/>
              <a:sym typeface="Arial"/>
            </a:endParaRPr>
          </a:p>
          <a:p>
            <a:pPr marL="0" marR="0" lvl="0" indent="0" algn="l" rtl="0">
              <a:lnSpc>
                <a:spcPct val="140000"/>
              </a:lnSpc>
              <a:spcBef>
                <a:spcPts val="0"/>
              </a:spcBef>
              <a:spcAft>
                <a:spcPts val="0"/>
              </a:spcAft>
              <a:buClr>
                <a:srgbClr val="000000"/>
              </a:buClr>
              <a:buSzPct val="100000"/>
              <a:buFont typeface="Arial"/>
              <a:buNone/>
            </a:pPr>
            <a:r>
              <a:rPr lang="en" sz="8400" b="1" i="0" u="none" strike="noStrike" cap="none">
                <a:solidFill>
                  <a:srgbClr val="FFFFFF"/>
                </a:solidFill>
                <a:latin typeface="Arial"/>
                <a:ea typeface="Arial"/>
                <a:cs typeface="Arial"/>
                <a:sym typeface="Arial"/>
              </a:rPr>
              <a:t>National Marine Sanctuary of American Samoa protect? </a:t>
            </a:r>
            <a:br>
              <a:rPr lang="en" sz="2400" b="0" i="0" u="none" strike="noStrike" cap="none">
                <a:solidFill>
                  <a:srgbClr val="FFFFFF"/>
                </a:solidFill>
                <a:latin typeface="Arial"/>
                <a:ea typeface="Arial"/>
                <a:cs typeface="Arial"/>
                <a:sym typeface="Arial"/>
              </a:rPr>
            </a:br>
            <a:br>
              <a:rPr lang="en" sz="2000" b="0" i="0" u="none" strike="noStrike" cap="none">
                <a:solidFill>
                  <a:srgbClr val="FFFFFF"/>
                </a:solidFill>
                <a:latin typeface="Arial"/>
                <a:ea typeface="Arial"/>
                <a:cs typeface="Arial"/>
                <a:sym typeface="Arial"/>
              </a:rPr>
            </a:br>
            <a:br>
              <a:rPr lang="en" sz="2000" b="0" i="0" u="none" strike="noStrike" cap="none">
                <a:solidFill>
                  <a:srgbClr val="FFFFFF"/>
                </a:solidFill>
                <a:latin typeface="Arial"/>
                <a:ea typeface="Arial"/>
                <a:cs typeface="Arial"/>
                <a:sym typeface="Arial"/>
              </a:rPr>
            </a:br>
            <a:endParaRPr sz="2000" b="0" i="0" u="none" strike="noStrike" cap="none">
              <a:solidFill>
                <a:srgbClr val="FFFFFF"/>
              </a:solidFill>
              <a:latin typeface="Arial"/>
              <a:ea typeface="Arial"/>
              <a:cs typeface="Arial"/>
              <a:sym typeface="Arial"/>
            </a:endParaRPr>
          </a:p>
        </p:txBody>
      </p:sp>
      <p:pic>
        <p:nvPicPr>
          <p:cNvPr id="110" name="Google Shape;110;p6"/>
          <p:cNvPicPr preferRelativeResize="0"/>
          <p:nvPr/>
        </p:nvPicPr>
        <p:blipFill rotWithShape="1">
          <a:blip r:embed="rId4">
            <a:alphaModFix/>
          </a:blip>
          <a:srcRect/>
          <a:stretch/>
        </p:blipFill>
        <p:spPr>
          <a:xfrm>
            <a:off x="6027425" y="1025850"/>
            <a:ext cx="2766401" cy="2074800"/>
          </a:xfrm>
          <a:prstGeom prst="rect">
            <a:avLst/>
          </a:prstGeom>
          <a:noFill/>
          <a:ln>
            <a:noFill/>
          </a:ln>
        </p:spPr>
      </p:pic>
      <p:pic>
        <p:nvPicPr>
          <p:cNvPr id="111" name="Google Shape;111;p6"/>
          <p:cNvPicPr preferRelativeResize="0"/>
          <p:nvPr/>
        </p:nvPicPr>
        <p:blipFill rotWithShape="1">
          <a:blip r:embed="rId5">
            <a:alphaModFix/>
          </a:blip>
          <a:srcRect/>
          <a:stretch/>
        </p:blipFill>
        <p:spPr>
          <a:xfrm>
            <a:off x="6196350" y="3100658"/>
            <a:ext cx="2766399" cy="1844266"/>
          </a:xfrm>
          <a:prstGeom prst="rect">
            <a:avLst/>
          </a:prstGeom>
          <a:noFill/>
          <a:ln>
            <a:noFill/>
          </a:ln>
        </p:spPr>
      </p:pic>
      <p:pic>
        <p:nvPicPr>
          <p:cNvPr id="112" name="Google Shape;112;p6"/>
          <p:cNvPicPr preferRelativeResize="0"/>
          <p:nvPr/>
        </p:nvPicPr>
        <p:blipFill rotWithShape="1">
          <a:blip r:embed="rId6">
            <a:alphaModFix/>
          </a:blip>
          <a:srcRect/>
          <a:stretch/>
        </p:blipFill>
        <p:spPr>
          <a:xfrm>
            <a:off x="3262775" y="3048750"/>
            <a:ext cx="2933576" cy="1948075"/>
          </a:xfrm>
          <a:prstGeom prst="rect">
            <a:avLst/>
          </a:prstGeom>
          <a:noFill/>
          <a:ln>
            <a:noFill/>
          </a:ln>
        </p:spPr>
      </p:pic>
      <p:sp>
        <p:nvSpPr>
          <p:cNvPr id="113" name="Google Shape;113;p6"/>
          <p:cNvSpPr txBox="1"/>
          <p:nvPr/>
        </p:nvSpPr>
        <p:spPr>
          <a:xfrm>
            <a:off x="323054" y="2718606"/>
            <a:ext cx="2933700" cy="1735830"/>
          </a:xfrm>
          <a:prstGeom prst="rect">
            <a:avLst/>
          </a:prstGeom>
          <a:noFill/>
          <a:ln>
            <a:noFill/>
          </a:ln>
        </p:spPr>
        <p:txBody>
          <a:bodyPr spcFirstLastPara="1" wrap="square" lIns="91425" tIns="91425" rIns="91425" bIns="91425" anchor="t" anchorCtr="0">
            <a:spAutoFit/>
          </a:bodyPr>
          <a:lstStyle/>
          <a:p>
            <a:pPr marL="0" marR="0" lvl="0" indent="0" algn="l" rtl="0">
              <a:lnSpc>
                <a:spcPct val="140000"/>
              </a:lnSpc>
              <a:spcBef>
                <a:spcPts val="0"/>
              </a:spcBef>
              <a:spcAft>
                <a:spcPts val="0"/>
              </a:spcAft>
              <a:buClr>
                <a:schemeClr val="dk1"/>
              </a:buClr>
              <a:buSzPts val="1100"/>
              <a:buFont typeface="Arial"/>
              <a:buNone/>
            </a:pPr>
            <a:r>
              <a:rPr lang="en" sz="1800" b="0" i="0" u="none" strike="noStrike" cap="none">
                <a:solidFill>
                  <a:schemeClr val="lt1"/>
                </a:solidFill>
                <a:latin typeface="Arial"/>
                <a:ea typeface="Arial"/>
                <a:cs typeface="Arial"/>
                <a:sym typeface="Arial"/>
              </a:rPr>
              <a:t>- ecosystems: coral reefs</a:t>
            </a:r>
            <a:endParaRPr sz="1800" b="0" i="0" u="none" strike="noStrike" cap="none">
              <a:solidFill>
                <a:schemeClr val="lt1"/>
              </a:solidFill>
              <a:latin typeface="Arial"/>
              <a:ea typeface="Arial"/>
              <a:cs typeface="Arial"/>
              <a:sym typeface="Arial"/>
            </a:endParaRPr>
          </a:p>
          <a:p>
            <a:pPr marL="0" marR="0" lvl="0" indent="0" algn="l" rtl="0">
              <a:lnSpc>
                <a:spcPct val="140000"/>
              </a:lnSpc>
              <a:spcBef>
                <a:spcPts val="0"/>
              </a:spcBef>
              <a:spcAft>
                <a:spcPts val="0"/>
              </a:spcAft>
              <a:buClr>
                <a:schemeClr val="dk1"/>
              </a:buClr>
              <a:buSzPts val="1100"/>
              <a:buFont typeface="Arial"/>
              <a:buNone/>
            </a:pPr>
            <a:r>
              <a:rPr lang="en" sz="1800" b="0" i="0" u="none" strike="noStrike" cap="none">
                <a:solidFill>
                  <a:schemeClr val="lt1"/>
                </a:solidFill>
                <a:latin typeface="Arial"/>
                <a:ea typeface="Arial"/>
                <a:cs typeface="Arial"/>
                <a:sym typeface="Arial"/>
              </a:rPr>
              <a:t>- organisms: humphead wrasse</a:t>
            </a:r>
            <a:endParaRPr sz="1800" b="0" i="0" u="none" strike="noStrike" cap="none">
              <a:solidFill>
                <a:schemeClr val="lt1"/>
              </a:solidFill>
              <a:latin typeface="Arial"/>
              <a:ea typeface="Arial"/>
              <a:cs typeface="Arial"/>
              <a:sym typeface="Arial"/>
            </a:endParaRPr>
          </a:p>
          <a:p>
            <a:pPr marL="0" marR="0" lvl="0" indent="0" algn="l" rtl="0">
              <a:lnSpc>
                <a:spcPct val="140000"/>
              </a:lnSpc>
              <a:spcBef>
                <a:spcPts val="0"/>
              </a:spcBef>
              <a:spcAft>
                <a:spcPts val="0"/>
              </a:spcAft>
              <a:buClr>
                <a:schemeClr val="dk1"/>
              </a:buClr>
              <a:buSzPts val="1100"/>
              <a:buFont typeface="Arial"/>
              <a:buNone/>
            </a:pPr>
            <a:r>
              <a:rPr lang="en" sz="1800" b="0" i="0" u="none" strike="noStrike" cap="none">
                <a:solidFill>
                  <a:schemeClr val="lt1"/>
                </a:solidFill>
                <a:latin typeface="Arial"/>
                <a:ea typeface="Arial"/>
                <a:cs typeface="Arial"/>
                <a:sym typeface="Arial"/>
              </a:rPr>
              <a:t>- other resources: fautasi</a:t>
            </a:r>
            <a:endParaRPr sz="18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7"/>
          <p:cNvPicPr preferRelativeResize="0"/>
          <p:nvPr/>
        </p:nvPicPr>
        <p:blipFill rotWithShape="1">
          <a:blip r:embed="rId3">
            <a:alphaModFix/>
          </a:blip>
          <a:srcRect/>
          <a:stretch/>
        </p:blipFill>
        <p:spPr>
          <a:xfrm>
            <a:off x="0" y="0"/>
            <a:ext cx="9136072" cy="5143501"/>
          </a:xfrm>
          <a:prstGeom prst="rect">
            <a:avLst/>
          </a:prstGeom>
          <a:noFill/>
          <a:ln>
            <a:noFill/>
          </a:ln>
        </p:spPr>
      </p:pic>
      <p:sp>
        <p:nvSpPr>
          <p:cNvPr id="119" name="Google Shape;119;p7"/>
          <p:cNvSpPr txBox="1"/>
          <p:nvPr/>
        </p:nvSpPr>
        <p:spPr>
          <a:xfrm>
            <a:off x="505675" y="0"/>
            <a:ext cx="6972300" cy="954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500"/>
              <a:buFont typeface="Arial"/>
              <a:buNone/>
            </a:pPr>
            <a:r>
              <a:rPr lang="en" sz="2500" b="0" i="0" u="none" strike="noStrike" cap="none">
                <a:solidFill>
                  <a:srgbClr val="FFFFFF"/>
                </a:solidFill>
                <a:latin typeface="Arial"/>
                <a:ea typeface="Arial"/>
                <a:cs typeface="Arial"/>
                <a:sym typeface="Arial"/>
              </a:rPr>
              <a:t>Diving in</a:t>
            </a:r>
            <a:endParaRPr sz="25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500"/>
              <a:buFont typeface="Arial"/>
              <a:buNone/>
            </a:pPr>
            <a:r>
              <a:rPr lang="en" sz="2500" b="0" i="0" u="none" strike="noStrike" cap="none">
                <a:solidFill>
                  <a:srgbClr val="FFFFFF"/>
                </a:solidFill>
                <a:latin typeface="Arial"/>
                <a:ea typeface="Arial"/>
                <a:cs typeface="Arial"/>
                <a:sym typeface="Arial"/>
              </a:rPr>
              <a:t>National Marine Sanctuary of American Samoa</a:t>
            </a:r>
            <a:endParaRPr sz="2500" b="0" i="0" u="none" strike="noStrike" cap="none">
              <a:solidFill>
                <a:srgbClr val="FFFFFF"/>
              </a:solidFill>
              <a:latin typeface="Arial"/>
              <a:ea typeface="Arial"/>
              <a:cs typeface="Arial"/>
              <a:sym typeface="Arial"/>
            </a:endParaRPr>
          </a:p>
        </p:txBody>
      </p:sp>
      <p:pic>
        <p:nvPicPr>
          <p:cNvPr id="120" name="Google Shape;120;p7">
            <a:hlinkClick r:id="rId4"/>
          </p:cNvPr>
          <p:cNvPicPr preferRelativeResize="0"/>
          <p:nvPr/>
        </p:nvPicPr>
        <p:blipFill rotWithShape="1">
          <a:blip r:embed="rId5">
            <a:alphaModFix/>
          </a:blip>
          <a:srcRect/>
          <a:stretch/>
        </p:blipFill>
        <p:spPr>
          <a:xfrm>
            <a:off x="459889" y="1142149"/>
            <a:ext cx="8224224" cy="3609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8"/>
          <p:cNvPicPr preferRelativeResize="0"/>
          <p:nvPr/>
        </p:nvPicPr>
        <p:blipFill rotWithShape="1">
          <a:blip r:embed="rId3">
            <a:alphaModFix/>
          </a:blip>
          <a:srcRect/>
          <a:stretch/>
        </p:blipFill>
        <p:spPr>
          <a:xfrm>
            <a:off x="0" y="0"/>
            <a:ext cx="9136072" cy="5143501"/>
          </a:xfrm>
          <a:prstGeom prst="rect">
            <a:avLst/>
          </a:prstGeom>
          <a:noFill/>
          <a:ln>
            <a:noFill/>
          </a:ln>
        </p:spPr>
      </p:pic>
      <p:sp>
        <p:nvSpPr>
          <p:cNvPr id="126" name="Google Shape;126;p8"/>
          <p:cNvSpPr txBox="1"/>
          <p:nvPr/>
        </p:nvSpPr>
        <p:spPr>
          <a:xfrm>
            <a:off x="495550" y="0"/>
            <a:ext cx="6972300" cy="954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500"/>
              <a:buFont typeface="Arial"/>
              <a:buNone/>
            </a:pPr>
            <a:r>
              <a:rPr lang="en" sz="2500" b="0" i="0" u="none" strike="noStrike" cap="none">
                <a:solidFill>
                  <a:srgbClr val="FFFFFF"/>
                </a:solidFill>
                <a:latin typeface="Arial"/>
                <a:ea typeface="Arial"/>
                <a:cs typeface="Arial"/>
                <a:sym typeface="Arial"/>
              </a:rPr>
              <a:t>Corals in National Marine Sanctuary of American Samoa</a:t>
            </a:r>
            <a:endParaRPr sz="2500" b="0" i="0" u="none" strike="noStrike" cap="none">
              <a:solidFill>
                <a:srgbClr val="FFFFFF"/>
              </a:solidFill>
              <a:latin typeface="Arial"/>
              <a:ea typeface="Arial"/>
              <a:cs typeface="Arial"/>
              <a:sym typeface="Arial"/>
            </a:endParaRPr>
          </a:p>
        </p:txBody>
      </p:sp>
      <p:sp>
        <p:nvSpPr>
          <p:cNvPr id="127" name="Google Shape;127;p8"/>
          <p:cNvSpPr txBox="1"/>
          <p:nvPr/>
        </p:nvSpPr>
        <p:spPr>
          <a:xfrm>
            <a:off x="863500" y="1501750"/>
            <a:ext cx="58005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28" name="Google Shape;128;p8"/>
          <p:cNvSpPr txBox="1"/>
          <p:nvPr/>
        </p:nvSpPr>
        <p:spPr>
          <a:xfrm>
            <a:off x="246575" y="1989100"/>
            <a:ext cx="2703300" cy="1477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2100" b="1" i="0" u="none" strike="noStrike" cap="none">
                <a:solidFill>
                  <a:schemeClr val="lt1"/>
                </a:solidFill>
                <a:latin typeface="Arial"/>
                <a:ea typeface="Arial"/>
                <a:cs typeface="Arial"/>
                <a:sym typeface="Arial"/>
              </a:rPr>
              <a:t>What are corals?</a:t>
            </a:r>
            <a:endParaRPr sz="21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100"/>
              <a:buFont typeface="Arial"/>
              <a:buNone/>
            </a:pPr>
            <a:endParaRPr sz="21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100"/>
              <a:buFont typeface="Arial"/>
              <a:buNone/>
            </a:pPr>
            <a:r>
              <a:rPr lang="en" sz="2100" b="1" i="0" u="none" strike="noStrike" cap="none">
                <a:solidFill>
                  <a:schemeClr val="lt1"/>
                </a:solidFill>
                <a:latin typeface="Arial"/>
                <a:ea typeface="Arial"/>
                <a:cs typeface="Arial"/>
                <a:sym typeface="Arial"/>
              </a:rPr>
              <a:t>Why are coral reefs important? </a:t>
            </a:r>
            <a:endParaRPr sz="2100" b="1" i="0" u="none" strike="noStrike" cap="none">
              <a:solidFill>
                <a:schemeClr val="lt1"/>
              </a:solidFill>
              <a:latin typeface="Arial"/>
              <a:ea typeface="Arial"/>
              <a:cs typeface="Arial"/>
              <a:sym typeface="Arial"/>
            </a:endParaRPr>
          </a:p>
        </p:txBody>
      </p:sp>
      <p:pic>
        <p:nvPicPr>
          <p:cNvPr id="129" name="Google Shape;129;p8"/>
          <p:cNvPicPr preferRelativeResize="0"/>
          <p:nvPr/>
        </p:nvPicPr>
        <p:blipFill rotWithShape="1">
          <a:blip r:embed="rId4">
            <a:alphaModFix/>
          </a:blip>
          <a:srcRect/>
          <a:stretch/>
        </p:blipFill>
        <p:spPr>
          <a:xfrm>
            <a:off x="3238100" y="1674450"/>
            <a:ext cx="5800500" cy="22718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9"/>
          <p:cNvPicPr preferRelativeResize="0"/>
          <p:nvPr/>
        </p:nvPicPr>
        <p:blipFill rotWithShape="1">
          <a:blip r:embed="rId3">
            <a:alphaModFix/>
          </a:blip>
          <a:srcRect/>
          <a:stretch/>
        </p:blipFill>
        <p:spPr>
          <a:xfrm>
            <a:off x="0" y="0"/>
            <a:ext cx="9136072" cy="5143501"/>
          </a:xfrm>
          <a:prstGeom prst="rect">
            <a:avLst/>
          </a:prstGeom>
          <a:noFill/>
          <a:ln>
            <a:noFill/>
          </a:ln>
        </p:spPr>
      </p:pic>
      <p:sp>
        <p:nvSpPr>
          <p:cNvPr id="135" name="Google Shape;135;p9"/>
          <p:cNvSpPr txBox="1"/>
          <p:nvPr/>
        </p:nvSpPr>
        <p:spPr>
          <a:xfrm>
            <a:off x="495550" y="0"/>
            <a:ext cx="6972300" cy="954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500"/>
              <a:buFont typeface="Arial"/>
              <a:buNone/>
            </a:pPr>
            <a:r>
              <a:rPr lang="en" sz="2500" b="0" i="0" u="none" strike="noStrike" cap="none">
                <a:solidFill>
                  <a:srgbClr val="FFFFFF"/>
                </a:solidFill>
                <a:latin typeface="Arial"/>
                <a:ea typeface="Arial"/>
                <a:cs typeface="Arial"/>
                <a:sym typeface="Arial"/>
              </a:rPr>
              <a:t>Corals in National Marine Sanctuary of American Samoa</a:t>
            </a:r>
            <a:endParaRPr sz="2500" b="0" i="0" u="none" strike="noStrike" cap="none">
              <a:solidFill>
                <a:srgbClr val="FFFFFF"/>
              </a:solidFill>
              <a:latin typeface="Arial"/>
              <a:ea typeface="Arial"/>
              <a:cs typeface="Arial"/>
              <a:sym typeface="Arial"/>
            </a:endParaRPr>
          </a:p>
        </p:txBody>
      </p:sp>
      <p:sp>
        <p:nvSpPr>
          <p:cNvPr id="136" name="Google Shape;136;p9"/>
          <p:cNvSpPr txBox="1"/>
          <p:nvPr/>
        </p:nvSpPr>
        <p:spPr>
          <a:xfrm>
            <a:off x="353350" y="1467225"/>
            <a:ext cx="30213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2100" b="1" i="0" u="none" strike="noStrike" cap="none">
                <a:solidFill>
                  <a:schemeClr val="lt1"/>
                </a:solidFill>
                <a:latin typeface="Arial"/>
                <a:ea typeface="Arial"/>
                <a:cs typeface="Arial"/>
                <a:sym typeface="Arial"/>
              </a:rPr>
              <a:t>Why are coral reefs threatened?</a:t>
            </a:r>
            <a:endParaRPr sz="2100" b="1" i="0" u="none" strike="noStrike" cap="none">
              <a:solidFill>
                <a:schemeClr val="lt1"/>
              </a:solidFill>
              <a:latin typeface="Arial"/>
              <a:ea typeface="Arial"/>
              <a:cs typeface="Arial"/>
              <a:sym typeface="Arial"/>
            </a:endParaRPr>
          </a:p>
        </p:txBody>
      </p:sp>
      <p:sp>
        <p:nvSpPr>
          <p:cNvPr id="137" name="Google Shape;137;p9"/>
          <p:cNvSpPr/>
          <p:nvPr/>
        </p:nvSpPr>
        <p:spPr>
          <a:xfrm>
            <a:off x="495550" y="2421525"/>
            <a:ext cx="2504825" cy="1200329"/>
          </a:xfrm>
          <a:prstGeom prst="rect">
            <a:avLst/>
          </a:prstGeom>
          <a:noFill/>
          <a:ln>
            <a:noFill/>
          </a:ln>
        </p:spPr>
        <p:txBody>
          <a:bodyPr spcFirstLastPara="1" wrap="square" lIns="91425" tIns="45700" rIns="91425" bIns="45700" anchor="t" anchorCtr="0">
            <a:spAutoFit/>
          </a:bodyPr>
          <a:lstStyle/>
          <a:p>
            <a:pPr marL="457200" marR="0" lvl="0" indent="-361950" algn="l" rtl="0">
              <a:lnSpc>
                <a:spcPct val="100000"/>
              </a:lnSpc>
              <a:spcBef>
                <a:spcPts val="0"/>
              </a:spcBef>
              <a:spcAft>
                <a:spcPts val="0"/>
              </a:spcAft>
              <a:buClr>
                <a:schemeClr val="lt1"/>
              </a:buClr>
              <a:buSzPts val="2100"/>
              <a:buFont typeface="Arial"/>
              <a:buChar char="-"/>
            </a:pPr>
            <a:r>
              <a:rPr lang="en" sz="1800" b="0" i="0" u="none" strike="noStrike" cap="none">
                <a:solidFill>
                  <a:schemeClr val="lt1"/>
                </a:solidFill>
                <a:latin typeface="Arial"/>
                <a:ea typeface="Arial"/>
                <a:cs typeface="Arial"/>
                <a:sym typeface="Arial"/>
              </a:rPr>
              <a:t>bleaching</a:t>
            </a:r>
            <a:endParaRPr sz="1400" b="0" i="0" u="none" strike="noStrike" cap="none">
              <a:solidFill>
                <a:srgbClr val="000000"/>
              </a:solidFill>
              <a:latin typeface="Arial"/>
              <a:ea typeface="Arial"/>
              <a:cs typeface="Arial"/>
              <a:sym typeface="Arial"/>
            </a:endParaRPr>
          </a:p>
          <a:p>
            <a:pPr marL="457200" marR="0" lvl="0" indent="-361950" algn="l" rtl="0">
              <a:lnSpc>
                <a:spcPct val="100000"/>
              </a:lnSpc>
              <a:spcBef>
                <a:spcPts val="0"/>
              </a:spcBef>
              <a:spcAft>
                <a:spcPts val="0"/>
              </a:spcAft>
              <a:buClr>
                <a:schemeClr val="lt1"/>
              </a:buClr>
              <a:buSzPts val="2100"/>
              <a:buFont typeface="Arial"/>
              <a:buChar char="-"/>
            </a:pPr>
            <a:r>
              <a:rPr lang="en" sz="1800" b="0" i="0" u="none" strike="noStrike" cap="none">
                <a:solidFill>
                  <a:schemeClr val="lt1"/>
                </a:solidFill>
                <a:latin typeface="Arial"/>
                <a:ea typeface="Arial"/>
                <a:cs typeface="Arial"/>
                <a:sym typeface="Arial"/>
              </a:rPr>
              <a:t>ocean acidification</a:t>
            </a:r>
            <a:endParaRPr sz="1400" b="0" i="0" u="none" strike="noStrike" cap="none">
              <a:solidFill>
                <a:srgbClr val="000000"/>
              </a:solidFill>
              <a:latin typeface="Arial"/>
              <a:ea typeface="Arial"/>
              <a:cs typeface="Arial"/>
              <a:sym typeface="Arial"/>
            </a:endParaRPr>
          </a:p>
          <a:p>
            <a:pPr marL="457200" marR="0" lvl="0" indent="-361950" algn="l" rtl="0">
              <a:lnSpc>
                <a:spcPct val="100000"/>
              </a:lnSpc>
              <a:spcBef>
                <a:spcPts val="0"/>
              </a:spcBef>
              <a:spcAft>
                <a:spcPts val="0"/>
              </a:spcAft>
              <a:buClr>
                <a:schemeClr val="lt1"/>
              </a:buClr>
              <a:buSzPts val="2100"/>
              <a:buFont typeface="Arial"/>
              <a:buChar char="-"/>
            </a:pPr>
            <a:r>
              <a:rPr lang="en" sz="1800" b="0" i="0" u="none" strike="noStrike" cap="none">
                <a:solidFill>
                  <a:schemeClr val="lt1"/>
                </a:solidFill>
                <a:latin typeface="Arial"/>
                <a:ea typeface="Arial"/>
                <a:cs typeface="Arial"/>
                <a:sym typeface="Arial"/>
              </a:rPr>
              <a:t>pollution</a:t>
            </a:r>
            <a:endParaRPr sz="1400" b="0" i="0" u="none" strike="noStrike" cap="none">
              <a:solidFill>
                <a:srgbClr val="000000"/>
              </a:solidFill>
              <a:latin typeface="Arial"/>
              <a:ea typeface="Arial"/>
              <a:cs typeface="Arial"/>
              <a:sym typeface="Arial"/>
            </a:endParaRPr>
          </a:p>
        </p:txBody>
      </p:sp>
      <p:pic>
        <p:nvPicPr>
          <p:cNvPr id="138" name="Google Shape;138;p9"/>
          <p:cNvPicPr preferRelativeResize="0"/>
          <p:nvPr/>
        </p:nvPicPr>
        <p:blipFill rotWithShape="1">
          <a:blip r:embed="rId4">
            <a:alphaModFix/>
          </a:blip>
          <a:srcRect/>
          <a:stretch/>
        </p:blipFill>
        <p:spPr>
          <a:xfrm>
            <a:off x="3764128" y="1467225"/>
            <a:ext cx="5277726" cy="34970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1819</Words>
  <Application>Microsoft Macintosh PowerPoint</Application>
  <PresentationFormat>On-screen Show (16:9)</PresentationFormat>
  <Paragraphs>112</Paragraphs>
  <Slides>12</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Helvetica Neue</vt:lpstr>
      <vt:lpstr>Simple Light</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Claire Cutler</cp:lastModifiedBy>
  <cp:revision>1</cp:revision>
  <dcterms:modified xsi:type="dcterms:W3CDTF">2023-09-13T23:39:02Z</dcterms:modified>
</cp:coreProperties>
</file>